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5027" r:id="rId3"/>
    <p:sldId id="5028" r:id="rId4"/>
    <p:sldId id="5029" r:id="rId5"/>
    <p:sldId id="5030" r:id="rId6"/>
    <p:sldId id="5031" r:id="rId7"/>
    <p:sldId id="5032" r:id="rId8"/>
    <p:sldId id="5033" r:id="rId9"/>
    <p:sldId id="5034" r:id="rId10"/>
    <p:sldId id="5035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080" autoAdjust="0"/>
  </p:normalViewPr>
  <p:slideViewPr>
    <p:cSldViewPr showGuides="1">
      <p:cViewPr varScale="1">
        <p:scale>
          <a:sx n="72" d="100"/>
          <a:sy n="72" d="100"/>
        </p:scale>
        <p:origin x="1152" y="67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8B0F3-B218-11DE-B2DB-F995CFC23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0CA030-18F3-34F2-7109-AB6C580593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323C9A-C504-CE1F-0AD1-C77FA0B5C1E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62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8DEBC-DDAA-D04A-54CC-F1EC79760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267C02F-9BB4-E7EE-F2CE-6F3537E813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B104A27-3C0C-02B7-A12B-E4BD03720A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30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E74FE-AD4C-733A-2226-F5B1A179C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3ACB28-F532-6908-1E7F-AFA2949B3B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1BD3646-02A2-FB4B-7EC9-5D407C6B5E2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56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C0953-80E4-E6F8-6CB9-49D576CB2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C7F872-668E-5CEB-A847-4A932F1D0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96A16F5-AA84-96EF-D760-62426E4799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494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9C5C3-EE6F-4079-1C42-71C2AECA1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EC71FE-6EE2-31F6-CC65-1506904ED1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A23F86D-764E-C8CC-CD15-8235899481A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40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B5A07-F57C-6879-545B-BDCB064AF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C5C819-FCD5-0CBF-94A6-ACD46BD3CC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265CA5-486C-14BB-52B0-CDEDAEEDD0A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25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627B1-23DA-A4CD-D400-7A6969B98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174D8A8-5F4D-9B45-6C89-9BD8D4831F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D36FEF7-D6E4-8EC3-CCA2-DC8A2563D80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877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B2FB2-734F-F337-4D53-4E390C6AF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AB84578-4193-8926-25E2-845570D81B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44EBFE9-E0F3-FEB9-FCFF-5365B41B05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21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EF13C-AB33-704A-DFEF-30C6E35BD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C08631D-5FC9-4C93-5341-7182225E93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228EE7-CD9B-5DB3-6BA0-C87B297AADF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20341E7-A6E4-AD66-A729-96752A0847D5}"/>
              </a:ext>
            </a:extLst>
          </p:cNvPr>
          <p:cNvSpPr txBox="1"/>
          <p:nvPr/>
        </p:nvSpPr>
        <p:spPr>
          <a:xfrm>
            <a:off x="731627" y="1052835"/>
            <a:ext cx="10728745" cy="4030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成比例线段</a:t>
            </a:r>
          </a:p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成比例线段和比例的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基本性质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9E3F4-7A38-183E-CFCE-3621D0CE0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.jpeg">
            <a:extLst>
              <a:ext uri="{FF2B5EF4-FFF2-40B4-BE49-F238E27FC236}">
                <a16:creationId xmlns:a16="http://schemas.microsoft.com/office/drawing/2014/main" id="{72E38995-E974-270C-3A29-3C10BBF04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DC637C-1592-E429-94B6-11EBF1BCDD0D}"/>
                  </a:ext>
                </a:extLst>
              </p:cNvPr>
              <p:cNvSpPr txBox="1"/>
              <p:nvPr/>
            </p:nvSpPr>
            <p:spPr>
              <a:xfrm>
                <a:off x="695624" y="1340855"/>
                <a:ext cx="9576665" cy="25433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则下列变形正确的有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𝒂</m:t>
                        </m:r>
                      </m:num>
                      <m:den>
                        <m:r>
                          <a:rPr lang="en-US" altLang="zh-CN" sz="2800" b="1" i="1"/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𝒃</m:t>
                        </m:r>
                      </m:num>
                      <m:den>
                        <m:r>
                          <a:rPr lang="en-US" altLang="zh-CN" sz="2800" b="1" i="1"/>
                          <m:t>𝒂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B.2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C.3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D.4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DC637C-1592-E429-94B6-11EBF1BCDD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340855"/>
                <a:ext cx="9576665" cy="2543389"/>
              </a:xfrm>
              <a:prstGeom prst="rect">
                <a:avLst/>
              </a:prstGeom>
              <a:blipFill>
                <a:blip r:embed="rId4"/>
                <a:stretch>
                  <a:fillRect l="-1273" b="-5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583E61-C0F1-B669-1287-C4BEC2A53274}"/>
                  </a:ext>
                </a:extLst>
              </p:cNvPr>
              <p:cNvSpPr txBox="1"/>
              <p:nvPr/>
            </p:nvSpPr>
            <p:spPr>
              <a:xfrm>
                <a:off x="695624" y="4136319"/>
                <a:ext cx="5328371" cy="10221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583E61-C0F1-B669-1287-C4BEC2A53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4136319"/>
                <a:ext cx="5328371" cy="1022139"/>
              </a:xfrm>
              <a:prstGeom prst="rect">
                <a:avLst/>
              </a:prstGeom>
              <a:blipFill>
                <a:blip r:embed="rId5"/>
                <a:stretch>
                  <a:fillRect l="-2288" b="-1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91DE4B3-48C6-AF15-8521-84C59611DAF5}"/>
              </a:ext>
            </a:extLst>
          </p:cNvPr>
          <p:cNvSpPr txBox="1"/>
          <p:nvPr/>
        </p:nvSpPr>
        <p:spPr>
          <a:xfrm>
            <a:off x="7392090" y="1700880"/>
            <a:ext cx="46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278857-1E2E-6FF2-5F42-A9E3439C8D07}"/>
              </a:ext>
            </a:extLst>
          </p:cNvPr>
          <p:cNvSpPr txBox="1"/>
          <p:nvPr/>
        </p:nvSpPr>
        <p:spPr>
          <a:xfrm>
            <a:off x="3359809" y="4452706"/>
            <a:ext cx="11520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61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7B100-F3A8-E459-A34A-42D8B7A51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>
            <a:extLst>
              <a:ext uri="{FF2B5EF4-FFF2-40B4-BE49-F238E27FC236}">
                <a16:creationId xmlns:a16="http://schemas.microsoft.com/office/drawing/2014/main" id="{C466BB0B-DC16-04BA-4ED2-87065DC19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548800"/>
            <a:ext cx="6946647" cy="5577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39CAFB-EB7D-56A5-FC22-658922700D4F}"/>
                  </a:ext>
                </a:extLst>
              </p:cNvPr>
              <p:cNvSpPr txBox="1"/>
              <p:nvPr/>
            </p:nvSpPr>
            <p:spPr>
              <a:xfrm>
                <a:off x="551615" y="1196845"/>
                <a:ext cx="10944760" cy="48085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两条线段的比</a:t>
                </a: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如果选用同一个长度单位量得两条线段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的长度分别是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那么这两条线段的比就是它们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或写成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分别叫做这个线段比的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表示成比值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两条线段的比实际上就是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两条线段的比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与长度单位的选择无关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但单位必须统一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两条线段的比是一个没有单位的正数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39CAFB-EB7D-56A5-FC22-658922700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96845"/>
                <a:ext cx="10944760" cy="4808560"/>
              </a:xfrm>
              <a:prstGeom prst="rect">
                <a:avLst/>
              </a:prstGeom>
              <a:blipFill>
                <a:blip r:embed="rId4"/>
                <a:stretch>
                  <a:fillRect l="-1114" t="-887" r="-1114" b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66EB218-BE91-A376-A7FB-2374C46026C6}"/>
              </a:ext>
            </a:extLst>
          </p:cNvPr>
          <p:cNvSpPr txBox="1"/>
          <p:nvPr/>
        </p:nvSpPr>
        <p:spPr>
          <a:xfrm>
            <a:off x="4583895" y="2420930"/>
            <a:ext cx="16561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长度的比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2DAA72-A55F-C176-8DB0-6ACADBDE5A37}"/>
              </a:ext>
            </a:extLst>
          </p:cNvPr>
          <p:cNvSpPr txBox="1"/>
          <p:nvPr/>
        </p:nvSpPr>
        <p:spPr>
          <a:xfrm>
            <a:off x="8256150" y="2420930"/>
            <a:ext cx="8202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F9F4AB-F2EB-1E08-01AB-3756F2E2A122}"/>
              </a:ext>
            </a:extLst>
          </p:cNvPr>
          <p:cNvSpPr txBox="1"/>
          <p:nvPr/>
        </p:nvSpPr>
        <p:spPr>
          <a:xfrm>
            <a:off x="6980117" y="3061015"/>
            <a:ext cx="1036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前项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B47BD0-72C1-6407-FF70-FB96AFE5AC02}"/>
              </a:ext>
            </a:extLst>
          </p:cNvPr>
          <p:cNvSpPr txBox="1"/>
          <p:nvPr/>
        </p:nvSpPr>
        <p:spPr>
          <a:xfrm>
            <a:off x="8904195" y="3087425"/>
            <a:ext cx="1036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后项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321A54B-9E91-8E8B-1DBC-E82C57EFFAE7}"/>
              </a:ext>
            </a:extLst>
          </p:cNvPr>
          <p:cNvSpPr txBox="1"/>
          <p:nvPr/>
        </p:nvSpPr>
        <p:spPr>
          <a:xfrm>
            <a:off x="4295875" y="3852398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99CDC59-9496-35FD-06F1-9BBF69AFDEC6}"/>
              </a:ext>
            </a:extLst>
          </p:cNvPr>
          <p:cNvSpPr txBox="1"/>
          <p:nvPr/>
        </p:nvSpPr>
        <p:spPr>
          <a:xfrm>
            <a:off x="6311396" y="3852398"/>
            <a:ext cx="11527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 err="1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2800" b="1" i="0" strike="noStrike" kern="1200" cap="none" spc="0" normalizeH="0" baseline="0" noProof="0" dirty="0" err="1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en-US" altLang="zh-CN" sz="2800" b="1" i="1" strike="noStrike" kern="1200" cap="none" spc="0" normalizeH="0" baseline="0" noProof="0" dirty="0" err="1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6367A8B-434E-6B1B-1A24-5C996EEAC72B}"/>
              </a:ext>
            </a:extLst>
          </p:cNvPr>
          <p:cNvSpPr txBox="1"/>
          <p:nvPr/>
        </p:nvSpPr>
        <p:spPr>
          <a:xfrm>
            <a:off x="1127655" y="4382171"/>
            <a:ext cx="15121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两个数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857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ED4AE-8617-F719-C807-1803B5894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9DE1AF-9707-5D94-A7A6-023CBC2C929C}"/>
                  </a:ext>
                </a:extLst>
              </p:cNvPr>
              <p:cNvSpPr txBox="1"/>
              <p:nvPr/>
            </p:nvSpPr>
            <p:spPr>
              <a:xfrm>
                <a:off x="695625" y="620805"/>
                <a:ext cx="10512730" cy="51560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成比例线段</a:t>
                </a: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四条线段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的比等于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的比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那么这四条线段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叫做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简称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成比例线段是有顺序的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四条线段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成比例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而不能写成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比例的基本性质</a:t>
                </a:r>
              </a:p>
              <a:p>
                <a:pPr algn="just">
                  <a:lnSpc>
                    <a:spcPct val="120000"/>
                  </a:lnSpc>
                  <a:buNone/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都不等于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2800" b="1" u="sng" dirty="0">
                    <a:solidFill>
                      <a:srgbClr val="E3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i="1" u="sng" dirty="0">
                    <a:solidFill>
                      <a:srgbClr val="E3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9DE1AF-9707-5D94-A7A6-023CBC2C9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20805"/>
                <a:ext cx="10512730" cy="5156027"/>
              </a:xfrm>
              <a:prstGeom prst="rect">
                <a:avLst/>
              </a:prstGeom>
              <a:blipFill>
                <a:blip r:embed="rId3"/>
                <a:stretch>
                  <a:fillRect l="-1159" t="-946" r="-1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CEE36A6-7EE7-2908-60DE-BC5873AA35D7}"/>
              </a:ext>
            </a:extLst>
          </p:cNvPr>
          <p:cNvSpPr txBox="1"/>
          <p:nvPr/>
        </p:nvSpPr>
        <p:spPr>
          <a:xfrm>
            <a:off x="4007855" y="1700880"/>
            <a:ext cx="20881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成比例线段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DD3E5A-F356-34BA-8A74-B1FA0E5E9078}"/>
              </a:ext>
            </a:extLst>
          </p:cNvPr>
          <p:cNvSpPr txBox="1"/>
          <p:nvPr/>
        </p:nvSpPr>
        <p:spPr>
          <a:xfrm>
            <a:off x="7262116" y="1700880"/>
            <a:ext cx="1728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比例线段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19C109-4AAC-4A77-DF76-5910F6B5F10E}"/>
                  </a:ext>
                </a:extLst>
              </p:cNvPr>
              <p:cNvSpPr txBox="1"/>
              <p:nvPr/>
            </p:nvSpPr>
            <p:spPr>
              <a:xfrm>
                <a:off x="8688032" y="980830"/>
                <a:ext cx="864208" cy="666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19C109-4AAC-4A77-DF76-5910F6B5F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8032" y="980830"/>
                <a:ext cx="864208" cy="666914"/>
              </a:xfrm>
              <a:prstGeom prst="rect">
                <a:avLst/>
              </a:prstGeom>
              <a:blipFill>
                <a:blip r:embed="rId4"/>
                <a:stretch>
                  <a:fillRect t="-2752" b="-1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898AC74-7C50-2637-EE64-6FC41E0CFCF9}"/>
              </a:ext>
            </a:extLst>
          </p:cNvPr>
          <p:cNvSpPr txBox="1"/>
          <p:nvPr/>
        </p:nvSpPr>
        <p:spPr>
          <a:xfrm>
            <a:off x="3041798" y="4221055"/>
            <a:ext cx="11100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</a:t>
            </a:r>
            <a:r>
              <a:rPr kumimoji="0" lang="en-US" altLang="zh-CN" sz="2800" b="1" i="1" strike="noStrike" kern="1200" cap="none" spc="0" normalizeH="0" baseline="0" noProof="0" dirty="0" err="1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60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AE40B-E7BC-D0AF-D84C-03052C52E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3E9C2D8C-9132-D1C5-AF4B-EFD6AD2EE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33" y="566867"/>
            <a:ext cx="6336440" cy="508765"/>
          </a:xfrm>
          <a:prstGeom prst="rect">
            <a:avLst/>
          </a:prstGeom>
        </p:spPr>
      </p:pic>
      <p:pic>
        <p:nvPicPr>
          <p:cNvPr id="3" name="image3.jpeg">
            <a:extLst>
              <a:ext uri="{FF2B5EF4-FFF2-40B4-BE49-F238E27FC236}">
                <a16:creationId xmlns:a16="http://schemas.microsoft.com/office/drawing/2014/main" id="{D95CB8D5-517E-7C44-DD19-96192C933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27" y="1224071"/>
            <a:ext cx="7294792" cy="50876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6543F22-EAE7-14F5-C10E-E4CAFE002AAC}"/>
              </a:ext>
            </a:extLst>
          </p:cNvPr>
          <p:cNvSpPr txBox="1"/>
          <p:nvPr/>
        </p:nvSpPr>
        <p:spPr>
          <a:xfrm>
            <a:off x="2207731" y="1146106"/>
            <a:ext cx="31682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两条线段的比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id="{2C8A6E8E-1DB5-B0C9-1A2C-E11CC0DCEE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34" y="1821377"/>
            <a:ext cx="831852" cy="3778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E53C4B6-0EA6-76ED-0495-170F6EA3B640}"/>
              </a:ext>
            </a:extLst>
          </p:cNvPr>
          <p:cNvSpPr txBox="1"/>
          <p:nvPr/>
        </p:nvSpPr>
        <p:spPr>
          <a:xfrm>
            <a:off x="623620" y="1751714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在比例尺为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的地图上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两地间的图上距离为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两地间的实际距离为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78912C-2EBB-2029-D773-BD3A7D9E5C98}"/>
              </a:ext>
            </a:extLst>
          </p:cNvPr>
          <p:cNvSpPr txBox="1"/>
          <p:nvPr/>
        </p:nvSpPr>
        <p:spPr>
          <a:xfrm>
            <a:off x="623620" y="2724699"/>
            <a:ext cx="108727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比例尺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图上距离∶实际距离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如果知道其中任意两个量的值便可求出第三个量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但是进行计算时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要注意统一单位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3C5C11-3B66-9345-96EF-9B7D763EFE2C}"/>
              </a:ext>
            </a:extLst>
          </p:cNvPr>
          <p:cNvSpPr txBox="1"/>
          <p:nvPr/>
        </p:nvSpPr>
        <p:spPr>
          <a:xfrm>
            <a:off x="5115703" y="2138149"/>
            <a:ext cx="2880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pic>
        <p:nvPicPr>
          <p:cNvPr id="13" name="image5.jpeg">
            <a:extLst>
              <a:ext uri="{FF2B5EF4-FFF2-40B4-BE49-F238E27FC236}">
                <a16:creationId xmlns:a16="http://schemas.microsoft.com/office/drawing/2014/main" id="{03AA865F-E9DF-4D3A-77A9-DF9232F444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806" y="3861030"/>
            <a:ext cx="1583760" cy="45250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59BE06F-CA83-A79F-8C23-8E2ED8ED1997}"/>
                  </a:ext>
                </a:extLst>
              </p:cNvPr>
              <p:cNvSpPr txBox="1"/>
              <p:nvPr/>
            </p:nvSpPr>
            <p:spPr>
              <a:xfrm>
                <a:off x="695975" y="4581080"/>
                <a:ext cx="8712255" cy="14269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等腰直角三角形的腰长与斜边长的比是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                              B.2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D.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59BE06F-CA83-A79F-8C23-8E2ED8ED19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975" y="4581080"/>
                <a:ext cx="8712255" cy="1426929"/>
              </a:xfrm>
              <a:prstGeom prst="rect">
                <a:avLst/>
              </a:prstGeom>
              <a:blipFill>
                <a:blip r:embed="rId7"/>
                <a:stretch>
                  <a:fillRect l="-1400" t="-5532" b="-10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87D7F6A3-D877-348C-46C0-8081707FF798}"/>
              </a:ext>
            </a:extLst>
          </p:cNvPr>
          <p:cNvSpPr txBox="1"/>
          <p:nvPr/>
        </p:nvSpPr>
        <p:spPr>
          <a:xfrm>
            <a:off x="7464095" y="465308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067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34C28-A34A-AD0A-22B1-647C09D5B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6.jpeg">
            <a:extLst>
              <a:ext uri="{FF2B5EF4-FFF2-40B4-BE49-F238E27FC236}">
                <a16:creationId xmlns:a16="http://schemas.microsoft.com/office/drawing/2014/main" id="{F99E6BFF-A754-5048-8391-561250598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696465" cy="46703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4E78ACC-2557-ABFD-9FA9-677807BD4944}"/>
              </a:ext>
            </a:extLst>
          </p:cNvPr>
          <p:cNvSpPr txBox="1"/>
          <p:nvPr/>
        </p:nvSpPr>
        <p:spPr>
          <a:xfrm>
            <a:off x="2135725" y="477890"/>
            <a:ext cx="2160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成比例线段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.jpeg">
            <a:extLst>
              <a:ext uri="{FF2B5EF4-FFF2-40B4-BE49-F238E27FC236}">
                <a16:creationId xmlns:a16="http://schemas.microsoft.com/office/drawing/2014/main" id="{2B686B92-3FD7-93A9-BF16-7AA14E9E4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412860"/>
            <a:ext cx="845848" cy="38423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66AF608-F5FA-17A3-1714-22A936B8036B}"/>
              </a:ext>
            </a:extLst>
          </p:cNvPr>
          <p:cNvSpPr txBox="1"/>
          <p:nvPr/>
        </p:nvSpPr>
        <p:spPr>
          <a:xfrm>
            <a:off x="654898" y="1213896"/>
            <a:ext cx="10193432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是成比例线段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5E8C13-8647-0C1B-A95D-86A39DD36E73}"/>
              </a:ext>
            </a:extLst>
          </p:cNvPr>
          <p:cNvSpPr txBox="1"/>
          <p:nvPr/>
        </p:nvSpPr>
        <p:spPr>
          <a:xfrm>
            <a:off x="623620" y="2506911"/>
            <a:ext cx="9288646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已知四条线段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试判断它们是否成比例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035BC1-9732-32AD-6570-CE6AF6EC7B5B}"/>
              </a:ext>
            </a:extLst>
          </p:cNvPr>
          <p:cNvSpPr txBox="1"/>
          <p:nvPr/>
        </p:nvSpPr>
        <p:spPr>
          <a:xfrm>
            <a:off x="623619" y="3933035"/>
            <a:ext cx="8352581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①∵b=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这四条线段成比例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342CEDB-68A0-3FD2-9289-1478212BEAFF}"/>
              </a:ext>
            </a:extLst>
          </p:cNvPr>
          <p:cNvSpPr txBox="1"/>
          <p:nvPr/>
        </p:nvSpPr>
        <p:spPr>
          <a:xfrm>
            <a:off x="1355691" y="1983691"/>
            <a:ext cx="11400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5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EF455-6383-ED69-D76C-25002E231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5DEB915E-2A16-951D-F97F-8D7B302DBE34}"/>
              </a:ext>
            </a:extLst>
          </p:cNvPr>
          <p:cNvSpPr txBox="1"/>
          <p:nvPr/>
        </p:nvSpPr>
        <p:spPr>
          <a:xfrm>
            <a:off x="623620" y="548800"/>
            <a:ext cx="610840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B65F92-F9EF-BE1D-C5B8-E5177DEF58B2}"/>
              </a:ext>
            </a:extLst>
          </p:cNvPr>
          <p:cNvSpPr txBox="1"/>
          <p:nvPr/>
        </p:nvSpPr>
        <p:spPr>
          <a:xfrm>
            <a:off x="623620" y="1340855"/>
            <a:ext cx="626443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②∵a=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2800" b="1" i="1" dirty="0" err="1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这四条线段不成比例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CE1CC7-65F1-A9D8-DA5E-AE9ACB068DEA}"/>
              </a:ext>
            </a:extLst>
          </p:cNvPr>
          <p:cNvSpPr txBox="1"/>
          <p:nvPr/>
        </p:nvSpPr>
        <p:spPr>
          <a:xfrm>
            <a:off x="710617" y="3587750"/>
            <a:ext cx="1077076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判断四条线段是否成比例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只要把四条线段按顺序排列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分别计算前两条线段的比和后两条线段的比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看它们是否相等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或最长线段与最短线段的积是否等于另外两条线段的积即可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49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54985-2372-8CF2-9356-3B6CAD495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.jpeg">
            <a:extLst>
              <a:ext uri="{FF2B5EF4-FFF2-40B4-BE49-F238E27FC236}">
                <a16:creationId xmlns:a16="http://schemas.microsoft.com/office/drawing/2014/main" id="{1F370D35-B705-1992-A22D-90A6336AA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7CDBD7-EC8B-3C9B-209F-5812016DF6C0}"/>
                  </a:ext>
                </a:extLst>
              </p:cNvPr>
              <p:cNvSpPr txBox="1"/>
              <p:nvPr/>
            </p:nvSpPr>
            <p:spPr>
              <a:xfrm>
                <a:off x="807799" y="1088780"/>
                <a:ext cx="8096395" cy="33604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下列各组中的四条线段成比例的是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	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	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7CDBD7-EC8B-3C9B-209F-5812016DF6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99" y="1088780"/>
                <a:ext cx="8096395" cy="3360407"/>
              </a:xfrm>
              <a:prstGeom prst="rect">
                <a:avLst/>
              </a:prstGeom>
              <a:blipFill>
                <a:blip r:embed="rId4"/>
                <a:stretch>
                  <a:fillRect l="-1581" b="-4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8A81331-2E6D-CE48-ED96-6AB7A443D447}"/>
              </a:ext>
            </a:extLst>
          </p:cNvPr>
          <p:cNvSpPr txBox="1"/>
          <p:nvPr/>
        </p:nvSpPr>
        <p:spPr>
          <a:xfrm>
            <a:off x="6816050" y="1268850"/>
            <a:ext cx="316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47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80983-7549-327E-C7E6-FF4FE1EF3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504606-A8C3-BCE1-DB73-53E114DAC8D1}"/>
                  </a:ext>
                </a:extLst>
              </p:cNvPr>
              <p:cNvSpPr txBox="1"/>
              <p:nvPr/>
            </p:nvSpPr>
            <p:spPr>
              <a:xfrm>
                <a:off x="667851" y="465263"/>
                <a:ext cx="10584735" cy="11455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都是矩形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求下列各线段的比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504606-A8C3-BCE1-DB73-53E114DAC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851" y="465263"/>
                <a:ext cx="10584735" cy="1145570"/>
              </a:xfrm>
              <a:prstGeom prst="rect">
                <a:avLst/>
              </a:prstGeom>
              <a:blipFill>
                <a:blip r:embed="rId3"/>
                <a:stretch>
                  <a:fillRect l="-1210" t="-6915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4B42A4-EF0D-7160-A469-4DF195E90DDF}"/>
                  </a:ext>
                </a:extLst>
              </p:cNvPr>
              <p:cNvSpPr txBox="1"/>
              <p:nvPr/>
            </p:nvSpPr>
            <p:spPr>
              <a:xfrm>
                <a:off x="659995" y="1610833"/>
                <a:ext cx="7479308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∴CD=EF=AB=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CF=BC-BF=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𝑬𝑭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4B42A4-EF0D-7160-A469-4DF195E90D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995" y="1610833"/>
                <a:ext cx="7479308" cy="2007344"/>
              </a:xfrm>
              <a:prstGeom prst="rect">
                <a:avLst/>
              </a:prstGeom>
              <a:blipFill>
                <a:blip r:embed="rId4"/>
                <a:stretch>
                  <a:fillRect l="-1630" t="-3939" b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448E227-45BE-634A-4A55-63E18ADB290A}"/>
              </a:ext>
            </a:extLst>
          </p:cNvPr>
          <p:cNvSpPr txBox="1"/>
          <p:nvPr/>
        </p:nvSpPr>
        <p:spPr>
          <a:xfrm>
            <a:off x="650163" y="3998702"/>
            <a:ext cx="109803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这六条线段中的成比例线段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写一组即可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47A3B8-9EB6-D2D8-104B-A6F7B64D40F8}"/>
              </a:ext>
            </a:extLst>
          </p:cNvPr>
          <p:cNvSpPr txBox="1"/>
          <p:nvPr/>
        </p:nvSpPr>
        <p:spPr>
          <a:xfrm>
            <a:off x="639451" y="4723947"/>
            <a:ext cx="7822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成比例线段有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9.jpeg">
            <a:extLst>
              <a:ext uri="{FF2B5EF4-FFF2-40B4-BE49-F238E27FC236}">
                <a16:creationId xmlns:a16="http://schemas.microsoft.com/office/drawing/2014/main" id="{A5199F58-AA98-BFFE-DC5E-3C79A2EEE9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9936" y="1801365"/>
            <a:ext cx="2872178" cy="179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22542-9ECD-5898-5064-D5898A486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.jpeg">
            <a:extLst>
              <a:ext uri="{FF2B5EF4-FFF2-40B4-BE49-F238E27FC236}">
                <a16:creationId xmlns:a16="http://schemas.microsoft.com/office/drawing/2014/main" id="{1088203D-FCCA-4D1F-DEDC-1C69C2290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713704"/>
            <a:ext cx="6912480" cy="4821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DBF2709-450B-1262-EB11-88E7A78E6EDB}"/>
              </a:ext>
            </a:extLst>
          </p:cNvPr>
          <p:cNvSpPr txBox="1"/>
          <p:nvPr/>
        </p:nvSpPr>
        <p:spPr>
          <a:xfrm>
            <a:off x="2063720" y="672585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比例的基本性质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.jpeg">
            <a:extLst>
              <a:ext uri="{FF2B5EF4-FFF2-40B4-BE49-F238E27FC236}">
                <a16:creationId xmlns:a16="http://schemas.microsoft.com/office/drawing/2014/main" id="{FA870BE6-940D-9EB1-4AEC-5E625D9B4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493277"/>
            <a:ext cx="845848" cy="3842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FD7B2A-5CE4-8780-9D53-EE5ECA778A25}"/>
                  </a:ext>
                </a:extLst>
              </p:cNvPr>
              <p:cNvSpPr txBox="1"/>
              <p:nvPr/>
            </p:nvSpPr>
            <p:spPr>
              <a:xfrm>
                <a:off x="695625" y="1072156"/>
                <a:ext cx="8712605" cy="18971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FD7B2A-5CE4-8780-9D53-EE5ECA778A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72156"/>
                <a:ext cx="8712605" cy="1897186"/>
              </a:xfrm>
              <a:prstGeom prst="rect">
                <a:avLst/>
              </a:prstGeom>
              <a:blipFill>
                <a:blip r:embed="rId5"/>
                <a:stretch>
                  <a:fillRect l="-1400" b="-3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542D8C1-E9A1-9858-DAC6-EAD77A35446F}"/>
              </a:ext>
            </a:extLst>
          </p:cNvPr>
          <p:cNvSpPr txBox="1"/>
          <p:nvPr/>
        </p:nvSpPr>
        <p:spPr>
          <a:xfrm>
            <a:off x="695625" y="3501005"/>
            <a:ext cx="1051273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方法总结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将比例式看成等式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用等式的性质及方程的解法处理比例式的问题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是一种常见的方法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AC8A8E-3500-C3E6-6AAC-A829BEBF1834}"/>
              </a:ext>
            </a:extLst>
          </p:cNvPr>
          <p:cNvSpPr txBox="1"/>
          <p:nvPr/>
        </p:nvSpPr>
        <p:spPr>
          <a:xfrm>
            <a:off x="6168005" y="1404556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975581A-D118-B785-74FA-95DAE7E5B9A5}"/>
                  </a:ext>
                </a:extLst>
              </p:cNvPr>
              <p:cNvSpPr txBox="1"/>
              <p:nvPr/>
            </p:nvSpPr>
            <p:spPr>
              <a:xfrm>
                <a:off x="4871915" y="2020749"/>
                <a:ext cx="432030" cy="714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2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975581A-D118-B785-74FA-95DAE7E5B9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915" y="2020749"/>
                <a:ext cx="432030" cy="7146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28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4331</TotalTime>
  <Words>1100</Words>
  <Application>Microsoft Office PowerPoint</Application>
  <PresentationFormat>宽屏</PresentationFormat>
  <Paragraphs>71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252</cp:revision>
  <dcterms:created xsi:type="dcterms:W3CDTF">2024-04-24T12:16:00Z</dcterms:created>
  <dcterms:modified xsi:type="dcterms:W3CDTF">2025-04-03T05:17:28Z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