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728" r:id="rId2"/>
    <p:sldId id="5203" r:id="rId3"/>
    <p:sldId id="5204" r:id="rId4"/>
    <p:sldId id="5205" r:id="rId5"/>
    <p:sldId id="5206" r:id="rId6"/>
    <p:sldId id="5207" r:id="rId7"/>
    <p:sldId id="5208" r:id="rId8"/>
    <p:sldId id="5209" r:id="rId9"/>
    <p:sldId id="5210" r:id="rId10"/>
    <p:sldId id="5211" r:id="rId11"/>
    <p:sldId id="5212" r:id="rId12"/>
    <p:sldId id="5213" r:id="rId13"/>
    <p:sldId id="5214" r:id="rId14"/>
    <p:sldId id="5215" r:id="rId15"/>
    <p:sldId id="5216" r:id="rId16"/>
    <p:sldId id="5217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7CE0A-BB37-3603-F417-744A5091A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EC6CE5-2443-3CF8-766A-5E47FC442C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36BDE4B-A048-EFED-F21B-082328AF43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12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610E7-6588-A720-65B2-CCADBFDFE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6D6804-E4A9-4F2C-12C4-3ED7B14945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F09C846-43CB-00BE-6B16-388405E0CC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73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7AA29-BFAE-56D1-CBAB-39A790CF7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0432F3-BB2D-62E7-48C5-08A998CAC5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C8E72A4-F9B0-A401-9688-52F97E099F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90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DC564-6125-49B2-4429-A0D849B54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7F6ABC1-EC08-76BC-6165-7929C232FA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F927BE-EAE8-943E-5522-7942656906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84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A2FEE-7401-D52D-677E-0405C214C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69A5EC-2F0C-4120-29E3-8EE710FFE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FC448C-CA47-953D-71F1-ABFAB78363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886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84969-CAAF-ACD2-EBF7-A1807C529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B07BC0-18B7-D1F9-4B35-7D6BF958A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EA8D768-E7E9-148E-7E4A-220518A153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76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781C8-E367-B4F9-797F-794588541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99175B-BAC5-AAE9-1ACF-6DB6BCC814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6D98C8-BFB9-A845-68A8-A84ADB1A0C3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9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892BE-308B-06C1-CF6C-AFA5F2E17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40A8EB-E08D-AA38-CF45-88CCE1E56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75A791-7B15-40C3-0F24-8DD1F51783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32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67777-579D-4619-3021-698BEF8FA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F84F75-8163-BCE5-F68F-A9749E44FE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FD9BD4-A269-1FD1-B4DE-B33265AF1C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42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644D-5378-2B9C-3E1E-BD212162F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F0B92C-9B4C-39C5-8C5A-E85CF82D8E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22FF94-C228-36D2-ACE5-D824D31D58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4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1EA7C-6225-2BB6-ADD0-ADE033722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70C374-DAA0-FB8F-C519-0DEEEEC39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19F7E9-C8BE-FE4C-AC38-3B302776B65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85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28AC1-2466-B9AC-A1B0-2CD1BE457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BA0D22-28A8-2A4B-87B6-E62581A4D8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68A529-A703-8546-6965-2603BC9B2AD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45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CC2E6-1D21-82DD-C04D-4F0EA1B0F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8417F77-5D72-BCB1-C3C3-5814A43AF6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066A54-CEA2-575E-59ED-81A4B81A959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78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C44A2-1720-1796-D47B-07FD0EF28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694AB40-7672-CB67-EBDB-8DD8D58C15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3E4692-EC8E-7457-13AD-8F929A4D1C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85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274ED-E639-E2F5-9454-45F2286D6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53F764E-055F-98E7-BA4B-3A1BDDC0D3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4590F68-BC73-2F7F-AA68-6B69CAB195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9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7" Type="http://schemas.openxmlformats.org/officeDocument/2006/relationships/image" Target="../media/image31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TIF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TIF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39.TIF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3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335088-45D2-469B-D1DC-18D07189EA46}"/>
              </a:ext>
            </a:extLst>
          </p:cNvPr>
          <p:cNvSpPr txBox="1"/>
          <p:nvPr/>
        </p:nvSpPr>
        <p:spPr>
          <a:xfrm>
            <a:off x="911640" y="2708950"/>
            <a:ext cx="103687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BF6B8-2198-F990-7824-B85DA31DA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4.jpeg">
            <a:extLst>
              <a:ext uri="{FF2B5EF4-FFF2-40B4-BE49-F238E27FC236}">
                <a16:creationId xmlns:a16="http://schemas.microsoft.com/office/drawing/2014/main" id="{D200B637-7304-7B10-51B2-06C2B430D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69281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E1889A-7308-6BDD-0E2D-7BCEDB62FBBB}"/>
                  </a:ext>
                </a:extLst>
              </p:cNvPr>
              <p:cNvSpPr txBox="1"/>
              <p:nvPr/>
            </p:nvSpPr>
            <p:spPr>
              <a:xfrm>
                <a:off x="551615" y="1185626"/>
                <a:ext cx="10944761" cy="2887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,-2),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B.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D.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E1889A-7308-6BDD-0E2D-7BCEDB62F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85626"/>
                <a:ext cx="10944761" cy="2887394"/>
              </a:xfrm>
              <a:prstGeom prst="rect">
                <a:avLst/>
              </a:prstGeom>
              <a:blipFill>
                <a:blip r:embed="rId4"/>
                <a:stretch>
                  <a:fillRect l="-1114" b="-4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36ADFE-DFCE-B0DB-AEF9-D25F3C60ED6B}"/>
                  </a:ext>
                </a:extLst>
              </p:cNvPr>
              <p:cNvSpPr txBox="1"/>
              <p:nvPr/>
            </p:nvSpPr>
            <p:spPr>
              <a:xfrm>
                <a:off x="548290" y="4364173"/>
                <a:ext cx="10948086" cy="6905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</m:d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36ADFE-DFCE-B0DB-AEF9-D25F3C60E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290" y="4364173"/>
                <a:ext cx="10948086" cy="690574"/>
              </a:xfrm>
              <a:prstGeom prst="rect">
                <a:avLst/>
              </a:prstGeom>
              <a:blipFill>
                <a:blip r:embed="rId5"/>
                <a:stretch>
                  <a:fillRect l="-1169" b="-24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8009979-5675-8085-3F90-D8E63ADC7AED}"/>
              </a:ext>
            </a:extLst>
          </p:cNvPr>
          <p:cNvSpPr txBox="1"/>
          <p:nvPr/>
        </p:nvSpPr>
        <p:spPr>
          <a:xfrm>
            <a:off x="3143795" y="227692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62170D-2A32-D7A0-516A-B2D37BB3B76E}"/>
              </a:ext>
            </a:extLst>
          </p:cNvPr>
          <p:cNvSpPr txBox="1"/>
          <p:nvPr/>
        </p:nvSpPr>
        <p:spPr>
          <a:xfrm>
            <a:off x="10488305" y="4531527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25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A27AA-92A3-5EC9-0320-8A6ACBBCF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5.jpeg">
            <a:extLst>
              <a:ext uri="{FF2B5EF4-FFF2-40B4-BE49-F238E27FC236}">
                <a16:creationId xmlns:a16="http://schemas.microsoft.com/office/drawing/2014/main" id="{B72A9BB3-6789-00E0-A639-07C87AEBD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7226973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57AD6A7-F2B6-90AF-C69D-A35FB75A4C81}"/>
              </a:ext>
            </a:extLst>
          </p:cNvPr>
          <p:cNvSpPr txBox="1"/>
          <p:nvPr/>
        </p:nvSpPr>
        <p:spPr>
          <a:xfrm>
            <a:off x="2207730" y="559476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的几何意义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76.jpeg">
            <a:extLst>
              <a:ext uri="{FF2B5EF4-FFF2-40B4-BE49-F238E27FC236}">
                <a16:creationId xmlns:a16="http://schemas.microsoft.com/office/drawing/2014/main" id="{D86E12AD-BF1D-D50B-7A6D-9E2C1632D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40855"/>
            <a:ext cx="773843" cy="3515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AA9519-61C4-A9A5-95EA-45B1BA252014}"/>
                  </a:ext>
                </a:extLst>
              </p:cNvPr>
              <p:cNvSpPr txBox="1"/>
              <p:nvPr/>
            </p:nvSpPr>
            <p:spPr>
              <a:xfrm>
                <a:off x="656043" y="932036"/>
                <a:ext cx="10656740" cy="15903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的图象上关于原点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对称的任意两点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AA9519-61C4-A9A5-95EA-45B1BA252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043" y="932036"/>
                <a:ext cx="10656740" cy="1590372"/>
              </a:xfrm>
              <a:prstGeom prst="rect">
                <a:avLst/>
              </a:prstGeom>
              <a:blipFill>
                <a:blip r:embed="rId5"/>
                <a:stretch>
                  <a:fillRect l="-1201" r="-1144" b="-9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7A9AC4D-1685-89C3-A230-6556CD1EB53F}"/>
                  </a:ext>
                </a:extLst>
              </p:cNvPr>
              <p:cNvSpPr txBox="1"/>
              <p:nvPr/>
            </p:nvSpPr>
            <p:spPr>
              <a:xfrm>
                <a:off x="656043" y="2690910"/>
                <a:ext cx="7017802" cy="28842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7A9AC4D-1685-89C3-A230-6556CD1EB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043" y="2690910"/>
                <a:ext cx="7017802" cy="2884251"/>
              </a:xfrm>
              <a:prstGeom prst="rect">
                <a:avLst/>
              </a:prstGeom>
              <a:blipFill>
                <a:blip r:embed="rId6"/>
                <a:stretch>
                  <a:fillRect l="-1825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377.jpeg">
            <a:extLst>
              <a:ext uri="{FF2B5EF4-FFF2-40B4-BE49-F238E27FC236}">
                <a16:creationId xmlns:a16="http://schemas.microsoft.com/office/drawing/2014/main" id="{5EE106E4-C954-A239-C648-22E57729D7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8222" y="2908894"/>
            <a:ext cx="2645993" cy="256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D71F9-A050-A6F5-9AA0-8873A5940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8.jpeg">
            <a:extLst>
              <a:ext uri="{FF2B5EF4-FFF2-40B4-BE49-F238E27FC236}">
                <a16:creationId xmlns:a16="http://schemas.microsoft.com/office/drawing/2014/main" id="{F8943AB1-63BE-830E-5CE1-69C06D5E0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7D5E26-B924-0DE4-49C3-5115812809CE}"/>
                  </a:ext>
                </a:extLst>
              </p:cNvPr>
              <p:cNvSpPr txBox="1"/>
              <p:nvPr/>
            </p:nvSpPr>
            <p:spPr>
              <a:xfrm>
                <a:off x="767630" y="1216222"/>
                <a:ext cx="10799887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轴上任意一点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7D5E26-B924-0DE4-49C3-5115812809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216222"/>
                <a:ext cx="10799887" cy="2246449"/>
              </a:xfrm>
              <a:prstGeom prst="rect">
                <a:avLst/>
              </a:prstGeom>
              <a:blipFill>
                <a:blip r:embed="rId4"/>
                <a:stretch>
                  <a:fillRect l="-1185" r="-564" b="-7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379.jpeg">
            <a:extLst>
              <a:ext uri="{FF2B5EF4-FFF2-40B4-BE49-F238E27FC236}">
                <a16:creationId xmlns:a16="http://schemas.microsoft.com/office/drawing/2014/main" id="{1164E089-728A-8C55-3D1F-421117E8A4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955" y="3438080"/>
            <a:ext cx="2141958" cy="21419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6B42698-2AB1-9B38-E488-644EDBEC2AB2}"/>
              </a:ext>
            </a:extLst>
          </p:cNvPr>
          <p:cNvSpPr txBox="1"/>
          <p:nvPr/>
        </p:nvSpPr>
        <p:spPr>
          <a:xfrm>
            <a:off x="1774838" y="2922561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3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1C4F0-70B0-725D-A293-4F1AF4F53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F5D66B-7D44-9C91-0C04-6A40C9322B2D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872755" cy="22349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·德州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的图象经过平行四边形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将该反比例函数图象沿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轴对折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所得图象恰好经过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则平行四边形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F5D66B-7D44-9C91-0C04-6A40C9322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872755" cy="2234971"/>
              </a:xfrm>
              <a:prstGeom prst="rect">
                <a:avLst/>
              </a:prstGeom>
              <a:blipFill>
                <a:blip r:embed="rId3"/>
                <a:stretch>
                  <a:fillRect l="-1121" r="-1121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80.jpeg">
            <a:extLst>
              <a:ext uri="{FF2B5EF4-FFF2-40B4-BE49-F238E27FC236}">
                <a16:creationId xmlns:a16="http://schemas.microsoft.com/office/drawing/2014/main" id="{42D6884E-BB9E-57B1-89A1-7115BF8917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920" y="3284990"/>
            <a:ext cx="2762128" cy="20521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DD47292-4554-6FBA-474D-6BA251E12D59}"/>
              </a:ext>
            </a:extLst>
          </p:cNvPr>
          <p:cNvSpPr txBox="1"/>
          <p:nvPr/>
        </p:nvSpPr>
        <p:spPr>
          <a:xfrm>
            <a:off x="9120210" y="2166810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00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40A01-571F-D6CE-3418-E8BF6B8B7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1.jpeg">
            <a:extLst>
              <a:ext uri="{FF2B5EF4-FFF2-40B4-BE49-F238E27FC236}">
                <a16:creationId xmlns:a16="http://schemas.microsoft.com/office/drawing/2014/main" id="{201E752B-C8B3-FBCB-41C4-38C83ECBD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1443648-7D4E-AB66-2CD1-9F1C33F8A22B}"/>
              </a:ext>
            </a:extLst>
          </p:cNvPr>
          <p:cNvSpPr txBox="1"/>
          <p:nvPr/>
        </p:nvSpPr>
        <p:spPr>
          <a:xfrm>
            <a:off x="1991715" y="476407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反比例函数与一次函数的综合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82.jpeg">
            <a:extLst>
              <a:ext uri="{FF2B5EF4-FFF2-40B4-BE49-F238E27FC236}">
                <a16:creationId xmlns:a16="http://schemas.microsoft.com/office/drawing/2014/main" id="{51986B84-CF4B-1D24-623A-6932C336EB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792563" cy="3600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52ADA8-EBE2-61EA-5EEC-E6E9968A618E}"/>
                  </a:ext>
                </a:extLst>
              </p:cNvPr>
              <p:cNvSpPr txBox="1"/>
              <p:nvPr/>
            </p:nvSpPr>
            <p:spPr>
              <a:xfrm>
                <a:off x="545048" y="1050426"/>
                <a:ext cx="10813884" cy="1097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的纵坐标为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52ADA8-EBE2-61EA-5EEC-E6E9968A6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48" y="1050426"/>
                <a:ext cx="10813884" cy="1097801"/>
              </a:xfrm>
              <a:prstGeom prst="rect">
                <a:avLst/>
              </a:prstGeom>
              <a:blipFill>
                <a:blip r:embed="rId5"/>
                <a:stretch>
                  <a:fillRect l="-1127" t="-3333" r="-902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E6CFB03-AD8F-41E0-6C68-A534A32E5A5E}"/>
              </a:ext>
            </a:extLst>
          </p:cNvPr>
          <p:cNvSpPr txBox="1"/>
          <p:nvPr/>
        </p:nvSpPr>
        <p:spPr>
          <a:xfrm>
            <a:off x="529632" y="2148227"/>
            <a:ext cx="48463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求反比例函数的表达式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383.jpeg">
            <a:extLst>
              <a:ext uri="{FF2B5EF4-FFF2-40B4-BE49-F238E27FC236}">
                <a16:creationId xmlns:a16="http://schemas.microsoft.com/office/drawing/2014/main" id="{11DB889B-3965-9AE0-4CE3-DEB9971B04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0119" y="2583536"/>
            <a:ext cx="2850412" cy="322490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62E850-8D02-FF5F-6CB1-9C6E6120E35C}"/>
                  </a:ext>
                </a:extLst>
              </p:cNvPr>
              <p:cNvSpPr txBox="1"/>
              <p:nvPr/>
            </p:nvSpPr>
            <p:spPr>
              <a:xfrm>
                <a:off x="545048" y="2654671"/>
                <a:ext cx="7135062" cy="34437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两点关于原点对称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的纵坐标为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4,6),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62E850-8D02-FF5F-6CB1-9C6E6120E3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48" y="2654671"/>
                <a:ext cx="7135062" cy="3443700"/>
              </a:xfrm>
              <a:prstGeom prst="rect">
                <a:avLst/>
              </a:prstGeom>
              <a:blipFill>
                <a:blip r:embed="rId7"/>
                <a:stretch>
                  <a:fillRect l="-1708" t="-2301" b="-1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329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5647D-6BA2-6D41-E8A7-46E5E8478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A7907B-3E67-4667-B8C8-D172C0C25587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8280575" cy="666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观察图象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直接写出不等式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A7907B-3E67-4667-B8C8-D172C0C25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8280575" cy="666914"/>
              </a:xfrm>
              <a:prstGeom prst="rect">
                <a:avLst/>
              </a:prstGeom>
              <a:blipFill>
                <a:blip r:embed="rId3"/>
                <a:stretch>
                  <a:fillRect l="-1472" t="-5455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1D79A3C-B447-45F1-9F12-783B7589E21D}"/>
              </a:ext>
            </a:extLst>
          </p:cNvPr>
          <p:cNvSpPr txBox="1"/>
          <p:nvPr/>
        </p:nvSpPr>
        <p:spPr>
          <a:xfrm>
            <a:off x="551615" y="105283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C3E402-8E9C-5A71-B0D9-CC79CF77C9CA}"/>
              </a:ext>
            </a:extLst>
          </p:cNvPr>
          <p:cNvSpPr txBox="1"/>
          <p:nvPr/>
        </p:nvSpPr>
        <p:spPr>
          <a:xfrm>
            <a:off x="546754" y="1675041"/>
            <a:ext cx="112327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向上平移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交双曲线于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交坐标轴于点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0316D08-FE04-7DF8-4AAE-92999334A68F}"/>
                  </a:ext>
                </a:extLst>
              </p:cNvPr>
              <p:cNvSpPr txBox="1"/>
              <p:nvPr/>
            </p:nvSpPr>
            <p:spPr>
              <a:xfrm>
                <a:off x="517216" y="2745111"/>
                <a:ext cx="8568595" cy="30564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方法一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4,6)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0316D08-FE04-7DF8-4AAE-92999334A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16" y="2745111"/>
                <a:ext cx="8568595" cy="3056478"/>
              </a:xfrm>
              <a:prstGeom prst="rect">
                <a:avLst/>
              </a:prstGeom>
              <a:blipFill>
                <a:blip r:embed="rId4"/>
                <a:stretch>
                  <a:fillRect l="-1495" t="-2590" b="-4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383.jpeg">
            <a:extLst>
              <a:ext uri="{FF2B5EF4-FFF2-40B4-BE49-F238E27FC236}">
                <a16:creationId xmlns:a16="http://schemas.microsoft.com/office/drawing/2014/main" id="{D549D7AA-B9E3-578C-4F82-3CC4B3A2E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4098" y="2700614"/>
            <a:ext cx="2701541" cy="30564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4082903-97E1-5D51-EADF-7E6F7FBFFF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4098" y="2593402"/>
            <a:ext cx="2781613" cy="335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4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2436-0D0B-6033-0503-BE273EDD8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DDE6F-025C-E0E9-53A9-EAE1B331961D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7344510" cy="5113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OBE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∴OE=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(0,10),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方法二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OBD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BOF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∴OF=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sSub>
                          <m:sSub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𝑩𝑶𝑭</m:t>
                            </m:r>
                          </m:sub>
                        </m:sSub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kumimoji="0" lang="zh-CN" altLang="zh-CN" sz="2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</m:e>
                              <m:sub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𝑩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𝟐𝟎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由此可得出直线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DDE6F-025C-E0E9-53A9-EAE1B33196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7344510" cy="5113131"/>
              </a:xfrm>
              <a:prstGeom prst="rect">
                <a:avLst/>
              </a:prstGeom>
              <a:blipFill>
                <a:blip r:embed="rId3"/>
                <a:stretch>
                  <a:fillRect l="-1660" b="-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83.jpeg">
            <a:extLst>
              <a:ext uri="{FF2B5EF4-FFF2-40B4-BE49-F238E27FC236}">
                <a16:creationId xmlns:a16="http://schemas.microsoft.com/office/drawing/2014/main" id="{4ACCE718-1DF1-3442-EDA7-B0B2B401D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130" y="1092637"/>
            <a:ext cx="2850412" cy="32249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E751AC0-E526-1666-19F9-0F3B6F71C3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2707" y="1184211"/>
            <a:ext cx="2941258" cy="35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8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58FFA-CEC5-5999-4E14-15086659E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7.jpeg">
            <a:extLst>
              <a:ext uri="{FF2B5EF4-FFF2-40B4-BE49-F238E27FC236}">
                <a16:creationId xmlns:a16="http://schemas.microsoft.com/office/drawing/2014/main" id="{E062F972-BD90-6B43-DD93-317EF3FED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1" y="620806"/>
            <a:ext cx="5688394" cy="4567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1AE70C-571C-B7E8-0762-748F4FA14620}"/>
                  </a:ext>
                </a:extLst>
              </p:cNvPr>
              <p:cNvSpPr txBox="1"/>
              <p:nvPr/>
            </p:nvSpPr>
            <p:spPr>
              <a:xfrm>
                <a:off x="592892" y="1125163"/>
                <a:ext cx="10442143" cy="1582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反比例函数的性质</a:t>
                </a:r>
              </a:p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在每一象限内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值的增大</a:t>
                </a:r>
                <a:endParaRPr lang="en-US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在每一象限内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值的增大而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1AE70C-571C-B7E8-0762-748F4FA14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92" y="1125163"/>
                <a:ext cx="10442143" cy="1582934"/>
              </a:xfrm>
              <a:prstGeom prst="rect">
                <a:avLst/>
              </a:prstGeom>
              <a:blipFill>
                <a:blip r:embed="rId4"/>
                <a:stretch>
                  <a:fillRect l="-1168" t="-5405" b="-10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358.jpeg">
            <a:extLst>
              <a:ext uri="{FF2B5EF4-FFF2-40B4-BE49-F238E27FC236}">
                <a16:creationId xmlns:a16="http://schemas.microsoft.com/office/drawing/2014/main" id="{ABDAB2BC-3126-5973-04AE-1C7257E2D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800" y="2708096"/>
            <a:ext cx="4320300" cy="190519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58149D6-23E6-C841-C2EB-5B3BA236719D}"/>
              </a:ext>
            </a:extLst>
          </p:cNvPr>
          <p:cNvSpPr txBox="1"/>
          <p:nvPr/>
        </p:nvSpPr>
        <p:spPr>
          <a:xfrm>
            <a:off x="642385" y="4653085"/>
            <a:ext cx="1093298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反比例函数的增减性不是连续的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因此在谈到反比例函数的增减性时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一般是指在各自的象限内的增减情况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笼统地说“当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的增大而减小”是错误的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3BDA7D-7CB6-09D1-6E51-3077E8D494EF}"/>
              </a:ext>
            </a:extLst>
          </p:cNvPr>
          <p:cNvSpPr txBox="1"/>
          <p:nvPr/>
        </p:nvSpPr>
        <p:spPr>
          <a:xfrm>
            <a:off x="1189725" y="2161064"/>
            <a:ext cx="1090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2E5E99-3E9C-4FEA-1BBC-50A794EFF702}"/>
              </a:ext>
            </a:extLst>
          </p:cNvPr>
          <p:cNvSpPr txBox="1"/>
          <p:nvPr/>
        </p:nvSpPr>
        <p:spPr>
          <a:xfrm>
            <a:off x="9408230" y="2178619"/>
            <a:ext cx="964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72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97E0B-4284-7FC1-3E10-43CDADA62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28E461-0EB0-C6DC-CE40-969919667F3B}"/>
                  </a:ext>
                </a:extLst>
              </p:cNvPr>
              <p:cNvSpPr txBox="1"/>
              <p:nvPr/>
            </p:nvSpPr>
            <p:spPr>
              <a:xfrm>
                <a:off x="767629" y="692810"/>
                <a:ext cx="10728745" cy="20138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反比例函数中系数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的几何意义</a:t>
                </a: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的图象上任取两点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轴的平行线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与坐标轴围成的矩形面积为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轴的平行线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与坐标轴围成的矩形面积为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28E461-0EB0-C6DC-CE40-969919667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692810"/>
                <a:ext cx="10728745" cy="2013821"/>
              </a:xfrm>
              <a:prstGeom prst="rect">
                <a:avLst/>
              </a:prstGeom>
              <a:blipFill>
                <a:blip r:embed="rId3"/>
                <a:stretch>
                  <a:fillRect l="-1193" t="-4242" r="-1136" b="-7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AEF2B598-68CE-AD31-A944-76C04EF873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0" y="2996970"/>
            <a:ext cx="2447925" cy="25717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A0303C-A4F9-B2CB-278A-EA1274638C68}"/>
                  </a:ext>
                </a:extLst>
              </p:cNvPr>
              <p:cNvSpPr txBox="1"/>
              <p:nvPr/>
            </p:nvSpPr>
            <p:spPr>
              <a:xfrm>
                <a:off x="9048205" y="2183411"/>
                <a:ext cx="74827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𝒌</m:t>
                          </m: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A0303C-A4F9-B2CB-278A-EA1274638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8205" y="2183411"/>
                <a:ext cx="74827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623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EF980-27F5-3C8F-5B04-E90BF5A49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1BB5A6-B36B-ED98-89C5-5F9F22B161B6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800750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的图象上任一点向一坐标轴作垂线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这一点和垂足及坐标原点所构成的三角形的面积是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1BB5A6-B36B-ED98-89C5-5F9F22B16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800750" cy="1152047"/>
              </a:xfrm>
              <a:prstGeom prst="rect">
                <a:avLst/>
              </a:prstGeom>
              <a:blipFill>
                <a:blip r:embed="rId3"/>
                <a:stretch>
                  <a:fillRect l="-1129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4EBB3B-7976-CE46-20D7-D8BE61FDAA4D}"/>
                  </a:ext>
                </a:extLst>
              </p:cNvPr>
              <p:cNvSpPr txBox="1"/>
              <p:nvPr/>
            </p:nvSpPr>
            <p:spPr>
              <a:xfrm>
                <a:off x="8976200" y="1028258"/>
                <a:ext cx="604260" cy="7296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</m: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4EBB3B-7976-CE46-20D7-D8BE61FDA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200" y="1028258"/>
                <a:ext cx="604260" cy="7296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C660030E-C2FA-9457-093E-9E68A7E2E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905" y="1779075"/>
            <a:ext cx="2666985" cy="27205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DC4EBE-BA0C-DCD9-1D24-714B939930F5}"/>
                  </a:ext>
                </a:extLst>
              </p:cNvPr>
              <p:cNvSpPr txBox="1"/>
              <p:nvPr/>
            </p:nvSpPr>
            <p:spPr>
              <a:xfrm>
                <a:off x="681127" y="4499615"/>
                <a:ext cx="10815248" cy="1358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因为反比例函数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中的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有正负之分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所以上图中矩形的面积是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</m:d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而不是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上图中三角形的面积是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</m: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而不是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DC4EBE-BA0C-DCD9-1D24-714B939930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127" y="4499615"/>
                <a:ext cx="10815248" cy="1358449"/>
              </a:xfrm>
              <a:prstGeom prst="rect">
                <a:avLst/>
              </a:prstGeom>
              <a:blipFill>
                <a:blip r:embed="rId6"/>
                <a:stretch>
                  <a:fillRect l="-1184" r="-507" b="-4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629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4C0EB-075A-993A-526B-6C6693F4B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33BFC7-AC4E-A664-8FF7-C4E6F66FC3B1}"/>
              </a:ext>
            </a:extLst>
          </p:cNvPr>
          <p:cNvSpPr txBox="1"/>
          <p:nvPr/>
        </p:nvSpPr>
        <p:spPr>
          <a:xfrm>
            <a:off x="695625" y="476795"/>
            <a:ext cx="76325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的几何意义的常用模型及结论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8D02AF-3AFE-F439-2B43-10A17B95C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747" y="1040633"/>
            <a:ext cx="7272505" cy="25462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1F351C5-EE83-738E-E509-E810E005C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790" y="3572794"/>
            <a:ext cx="6048420" cy="252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55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A4DA1-9ED3-7B83-253A-ABD624C4A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16C74A-1A9E-3F5A-2B6C-74E52D9BA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250" y="1196845"/>
            <a:ext cx="6719499" cy="381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3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1183A-95B8-F103-A4E2-311F94A14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B37DF4-3EB6-4FCA-8AB8-314832079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175" y="1412860"/>
            <a:ext cx="63436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28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0F547-4763-9684-1471-974A6717B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1.jpeg">
            <a:extLst>
              <a:ext uri="{FF2B5EF4-FFF2-40B4-BE49-F238E27FC236}">
                <a16:creationId xmlns:a16="http://schemas.microsoft.com/office/drawing/2014/main" id="{2DD245B6-30EA-7087-65ED-34C0BB6BB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pic>
        <p:nvPicPr>
          <p:cNvPr id="3" name="image372.jpeg">
            <a:extLst>
              <a:ext uri="{FF2B5EF4-FFF2-40B4-BE49-F238E27FC236}">
                <a16:creationId xmlns:a16="http://schemas.microsoft.com/office/drawing/2014/main" id="{CC3A84AD-1308-2F26-66DF-EC0BA31FE7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1" y="1268851"/>
            <a:ext cx="6336440" cy="44192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478E7D5-EEC5-08AC-8D81-8B91E695E072}"/>
              </a:ext>
            </a:extLst>
          </p:cNvPr>
          <p:cNvSpPr txBox="1"/>
          <p:nvPr/>
        </p:nvSpPr>
        <p:spPr>
          <a:xfrm>
            <a:off x="1991715" y="119837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反比例函数的性质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73.jpeg">
            <a:extLst>
              <a:ext uri="{FF2B5EF4-FFF2-40B4-BE49-F238E27FC236}">
                <a16:creationId xmlns:a16="http://schemas.microsoft.com/office/drawing/2014/main" id="{594D203A-3346-3AB8-EA9E-B7E074E640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40" y="1971053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ADDFFF8-DEC2-DCE0-7779-7C62D0F28064}"/>
              </a:ext>
            </a:extLst>
          </p:cNvPr>
          <p:cNvSpPr txBox="1"/>
          <p:nvPr/>
        </p:nvSpPr>
        <p:spPr>
          <a:xfrm>
            <a:off x="695625" y="1744227"/>
            <a:ext cx="10872756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某反比例函数图象上四个点的坐标分别为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),(-2,3),(1,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6D7FC0-3D9C-DD3B-C1AE-1613E77E04C1}"/>
                  </a:ext>
                </a:extLst>
              </p:cNvPr>
              <p:cNvSpPr txBox="1"/>
              <p:nvPr/>
            </p:nvSpPr>
            <p:spPr>
              <a:xfrm>
                <a:off x="666472" y="4128366"/>
                <a:ext cx="11016765" cy="1401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在每个象限内的函数值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6D7FC0-3D9C-DD3B-C1AE-1613E77E0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72" y="4128366"/>
                <a:ext cx="11016765" cy="1401281"/>
              </a:xfrm>
              <a:prstGeom prst="rect">
                <a:avLst/>
              </a:prstGeom>
              <a:blipFill>
                <a:blip r:embed="rId6"/>
                <a:stretch>
                  <a:fillRect l="-1106" b="-1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C4795B6-8BE5-1827-C89C-77330A2E07D4}"/>
              </a:ext>
            </a:extLst>
          </p:cNvPr>
          <p:cNvSpPr txBox="1"/>
          <p:nvPr/>
        </p:nvSpPr>
        <p:spPr>
          <a:xfrm>
            <a:off x="5459977" y="2361476"/>
            <a:ext cx="4920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9B2357-D901-7155-8997-CA8BC33F4424}"/>
              </a:ext>
            </a:extLst>
          </p:cNvPr>
          <p:cNvSpPr txBox="1"/>
          <p:nvPr/>
        </p:nvSpPr>
        <p:spPr>
          <a:xfrm>
            <a:off x="2651781" y="5006427"/>
            <a:ext cx="10680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m&lt;-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153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6E7FF-9BDE-5456-378E-633E94DB2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6F4EA6-649D-B4C7-CEFE-6BA2BB5C35B8}"/>
                  </a:ext>
                </a:extLst>
              </p:cNvPr>
              <p:cNvSpPr txBox="1"/>
              <p:nvPr/>
            </p:nvSpPr>
            <p:spPr>
              <a:xfrm>
                <a:off x="803632" y="620805"/>
                <a:ext cx="10584735" cy="15903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6F4EA6-649D-B4C7-CEFE-6BA2BB5C35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32" y="620805"/>
                <a:ext cx="10584735" cy="1590372"/>
              </a:xfrm>
              <a:prstGeom prst="rect">
                <a:avLst/>
              </a:prstGeom>
              <a:blipFill>
                <a:blip r:embed="rId3"/>
                <a:stretch>
                  <a:fillRect l="-1210" b="-9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F0FD62F-DB24-242A-FCD4-060B27F8A023}"/>
              </a:ext>
            </a:extLst>
          </p:cNvPr>
          <p:cNvSpPr txBox="1"/>
          <p:nvPr/>
        </p:nvSpPr>
        <p:spPr>
          <a:xfrm>
            <a:off x="803632" y="2636945"/>
            <a:ext cx="1047672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比较反比例函数值的大小一般有三种方法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直接把两个点的坐标代入函数表达式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求出相应的函数值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比较大小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在函数图象上描出各点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再根据各点的位置高低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比较数的大小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利用函数的增减性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比较数的大小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3FFA0A-E09C-39E1-6775-F0E504CC088A}"/>
                  </a:ext>
                </a:extLst>
              </p:cNvPr>
              <p:cNvSpPr txBox="1"/>
              <p:nvPr/>
            </p:nvSpPr>
            <p:spPr>
              <a:xfrm>
                <a:off x="1919710" y="1589484"/>
                <a:ext cx="1296090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m&gt;-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B3FFA0A-E09C-39E1-6775-F0E504CC0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710" y="1589484"/>
                <a:ext cx="1296090" cy="712631"/>
              </a:xfrm>
              <a:prstGeom prst="rect">
                <a:avLst/>
              </a:prstGeom>
              <a:blipFill>
                <a:blip r:embed="rId4"/>
                <a:stretch>
                  <a:fillRect l="-985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675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4802</TotalTime>
  <Words>1275</Words>
  <Application>Microsoft Office PowerPoint</Application>
  <PresentationFormat>宽屏</PresentationFormat>
  <Paragraphs>65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273</cp:revision>
  <dcterms:created xsi:type="dcterms:W3CDTF">2024-04-24T12:16:00Z</dcterms:created>
  <dcterms:modified xsi:type="dcterms:W3CDTF">2025-04-04T15:13:44Z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