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4739" r:id="rId3"/>
    <p:sldId id="4740" r:id="rId4"/>
    <p:sldId id="4741" r:id="rId5"/>
    <p:sldId id="4742" r:id="rId6"/>
    <p:sldId id="4743" r:id="rId7"/>
    <p:sldId id="4744" r:id="rId8"/>
    <p:sldId id="4745" r:id="rId9"/>
    <p:sldId id="4746" r:id="rId10"/>
    <p:sldId id="4747" r:id="rId11"/>
    <p:sldId id="4748" r:id="rId12"/>
    <p:sldId id="4749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1555" autoAdjust="0"/>
  </p:normalViewPr>
  <p:slideViewPr>
    <p:cSldViewPr showGuides="1">
      <p:cViewPr varScale="1">
        <p:scale>
          <a:sx n="73" d="100"/>
          <a:sy n="73" d="100"/>
        </p:scale>
        <p:origin x="1118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EBA6A-E12B-28D0-0F4F-0B2DFB3FD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D0C00B6-7012-4064-079D-5AC5FA922E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76CE03-8C76-7B31-93F4-D0E79656AE2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40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5C7B-1B47-FBC2-9403-2ADE15B23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DA29CC1-DFA8-F033-4F73-6ED1C26F92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7A5E174-C6AC-F4E0-5173-8D02E0DFF23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290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FC2EB9-FB6C-E2C7-B009-E29C240F9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AB61DD5-972A-991C-C202-4AB747FE70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C07A8C7-3C36-7A36-0220-2D28CD63397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12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F10DB-76B0-C16E-D347-181AE3787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1700CE-84DE-7125-1C90-0823F9CE10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C698B1-814B-03ED-F47B-4D7FB0D2D19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24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D1C5D-F68B-35D4-70C1-C0AE54A62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B903EAF-BF25-AFF6-3BF6-C2F7717F9F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C5FA495-2288-5F9E-6322-A97DE2104A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731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B72D5-4931-697A-24CE-9C6F37261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CC16F9-318B-D089-4286-58C4441FC1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D4C966-E5D6-3822-1886-E0FFCF18D04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640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11F80-160F-2896-BFFB-517141977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C17EFB9-8A26-844E-38BB-F89F0C1CAE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7A13FDF-6D70-F0EC-6312-063D4DE4035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26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869C8-8DBC-F6C6-A446-0422ECD1B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1EB8763-3EF7-A6EF-794A-D20C28E83F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0607BC-C63A-5ADE-A72D-15AD99C055B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44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829E6-EE2C-C58E-8E32-932339404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179061-BBEE-F851-4BED-A34A4A799D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A16D99-2978-5F9B-24CE-F944C50E63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04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3DB0D-BE43-E9E0-4C77-B815A9085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356FF81-6065-BFCB-5B9E-59AA9F980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CA9F506-AA3D-CAC3-A655-C26A844CDE0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409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9F89B-D9C0-2292-1410-1023C5B73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F422690-B275-D724-6934-B01013C405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53F5BE-9C01-AAAE-2A53-1A127C1710C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89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126A501-88B6-E2A7-5F6D-CAB363CB08B9}"/>
              </a:ext>
            </a:extLst>
          </p:cNvPr>
          <p:cNvSpPr txBox="1"/>
          <p:nvPr/>
        </p:nvSpPr>
        <p:spPr>
          <a:xfrm>
            <a:off x="2783770" y="1988900"/>
            <a:ext cx="610651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《一元二次方程》阶段检测卷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2FA4C-4C65-04F0-3EF8-BA504A5DE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DF97DE-0CE1-6DBA-5D89-21B7729A7C0B}"/>
              </a:ext>
            </a:extLst>
          </p:cNvPr>
          <p:cNvSpPr txBox="1"/>
          <p:nvPr/>
        </p:nvSpPr>
        <p:spPr>
          <a:xfrm>
            <a:off x="551615" y="620805"/>
            <a:ext cx="1051273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能否围成面积为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的养殖场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求此时边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52EA9F-A3EE-3D3F-AF7D-3F932D5C9ED6}"/>
              </a:ext>
            </a:extLst>
          </p:cNvPr>
          <p:cNvSpPr txBox="1"/>
          <p:nvPr/>
        </p:nvSpPr>
        <p:spPr>
          <a:xfrm>
            <a:off x="623620" y="1988900"/>
            <a:ext cx="626443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648,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外墙长不超过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不能围成面积为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的养殖场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3.jpeg">
            <a:extLst>
              <a:ext uri="{FF2B5EF4-FFF2-40B4-BE49-F238E27FC236}">
                <a16:creationId xmlns:a16="http://schemas.microsoft.com/office/drawing/2014/main" id="{54BDB506-4B01-2CE8-1F81-FF4CDEB84D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795" y="1851824"/>
            <a:ext cx="4237683" cy="157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7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3032D-7AEF-9E6C-1B1C-B2E03317C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C2205B4-8AE2-FB52-D2F8-0485CB7107AC}"/>
              </a:ext>
            </a:extLst>
          </p:cNvPr>
          <p:cNvSpPr txBox="1"/>
          <p:nvPr/>
        </p:nvSpPr>
        <p:spPr>
          <a:xfrm>
            <a:off x="659622" y="332785"/>
            <a:ext cx="10872755" cy="339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某商场有一批进价为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元的商品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当定价为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每天可售出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市场调查发现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在定价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元的基础上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该商品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单价每涨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则每天少售出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单价每降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则每天多售出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为了使商品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每天获得利润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在此基础上再尽量让利给消费者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定价为多少元较为合理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DF4830-3A68-8E4B-B8FE-CF78034C0DEE}"/>
              </a:ext>
            </a:extLst>
          </p:cNvPr>
          <p:cNvSpPr txBox="1"/>
          <p:nvPr/>
        </p:nvSpPr>
        <p:spPr>
          <a:xfrm>
            <a:off x="648189" y="3725765"/>
            <a:ext cx="10728745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分两种情况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当涨价时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设每件商品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定价为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则每件商品的销售利润为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20)](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425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11F50-9AD2-B640-EDFE-F02085DB5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DF95C2-8BC0-7366-E3B1-A304CE463F49}"/>
              </a:ext>
            </a:extLst>
          </p:cNvPr>
          <p:cNvSpPr txBox="1"/>
          <p:nvPr/>
        </p:nvSpPr>
        <p:spPr>
          <a:xfrm>
            <a:off x="839635" y="620805"/>
            <a:ext cx="10224710" cy="4542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当降价时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设商品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的定价为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则每件商品销售利润为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[240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40(20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-y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)](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y+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定价为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都能使商品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每天获得利润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为了尽量让利给消费者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取定价为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9431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EF08D-8856-CF8C-6CE1-E3F99D5A2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1B7B7A-549A-0698-4631-09F84F7D65CA}"/>
              </a:ext>
            </a:extLst>
          </p:cNvPr>
          <p:cNvSpPr txBox="1"/>
          <p:nvPr/>
        </p:nvSpPr>
        <p:spPr>
          <a:xfrm>
            <a:off x="623620" y="476795"/>
            <a:ext cx="914463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一、选择题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-3)=8(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的根是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=-8                         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=-8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EA43F1-5EF2-7E77-69ED-5176C3AC48B5}"/>
                  </a:ext>
                </a:extLst>
              </p:cNvPr>
              <p:cNvSpPr txBox="1"/>
              <p:nvPr/>
            </p:nvSpPr>
            <p:spPr>
              <a:xfrm>
                <a:off x="623620" y="2325730"/>
                <a:ext cx="9288646" cy="17679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的两根之和与两根之积分别为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,-1                            	     B.-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	                                    D.-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EA43F1-5EF2-7E77-69ED-5176C3AC4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325730"/>
                <a:ext cx="9288646" cy="1767920"/>
              </a:xfrm>
              <a:prstGeom prst="rect">
                <a:avLst/>
              </a:prstGeom>
              <a:blipFill>
                <a:blip r:embed="rId3"/>
                <a:stretch>
                  <a:fillRect l="-1312" t="-4828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4BCA887-E1D3-1611-B8F4-B12F5BF29BF7}"/>
                  </a:ext>
                </a:extLst>
              </p:cNvPr>
              <p:cNvSpPr txBox="1"/>
              <p:nvPr/>
            </p:nvSpPr>
            <p:spPr>
              <a:xfrm>
                <a:off x="623620" y="4066958"/>
                <a:ext cx="10440726" cy="1937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是方程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的一个解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则这个方程的另一个解为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</a:t>
                </a:r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	                          </a:t>
                </a:r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4BCA887-E1D3-1611-B8F4-B12F5BF29B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066958"/>
                <a:ext cx="10440726" cy="1937453"/>
              </a:xfrm>
              <a:prstGeom prst="rect">
                <a:avLst/>
              </a:prstGeom>
              <a:blipFill>
                <a:blip r:embed="rId4"/>
                <a:stretch>
                  <a:fillRect l="-1168" t="-2201" b="-7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ACCA698-D2A9-F6F8-FCF9-BF4B2F7F1E9D}"/>
              </a:ext>
            </a:extLst>
          </p:cNvPr>
          <p:cNvSpPr txBox="1"/>
          <p:nvPr/>
        </p:nvSpPr>
        <p:spPr>
          <a:xfrm>
            <a:off x="5015925" y="931896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0857AD-FAF6-2470-942C-C91C2AC4FDA5}"/>
              </a:ext>
            </a:extLst>
          </p:cNvPr>
          <p:cNvSpPr txBox="1"/>
          <p:nvPr/>
        </p:nvSpPr>
        <p:spPr>
          <a:xfrm>
            <a:off x="8112140" y="2411514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1265AA-6455-B87A-4F74-FF21982CC94E}"/>
              </a:ext>
            </a:extLst>
          </p:cNvPr>
          <p:cNvSpPr txBox="1"/>
          <p:nvPr/>
        </p:nvSpPr>
        <p:spPr>
          <a:xfrm>
            <a:off x="1415675" y="456189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165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14218-4236-91B4-5933-A79E294CC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049003-9BC9-8D58-77FB-6888B1587814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10800750" cy="27994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小颖生日那天她的好友前来聚会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所有人中两人都握了一次手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所有人共握手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次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设有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人参加这次聚会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则列出方程正确的是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-1)=10	   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+1)=10	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049003-9BC9-8D58-77FB-6888B15878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10800750" cy="2799421"/>
              </a:xfrm>
              <a:prstGeom prst="rect">
                <a:avLst/>
              </a:prstGeom>
              <a:blipFill>
                <a:blip r:embed="rId3"/>
                <a:stretch>
                  <a:fillRect l="-1129" t="-436" b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58542C3-90D3-8675-0787-D2A303714A10}"/>
              </a:ext>
            </a:extLst>
          </p:cNvPr>
          <p:cNvSpPr txBox="1"/>
          <p:nvPr/>
        </p:nvSpPr>
        <p:spPr>
          <a:xfrm>
            <a:off x="695625" y="3508994"/>
            <a:ext cx="10800750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一个两位数等于它的个位数字的平方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且个位数字比十位数字大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则这个两位数为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A.25	                                       B.36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	                             D.-25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-36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CDA147-FCFE-CFB8-251B-FCC1A06A8592}"/>
              </a:ext>
            </a:extLst>
          </p:cNvPr>
          <p:cNvSpPr txBox="1"/>
          <p:nvPr/>
        </p:nvSpPr>
        <p:spPr>
          <a:xfrm>
            <a:off x="10128280" y="119684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4DE5DD-9242-A056-97DC-4CDE9EED4E56}"/>
              </a:ext>
            </a:extLst>
          </p:cNvPr>
          <p:cNvSpPr txBox="1"/>
          <p:nvPr/>
        </p:nvSpPr>
        <p:spPr>
          <a:xfrm>
            <a:off x="3575825" y="4140594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60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D9192-53F5-9782-524D-0963AE1B9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4626AB-FC07-C5A2-9551-496395C564BF}"/>
              </a:ext>
            </a:extLst>
          </p:cNvPr>
          <p:cNvSpPr txBox="1"/>
          <p:nvPr/>
        </p:nvSpPr>
        <p:spPr>
          <a:xfrm>
            <a:off x="767630" y="548800"/>
            <a:ext cx="10656740" cy="2837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两点同时出发沿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方向向终点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匀速运动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其速度均为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设运动时间为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的面积的一半时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	                    B.2	                  C.3	                 D.4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CDAAA3-9528-0FD1-A02E-13B47940A49A}"/>
              </a:ext>
            </a:extLst>
          </p:cNvPr>
          <p:cNvSpPr txBox="1"/>
          <p:nvPr/>
        </p:nvSpPr>
        <p:spPr>
          <a:xfrm>
            <a:off x="1487680" y="2204915"/>
            <a:ext cx="461075" cy="604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pic>
        <p:nvPicPr>
          <p:cNvPr id="6" name="image11.jpeg">
            <a:extLst>
              <a:ext uri="{FF2B5EF4-FFF2-40B4-BE49-F238E27FC236}">
                <a16:creationId xmlns:a16="http://schemas.microsoft.com/office/drawing/2014/main" id="{1CAF8E1C-6204-5A3B-6D43-C40BCA246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900" y="3472014"/>
            <a:ext cx="2800262" cy="212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31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9A337-D7E7-61D5-966D-ABDF411B7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F74911-DC18-095B-E8E3-F2E31F6C6DA7}"/>
              </a:ext>
            </a:extLst>
          </p:cNvPr>
          <p:cNvSpPr txBox="1"/>
          <p:nvPr/>
        </p:nvSpPr>
        <p:spPr>
          <a:xfrm>
            <a:off x="479609" y="620805"/>
            <a:ext cx="11304785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二、填空题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-15=0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的根是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β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是一元二次方程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的两个根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β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某种植物的主干长出若干数目的枝干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每个枝干又长出同样数目的小分枝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若主干、枝干和小分枝的总数是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则每个枝干长出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个小分枝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若等腰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的一边长为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另两边长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恰好是这个方程的两个根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则此三角形的周长为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B81B32-22A4-C6B5-339E-8FD2A9B5C9C8}"/>
              </a:ext>
            </a:extLst>
          </p:cNvPr>
          <p:cNvSpPr txBox="1"/>
          <p:nvPr/>
        </p:nvSpPr>
        <p:spPr>
          <a:xfrm>
            <a:off x="4511890" y="1415169"/>
            <a:ext cx="19441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2595974-6A80-888F-DFB9-0EE591859E6A}"/>
                  </a:ext>
                </a:extLst>
              </p:cNvPr>
              <p:cNvSpPr txBox="1"/>
              <p:nvPr/>
            </p:nvSpPr>
            <p:spPr>
              <a:xfrm>
                <a:off x="9408230" y="1844890"/>
                <a:ext cx="605085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2595974-6A80-888F-DFB9-0EE591859E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8230" y="1844890"/>
                <a:ext cx="605085" cy="7146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FCD7BBF-9F16-1497-46D8-80F038FFAA58}"/>
              </a:ext>
            </a:extLst>
          </p:cNvPr>
          <p:cNvSpPr txBox="1"/>
          <p:nvPr/>
        </p:nvSpPr>
        <p:spPr>
          <a:xfrm>
            <a:off x="9138745" y="3334384"/>
            <a:ext cx="2694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048A91-E6B1-FBCF-8E9F-D8EA318467A4}"/>
              </a:ext>
            </a:extLst>
          </p:cNvPr>
          <p:cNvSpPr txBox="1"/>
          <p:nvPr/>
        </p:nvSpPr>
        <p:spPr>
          <a:xfrm>
            <a:off x="9019160" y="4581080"/>
            <a:ext cx="14691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944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8CC41-A17A-1B85-7780-4C1EE80DE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5F35F3-DA29-57D6-D5D8-18CBEA57C1A9}"/>
              </a:ext>
            </a:extLst>
          </p:cNvPr>
          <p:cNvSpPr txBox="1"/>
          <p:nvPr/>
        </p:nvSpPr>
        <p:spPr>
          <a:xfrm>
            <a:off x="587617" y="476795"/>
            <a:ext cx="11016765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:(10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某省为解决农村饮用水问题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省财政部门共投资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亿元对各市的农村饮用水的“改水工程”予以一定比例的补助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市在省财政补助的基础上再投入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万元用于“改水工程”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以后每年以相同的增长率投资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,2025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年该市计划投资“改水工程”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176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市投资“改水工程”的年平均增长率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8AD5D0-66AA-A0C8-EA9E-2ED2210A9089}"/>
              </a:ext>
            </a:extLst>
          </p:cNvPr>
          <p:cNvSpPr txBox="1"/>
          <p:nvPr/>
        </p:nvSpPr>
        <p:spPr>
          <a:xfrm>
            <a:off x="587617" y="2938669"/>
            <a:ext cx="10620738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市投资“改水工程”的年平均增长率是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176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4(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市投资“改水工程”的年平均增长率为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248B99-D5C3-CA54-9CCC-ACACF1B27C7A}"/>
              </a:ext>
            </a:extLst>
          </p:cNvPr>
          <p:cNvSpPr txBox="1"/>
          <p:nvPr/>
        </p:nvSpPr>
        <p:spPr>
          <a:xfrm>
            <a:off x="587617" y="4297311"/>
            <a:ext cx="982868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年到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市这三年共投资“改水工程”多少万元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A1DF23-F907-279F-A951-A13ECFBD660C}"/>
              </a:ext>
            </a:extLst>
          </p:cNvPr>
          <p:cNvSpPr txBox="1"/>
          <p:nvPr/>
        </p:nvSpPr>
        <p:spPr>
          <a:xfrm>
            <a:off x="587617" y="4965569"/>
            <a:ext cx="11124773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(2)600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616(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市这三年共投资“改水工程”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616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02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802A6-1CEE-E0CD-D2A5-D2B905EC7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5FD20F-7BE6-6920-82FC-035AAFF12490}"/>
              </a:ext>
            </a:extLst>
          </p:cNvPr>
          <p:cNvSpPr txBox="1"/>
          <p:nvPr/>
        </p:nvSpPr>
        <p:spPr>
          <a:xfrm>
            <a:off x="623620" y="491977"/>
            <a:ext cx="1065674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某天延时课上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闻老师带领同学们利用棋子构图研究数字规律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将一些棋子按如图所示的规律摆放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.jpeg">
            <a:extLst>
              <a:ext uri="{FF2B5EF4-FFF2-40B4-BE49-F238E27FC236}">
                <a16:creationId xmlns:a16="http://schemas.microsoft.com/office/drawing/2014/main" id="{E203085D-5AC4-E0FB-23B0-722654666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2109" y="1795154"/>
            <a:ext cx="6630550" cy="206587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24E59E4-87B5-2F96-D94B-DAA6172FE0C4}"/>
              </a:ext>
            </a:extLst>
          </p:cNvPr>
          <p:cNvSpPr txBox="1"/>
          <p:nvPr/>
        </p:nvSpPr>
        <p:spPr>
          <a:xfrm>
            <a:off x="619014" y="4005040"/>
            <a:ext cx="1065674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个图有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个棋子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个图有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个棋子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个图有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个棋子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,…,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按此规律依次递增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个图中有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个棋子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个图中有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个棋子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21FA827-D364-AF8D-B4EC-E3556B29DAE3}"/>
              </a:ext>
            </a:extLst>
          </p:cNvPr>
          <p:cNvSpPr txBox="1"/>
          <p:nvPr/>
        </p:nvSpPr>
        <p:spPr>
          <a:xfrm>
            <a:off x="3287805" y="5431328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776654-03CC-A225-FC49-A4992CAE5CBE}"/>
              </a:ext>
            </a:extLst>
          </p:cNvPr>
          <p:cNvSpPr txBox="1"/>
          <p:nvPr/>
        </p:nvSpPr>
        <p:spPr>
          <a:xfrm>
            <a:off x="7392090" y="5419205"/>
            <a:ext cx="1541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+n+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732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F3958-EFE7-3804-64C9-0F6CCD940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08C706A-EE87-F34C-E9CB-466F60326FD5}"/>
              </a:ext>
            </a:extLst>
          </p:cNvPr>
          <p:cNvSpPr txBox="1"/>
          <p:nvPr/>
        </p:nvSpPr>
        <p:spPr>
          <a:xfrm>
            <a:off x="695625" y="3933035"/>
            <a:ext cx="106567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+n+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115,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个图中的棋子个数为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B49138-FBDF-C7D1-1424-ECB58A034351}"/>
              </a:ext>
            </a:extLst>
          </p:cNvPr>
          <p:cNvSpPr txBox="1"/>
          <p:nvPr/>
        </p:nvSpPr>
        <p:spPr>
          <a:xfrm>
            <a:off x="623620" y="2852960"/>
            <a:ext cx="106567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个图中的棋子个数能是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115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12.jpeg">
            <a:extLst>
              <a:ext uri="{FF2B5EF4-FFF2-40B4-BE49-F238E27FC236}">
                <a16:creationId xmlns:a16="http://schemas.microsoft.com/office/drawing/2014/main" id="{107EA093-419B-35C1-EB39-C5EB20A29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720" y="661116"/>
            <a:ext cx="6630550" cy="206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78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C8C7C-AD5E-1EAC-6D7D-38B55BDE7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101E0E0-CF29-3957-150F-ED1B25B5D1D7}"/>
              </a:ext>
            </a:extLst>
          </p:cNvPr>
          <p:cNvSpPr txBox="1"/>
          <p:nvPr/>
        </p:nvSpPr>
        <p:spPr>
          <a:xfrm>
            <a:off x="695624" y="548800"/>
            <a:ext cx="1072874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老张想用长为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的栅栏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再借助房屋的外墙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外墙长不超过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围成一个矩形大鹅养殖场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上留一个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宽的门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另用其他材料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当养殖场的面积为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6A4E12-BB46-D0B8-97C4-E8DB211039A9}"/>
              </a:ext>
            </a:extLst>
          </p:cNvPr>
          <p:cNvSpPr txBox="1"/>
          <p:nvPr/>
        </p:nvSpPr>
        <p:spPr>
          <a:xfrm>
            <a:off x="695623" y="2492935"/>
            <a:ext cx="87846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,70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,70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.jpeg">
            <a:extLst>
              <a:ext uri="{FF2B5EF4-FFF2-40B4-BE49-F238E27FC236}">
                <a16:creationId xmlns:a16="http://schemas.microsoft.com/office/drawing/2014/main" id="{692066C1-4850-219D-0062-5E413265A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095" y="3412819"/>
            <a:ext cx="4237683" cy="157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16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3707</TotalTime>
  <Words>1400</Words>
  <Application>Microsoft Office PowerPoint</Application>
  <PresentationFormat>宽屏</PresentationFormat>
  <Paragraphs>80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225</cp:revision>
  <dcterms:created xsi:type="dcterms:W3CDTF">2024-04-24T12:16:00Z</dcterms:created>
  <dcterms:modified xsi:type="dcterms:W3CDTF">2025-04-01T13:04:15Z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