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
  </p:notesMasterIdLst>
  <p:sldIdLst>
    <p:sldId id="4728" r:id="rId2"/>
    <p:sldId id="5152" r:id="rId3"/>
    <p:sldId id="5153" r:id="rId4"/>
    <p:sldId id="5154" r:id="rId5"/>
    <p:sldId id="5155" r:id="rId6"/>
    <p:sldId id="5157" r:id="rId7"/>
    <p:sldId id="5158" r:id="rId8"/>
    <p:sldId id="5159" r:id="rId9"/>
    <p:sldId id="5160" r:id="rId10"/>
  </p:sldIdLst>
  <p:sldSz cx="12192000" cy="6858000"/>
  <p:notesSz cx="6858000" cy="9144000"/>
  <p:defaultTextStyle>
    <a:defPPr>
      <a:defRPr lang="zh-CN"/>
    </a:defPPr>
    <a:lvl1pPr marL="0" lvl="0"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1pPr>
    <a:lvl2pPr marL="457200" lvl="1"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2pPr>
    <a:lvl3pPr marL="914400" lvl="2"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3pPr>
    <a:lvl4pPr marL="1371600" lvl="3"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4pPr>
    <a:lvl5pPr marL="1828800" lvl="4"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5pPr>
    <a:lvl6pPr marL="2286000" lvl="5"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6pPr>
    <a:lvl7pPr marL="2743200" lvl="6"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7pPr>
    <a:lvl8pPr marL="3200400" lvl="7"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8pPr>
    <a:lvl9pPr marL="3657600" lvl="8"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9pPr>
  </p:defaultTextStyle>
  <p:extLst>
    <p:ext uri="{EFAFB233-063F-42B5-8137-9DF3F51BA10A}">
      <p15:sldGuideLst xmlns:p15="http://schemas.microsoft.com/office/powerpoint/2012/main">
        <p15:guide id="1" orient="horz" pos="2251" userDrawn="1">
          <p15:clr>
            <a:srgbClr val="A4A3A4"/>
          </p15:clr>
        </p15:guide>
        <p15:guide id="2" pos="388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C" initials="P" lastIdx="1" clrIdx="0">
    <p:extLst>
      <p:ext uri="{19B8F6BF-5375-455C-9EA6-DF929625EA0E}">
        <p15:presenceInfo xmlns:p15="http://schemas.microsoft.com/office/powerpoint/2012/main" userId="P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251C"/>
    <a:srgbClr val="E5F5FC"/>
    <a:srgbClr val="00AD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950" autoAdjust="0"/>
    <p:restoredTop sz="89276" autoAdjust="0"/>
  </p:normalViewPr>
  <p:slideViewPr>
    <p:cSldViewPr showGuides="1">
      <p:cViewPr varScale="1">
        <p:scale>
          <a:sx n="72" d="100"/>
          <a:sy n="72" d="100"/>
        </p:scale>
        <p:origin x="1152" y="53"/>
      </p:cViewPr>
      <p:guideLst>
        <p:guide orient="horz" pos="2251"/>
        <p:guide pos="3882"/>
      </p:guideLst>
    </p:cSldViewPr>
  </p:slideViewPr>
  <p:notesTextViewPr>
    <p:cViewPr>
      <p:scale>
        <a:sx n="100" d="100"/>
        <a:sy n="100" d="100"/>
      </p:scale>
      <p:origin x="0" y="0"/>
    </p:cViewPr>
  </p:notesText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等线"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noProof="1" smtClean="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等线" panose="02010600030101010101" pitchFamily="2" charset="-122"/>
              <a:cs typeface="+mn-cs"/>
            </a:endParaRPr>
          </a:p>
        </p:txBody>
      </p:sp>
      <p:sp>
        <p:nvSpPr>
          <p:cNvPr id="3076"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2053" name="备注占位符 4"/>
          <p:cNvSpPr>
            <a:spLocks noGrp="1" noChangeArrowheads="1"/>
          </p:cNvSpPr>
          <p:nvPr>
            <p:ph type="body" sz="quarter" idx="4294967295"/>
          </p:nvPr>
        </p:nvSpPr>
        <p:spPr bwMode="auto">
          <a:xfrm>
            <a:off x="685800" y="4400550"/>
            <a:ext cx="5486400" cy="360045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p>
          <a:p>
            <a:pPr marL="457200" marR="0" lvl="1"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p>
          <a:p>
            <a:pPr marL="914400" marR="0" lvl="2"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p>
          <a:p>
            <a:pPr marL="1371600" marR="0" lvl="3"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p>
          <a:p>
            <a:pPr marL="1828800" marR="0" lvl="4"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等线"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p>
            <a:pPr lvl="0" algn="r" eaLnBrk="1" fontAlgn="base" hangingPunct="1"/>
            <a:fld id="{9A0DB2DC-4C9A-4742-B13C-FB6460FD3503}" type="slidenum">
              <a:rPr lang="zh-CN" altLang="en-US" sz="1200" strike="noStrike" noProof="1" dirty="0">
                <a:latin typeface="Calibri" panose="020F0502020204030204" pitchFamily="34" charset="0"/>
                <a:ea typeface="等线" panose="02010600030101010101" pitchFamily="2" charset="-122"/>
                <a:cs typeface="+mn-cs"/>
              </a:rPr>
              <a:t>‹#›</a:t>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C9956C-5C09-AD8D-3F14-A5E47148665B}"/>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0D8F74A8-2F8E-478F-30A7-65E867E808DB}"/>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0F26247B-DEC4-E4AA-D637-661BEE188C74}"/>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0653289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12B2E9-8941-820E-E02D-9BF6A9F7301F}"/>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D0061882-A1A9-9F0D-F92A-7BD0A2ACCBE9}"/>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2337688F-B889-5D96-C8DE-D7A75A62FEBA}"/>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24019548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9B4B35-7185-9803-30DE-92F148613028}"/>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E1D6972B-D7A9-A410-7B31-6B4452CEFA45}"/>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757DFF22-18AB-F729-613C-554E0419963B}"/>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9052131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1389AF-277B-63BD-9F08-199CC5834CF8}"/>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89B83937-0962-133D-5D7F-A65B3D216A82}"/>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E1B67037-1DFC-9990-1F32-C1BC974032A2}"/>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40645022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BCCEFC-72F7-CB4B-3C54-0C0C61A8AFDB}"/>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CD806D8D-7FC5-DCF4-6B7F-CB22D7D47F29}"/>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0CDA510A-C926-9A8C-32BF-87F9AC266F86}"/>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13934798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1813AE-35DF-1F40-D278-D93F7600FE02}"/>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D03CDD0A-5DC3-C841-19EB-AFB6F5EE4219}"/>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3633EBF3-83BC-CBE5-C6E9-0FDB529A21D1}"/>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12608119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82F6BD-AAFF-50D7-61ED-FDA6DB8E91F5}"/>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C8BA5538-D99E-EA2D-9993-D35B93E99050}"/>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5CD38352-1741-5610-47BA-D43CB29ADDE1}"/>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1777485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CCFA03-0D4D-6091-1F8C-FDF6B34B5F2E}"/>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B99BA175-8027-5739-985D-2074BC339F3C}"/>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17537C05-0433-BD31-7F62-9D1D8C6952D1}"/>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42176264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C93F2C-32FE-A462-6699-35EB27145567}"/>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33CA4702-6D71-53AD-CBCB-280E7A5250C0}"/>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2D60D3B6-36F8-D6E0-5493-6AD653A7579D}"/>
              </a:ext>
            </a:extLst>
          </p:cNvPr>
          <p:cNvSpPr>
            <a:spLocks noGrp="1"/>
          </p:cNvSpPr>
          <p:nvPr>
            <p:ph type="body"/>
          </p:nvPr>
        </p:nvSpPr>
        <p:spPr/>
        <p:txBody>
          <a:bodyPr wrap="square" lIns="91440" tIns="45720" rIns="91440" bIns="45720" anchor="t" anchorCtr="0"/>
          <a:lstStyle/>
          <a:p>
            <a:pPr lvl="0"/>
            <a:endParaRPr lang="zh-CN" altLang="en-US" dirty="0"/>
          </a:p>
        </p:txBody>
      </p:sp>
    </p:spTree>
    <p:extLst>
      <p:ext uri="{BB962C8B-B14F-4D97-AF65-F5344CB8AC3E}">
        <p14:creationId xmlns:p14="http://schemas.microsoft.com/office/powerpoint/2010/main" val="17221072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通用版式@">
    <p:spTree>
      <p:nvGrpSpPr>
        <p:cNvPr id="1" name=""/>
        <p:cNvGrpSpPr/>
        <p:nvPr/>
      </p:nvGrpSpPr>
      <p:grpSpPr>
        <a:xfrm>
          <a:off x="0" y="0"/>
          <a:ext cx="0" cy="0"/>
          <a:chOff x="0" y="0"/>
          <a:chExt cx="0" cy="0"/>
        </a:xfrm>
      </p:grpSpPr>
      <p:pic>
        <p:nvPicPr>
          <p:cNvPr id="3" name="图片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0500" r="48055"/>
          <a:stretch>
            <a:fillRect/>
          </a:stretch>
        </p:blipFill>
        <p:spPr bwMode="auto">
          <a:xfrm>
            <a:off x="479611" y="476795"/>
            <a:ext cx="3168220" cy="460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userDrawn="1"/>
        </p:nvSpPr>
        <p:spPr>
          <a:xfrm>
            <a:off x="1199660" y="476795"/>
            <a:ext cx="1584110" cy="460376"/>
          </a:xfrm>
          <a:prstGeom prst="rect">
            <a:avLst/>
          </a:prstGeom>
          <a:solidFill>
            <a:srgbClr val="E5F5F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userDrawn="1"/>
        </p:nvSpPr>
        <p:spPr>
          <a:xfrm>
            <a:off x="1847705" y="414595"/>
            <a:ext cx="551754" cy="584775"/>
          </a:xfrm>
          <a:prstGeom prst="rect">
            <a:avLst/>
          </a:prstGeom>
          <a:noFill/>
        </p:spPr>
        <p:txBody>
          <a:bodyPr wrap="none" rtlCol="0">
            <a:spAutoFit/>
          </a:bodyPr>
          <a:lstStyle/>
          <a:p>
            <a:r>
              <a:rPr lang="en-US" altLang="zh-CN" sz="3200" dirty="0">
                <a:solidFill>
                  <a:srgbClr val="00ADED"/>
                </a:solidFill>
              </a:rPr>
              <a:t>@</a:t>
            </a:r>
            <a:endParaRPr lang="zh-CN" altLang="en-US" sz="3200" dirty="0">
              <a:solidFill>
                <a:srgbClr val="00ADED"/>
              </a:solidFill>
            </a:endParaRPr>
          </a:p>
        </p:txBody>
      </p:sp>
      <p:sp>
        <p:nvSpPr>
          <p:cNvPr id="2" name="文本框 1"/>
          <p:cNvSpPr txBox="1"/>
          <p:nvPr userDrawn="1"/>
        </p:nvSpPr>
        <p:spPr>
          <a:xfrm>
            <a:off x="381000" y="381000"/>
            <a:ext cx="3810000" cy="369332"/>
          </a:xfrm>
          <a:prstGeom prst="rect">
            <a:avLst/>
          </a:prstGeom>
          <a:noFill/>
        </p:spPr>
        <p:txBody>
          <a:bodyPr vert="horz" rtlCol="0">
            <a:spAutoFit/>
          </a:bodyPr>
          <a:lstStyle/>
          <a:p>
            <a:r>
              <a:rPr lang="en-US" altLang="zh-CN"/>
              <a:t>@</a:t>
            </a:r>
            <a:r>
              <a:rPr lang="zh-CN" altLang="en-US"/>
              <a:t>知识导航；</a:t>
            </a:r>
            <a:r>
              <a:rPr lang="en-US" altLang="zh-CN"/>
              <a:t>@</a:t>
            </a:r>
            <a:r>
              <a:rPr lang="zh-CN" altLang="en-US"/>
              <a:t>典例导思</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知识导航">
    <p:spTree>
      <p:nvGrpSpPr>
        <p:cNvPr id="1" name=""/>
        <p:cNvGrpSpPr/>
        <p:nvPr/>
      </p:nvGrpSpPr>
      <p:grpSpPr>
        <a:xfrm>
          <a:off x="0" y="0"/>
          <a:ext cx="0" cy="0"/>
          <a:chOff x="0" y="0"/>
          <a:chExt cx="0" cy="0"/>
        </a:xfrm>
      </p:grpSpPr>
      <p:pic>
        <p:nvPicPr>
          <p:cNvPr id="3" name="图片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0500" r="48055"/>
          <a:stretch>
            <a:fillRect/>
          </a:stretch>
        </p:blipFill>
        <p:spPr bwMode="auto">
          <a:xfrm>
            <a:off x="479611" y="476795"/>
            <a:ext cx="3168220" cy="460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userDrawn="1"/>
        </p:nvSpPr>
        <p:spPr>
          <a:xfrm>
            <a:off x="1199660" y="476795"/>
            <a:ext cx="1584110" cy="460376"/>
          </a:xfrm>
          <a:prstGeom prst="rect">
            <a:avLst/>
          </a:prstGeom>
          <a:solidFill>
            <a:srgbClr val="E5F5F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userDrawn="1"/>
        </p:nvSpPr>
        <p:spPr>
          <a:xfrm>
            <a:off x="1847705" y="414595"/>
            <a:ext cx="1826141" cy="584775"/>
          </a:xfrm>
          <a:prstGeom prst="rect">
            <a:avLst/>
          </a:prstGeom>
          <a:noFill/>
        </p:spPr>
        <p:txBody>
          <a:bodyPr wrap="none" rtlCol="0">
            <a:spAutoFit/>
          </a:bodyPr>
          <a:lstStyle/>
          <a:p>
            <a:r>
              <a:rPr lang="zh-CN" altLang="en-US" sz="3200">
                <a:solidFill>
                  <a:srgbClr val="00ADED"/>
                </a:solidFill>
              </a:rPr>
              <a:t>知识导航</a:t>
            </a:r>
            <a:endParaRPr lang="zh-CN" altLang="en-US" sz="3200" dirty="0">
              <a:solidFill>
                <a:srgbClr val="00ADED"/>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典例导思">
    <p:spTree>
      <p:nvGrpSpPr>
        <p:cNvPr id="1" name=""/>
        <p:cNvGrpSpPr/>
        <p:nvPr/>
      </p:nvGrpSpPr>
      <p:grpSpPr>
        <a:xfrm>
          <a:off x="0" y="0"/>
          <a:ext cx="0" cy="0"/>
          <a:chOff x="0" y="0"/>
          <a:chExt cx="0" cy="0"/>
        </a:xfrm>
      </p:grpSpPr>
      <p:pic>
        <p:nvPicPr>
          <p:cNvPr id="3" name="图片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0500" r="48055"/>
          <a:stretch>
            <a:fillRect/>
          </a:stretch>
        </p:blipFill>
        <p:spPr bwMode="auto">
          <a:xfrm>
            <a:off x="479611" y="476795"/>
            <a:ext cx="3168220" cy="460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userDrawn="1"/>
        </p:nvSpPr>
        <p:spPr>
          <a:xfrm>
            <a:off x="1199660" y="476795"/>
            <a:ext cx="1584110" cy="460376"/>
          </a:xfrm>
          <a:prstGeom prst="rect">
            <a:avLst/>
          </a:prstGeom>
          <a:solidFill>
            <a:srgbClr val="E5F5F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userDrawn="1"/>
        </p:nvSpPr>
        <p:spPr>
          <a:xfrm>
            <a:off x="1847705" y="414595"/>
            <a:ext cx="1826141" cy="584775"/>
          </a:xfrm>
          <a:prstGeom prst="rect">
            <a:avLst/>
          </a:prstGeom>
          <a:noFill/>
        </p:spPr>
        <p:txBody>
          <a:bodyPr wrap="none" rtlCol="0">
            <a:spAutoFit/>
          </a:bodyPr>
          <a:lstStyle/>
          <a:p>
            <a:r>
              <a:rPr lang="zh-CN" altLang="en-US" sz="3200">
                <a:solidFill>
                  <a:srgbClr val="00ADED"/>
                </a:solidFill>
              </a:rPr>
              <a:t>典例导思</a:t>
            </a:r>
            <a:endParaRPr lang="zh-CN" altLang="en-US" sz="3200" dirty="0">
              <a:solidFill>
                <a:srgbClr val="00ADED"/>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图片 1" descr="高分突破·课件模板"/>
          <p:cNvPicPr>
            <a:picLocks noChangeAspect="1"/>
          </p:cNvPicPr>
          <p:nvPr userDrawn="1"/>
        </p:nvPicPr>
        <p:blipFill>
          <a:blip r:embed="rId7"/>
          <a:stretch>
            <a:fillRect/>
          </a:stretch>
        </p:blipFill>
        <p:spPr>
          <a:xfrm>
            <a:off x="-11112" y="-7937"/>
            <a:ext cx="12214225" cy="6873875"/>
          </a:xfrm>
          <a:prstGeom prst="rect">
            <a:avLst/>
          </a:prstGeom>
          <a:noFill/>
          <a:ln w="9525">
            <a:noFill/>
          </a:ln>
        </p:spPr>
      </p:pic>
      <p:pic>
        <p:nvPicPr>
          <p:cNvPr id="2" name="图片 1"/>
          <p:cNvPicPr>
            <a:picLocks noChangeAspect="1"/>
          </p:cNvPicPr>
          <p:nvPr userDrawn="1"/>
        </p:nvPicPr>
        <p:blipFill>
          <a:blip r:embed="rId8"/>
          <a:stretch>
            <a:fillRect/>
          </a:stretch>
        </p:blipFill>
        <p:spPr>
          <a:xfrm>
            <a:off x="407035" y="6165215"/>
            <a:ext cx="1901825" cy="69342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TIF"/><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8.TIF"/><Relationship Id="rId5" Type="http://schemas.openxmlformats.org/officeDocument/2006/relationships/image" Target="../media/image7.jpeg"/><Relationship Id="rId4" Type="http://schemas.openxmlformats.org/officeDocument/2006/relationships/image" Target="../media/image6.tif"/></Relationships>
</file>

<file path=ppt/slides/_rels/slide4.xml.rels><?xml version="1.0" encoding="UTF-8" standalone="yes"?>
<Relationships xmlns="http://schemas.openxmlformats.org/package/2006/relationships"><Relationship Id="rId3" Type="http://schemas.openxmlformats.org/officeDocument/2006/relationships/image" Target="../media/image10.TIF"/><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1.TIF"/></Relationships>
</file>

<file path=ppt/slides/_rels/slide5.xml.rels><?xml version="1.0" encoding="UTF-8" standalone="yes"?>
<Relationships xmlns="http://schemas.openxmlformats.org/package/2006/relationships"><Relationship Id="rId3" Type="http://schemas.openxmlformats.org/officeDocument/2006/relationships/image" Target="../media/image12.TIF"/><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4.tif"/><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0.TIF"/><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8.tif"/></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T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D182C5-CFF7-EE65-2A0E-C338E3E9E734}"/>
            </a:ext>
          </a:extLst>
        </p:cNvPr>
        <p:cNvGrpSpPr/>
        <p:nvPr/>
      </p:nvGrpSpPr>
      <p:grpSpPr>
        <a:xfrm>
          <a:off x="0" y="0"/>
          <a:ext cx="0" cy="0"/>
          <a:chOff x="0" y="0"/>
          <a:chExt cx="0" cy="0"/>
        </a:xfrm>
      </p:grpSpPr>
      <p:sp>
        <p:nvSpPr>
          <p:cNvPr id="4" name="文本框 3">
            <a:extLst>
              <a:ext uri="{FF2B5EF4-FFF2-40B4-BE49-F238E27FC236}">
                <a16:creationId xmlns:a16="http://schemas.microsoft.com/office/drawing/2014/main" id="{E0C987BD-53A6-9E60-C132-D3A95D6A7B21}"/>
              </a:ext>
            </a:extLst>
          </p:cNvPr>
          <p:cNvSpPr txBox="1"/>
          <p:nvPr/>
        </p:nvSpPr>
        <p:spPr>
          <a:xfrm>
            <a:off x="1919710" y="1700880"/>
            <a:ext cx="7920550" cy="2645917"/>
          </a:xfrm>
          <a:prstGeom prst="rect">
            <a:avLst/>
          </a:prstGeom>
          <a:noFill/>
        </p:spPr>
        <p:txBody>
          <a:bodyPr wrap="square">
            <a:spAutoFit/>
          </a:bodyPr>
          <a:lstStyle/>
          <a:p>
            <a:pPr algn="ctr">
              <a:lnSpc>
                <a:spcPct val="150000"/>
              </a:lnSpc>
              <a:buNone/>
            </a:pPr>
            <a:r>
              <a:rPr lang="en-US" altLang="zh-CN" sz="6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1</a:t>
            </a:r>
            <a:r>
              <a:rPr lang="zh-CN" altLang="zh-CN" sz="6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　投　影</a:t>
            </a:r>
          </a:p>
          <a:p>
            <a:pPr algn="ctr">
              <a:lnSpc>
                <a:spcPct val="150000"/>
              </a:lnSpc>
            </a:pPr>
            <a:r>
              <a:rPr lang="zh-CN" altLang="zh-CN" sz="6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a:t>
            </a:r>
            <a:r>
              <a:rPr lang="en-US" altLang="zh-CN" sz="6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1</a:t>
            </a:r>
            <a:r>
              <a:rPr lang="zh-CN" altLang="zh-CN" sz="6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课时　中心投影</a:t>
            </a:r>
          </a:p>
        </p:txBody>
      </p:sp>
    </p:spTree>
    <p:extLst>
      <p:ext uri="{BB962C8B-B14F-4D97-AF65-F5344CB8AC3E}">
        <p14:creationId xmlns:p14="http://schemas.microsoft.com/office/powerpoint/2010/main" val="21011980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969AA0-BB8F-7D2D-AB5F-469E1CADBFCB}"/>
            </a:ext>
          </a:extLst>
        </p:cNvPr>
        <p:cNvGrpSpPr/>
        <p:nvPr/>
      </p:nvGrpSpPr>
      <p:grpSpPr>
        <a:xfrm>
          <a:off x="0" y="0"/>
          <a:ext cx="0" cy="0"/>
          <a:chOff x="0" y="0"/>
          <a:chExt cx="0" cy="0"/>
        </a:xfrm>
      </p:grpSpPr>
      <p:pic>
        <p:nvPicPr>
          <p:cNvPr id="2" name="image236.jpeg">
            <a:extLst>
              <a:ext uri="{FF2B5EF4-FFF2-40B4-BE49-F238E27FC236}">
                <a16:creationId xmlns:a16="http://schemas.microsoft.com/office/drawing/2014/main" id="{7258330B-6ACB-130F-E84E-A57C26D4B47E}"/>
              </a:ext>
            </a:extLst>
          </p:cNvPr>
          <p:cNvPicPr>
            <a:picLocks noChangeAspect="1"/>
          </p:cNvPicPr>
          <p:nvPr/>
        </p:nvPicPr>
        <p:blipFill>
          <a:blip r:embed="rId3"/>
          <a:stretch>
            <a:fillRect/>
          </a:stretch>
        </p:blipFill>
        <p:spPr>
          <a:xfrm>
            <a:off x="695625" y="508919"/>
            <a:ext cx="6277527" cy="504035"/>
          </a:xfrm>
          <a:prstGeom prst="rect">
            <a:avLst/>
          </a:prstGeom>
        </p:spPr>
      </p:pic>
      <p:sp>
        <p:nvSpPr>
          <p:cNvPr id="4" name="文本框 3">
            <a:extLst>
              <a:ext uri="{FF2B5EF4-FFF2-40B4-BE49-F238E27FC236}">
                <a16:creationId xmlns:a16="http://schemas.microsoft.com/office/drawing/2014/main" id="{8F032231-218F-37AC-6765-E6BA6F709814}"/>
              </a:ext>
            </a:extLst>
          </p:cNvPr>
          <p:cNvSpPr txBox="1"/>
          <p:nvPr/>
        </p:nvSpPr>
        <p:spPr>
          <a:xfrm>
            <a:off x="407605" y="1012954"/>
            <a:ext cx="11520800" cy="4832092"/>
          </a:xfrm>
          <a:prstGeom prst="rect">
            <a:avLst/>
          </a:prstGeom>
          <a:noFill/>
        </p:spPr>
        <p:txBody>
          <a:bodyPr wrap="square">
            <a:spAutoFit/>
          </a:bodyPr>
          <a:lstStyle/>
          <a:p>
            <a:pPr>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投影的定义</a:t>
            </a:r>
          </a:p>
          <a:p>
            <a:pPr>
              <a:buNone/>
            </a:pP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物体在光线的照射下</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会在地面或其他平面上留下它的影子</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这就是投影现象</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影子所在的平面称为投影面</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注意</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光是沿直线传播的</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因此我们可以由物体和它的投影确定光线的方向</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中心投影</a:t>
            </a:r>
          </a:p>
          <a:p>
            <a:pPr>
              <a:buNone/>
            </a:pP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由一点发出的光线所形成的投影称为中心投影</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注意</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点光源、物体上的点以及影子上与这一点对应的点在同一条直线上</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点光源位置固定</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等高的物体垂直地面放置时</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离点光源越近影子越短</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离点光源越远影子越长</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等长的物体平行地面放置于点光源与地面之间时</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离点光源越近影子越长</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离点光源越远影子越短</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997171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5EFCD0-BB79-D75E-D92B-7143A62803FE}"/>
            </a:ext>
          </a:extLst>
        </p:cNvPr>
        <p:cNvGrpSpPr/>
        <p:nvPr/>
      </p:nvGrpSpPr>
      <p:grpSpPr>
        <a:xfrm>
          <a:off x="0" y="0"/>
          <a:ext cx="0" cy="0"/>
          <a:chOff x="0" y="0"/>
          <a:chExt cx="0" cy="0"/>
        </a:xfrm>
      </p:grpSpPr>
      <p:pic>
        <p:nvPicPr>
          <p:cNvPr id="2" name="image237.jpeg">
            <a:extLst>
              <a:ext uri="{FF2B5EF4-FFF2-40B4-BE49-F238E27FC236}">
                <a16:creationId xmlns:a16="http://schemas.microsoft.com/office/drawing/2014/main" id="{ED48830A-888B-781F-D9A7-6E10121D0CE1}"/>
              </a:ext>
            </a:extLst>
          </p:cNvPr>
          <p:cNvPicPr>
            <a:picLocks noChangeAspect="1"/>
          </p:cNvPicPr>
          <p:nvPr/>
        </p:nvPicPr>
        <p:blipFill>
          <a:blip r:embed="rId3"/>
          <a:stretch>
            <a:fillRect/>
          </a:stretch>
        </p:blipFill>
        <p:spPr>
          <a:xfrm>
            <a:off x="695625" y="476795"/>
            <a:ext cx="6049858" cy="485755"/>
          </a:xfrm>
          <a:prstGeom prst="rect">
            <a:avLst/>
          </a:prstGeom>
        </p:spPr>
      </p:pic>
      <p:pic>
        <p:nvPicPr>
          <p:cNvPr id="3" name="image238.jpeg">
            <a:extLst>
              <a:ext uri="{FF2B5EF4-FFF2-40B4-BE49-F238E27FC236}">
                <a16:creationId xmlns:a16="http://schemas.microsoft.com/office/drawing/2014/main" id="{F409A292-84E5-BF5D-0FCA-759A81F8B1A3}"/>
              </a:ext>
            </a:extLst>
          </p:cNvPr>
          <p:cNvPicPr>
            <a:picLocks noChangeAspect="1"/>
          </p:cNvPicPr>
          <p:nvPr/>
        </p:nvPicPr>
        <p:blipFill>
          <a:blip r:embed="rId4"/>
          <a:stretch>
            <a:fillRect/>
          </a:stretch>
        </p:blipFill>
        <p:spPr>
          <a:xfrm>
            <a:off x="695625" y="1124841"/>
            <a:ext cx="6552455" cy="456992"/>
          </a:xfrm>
          <a:prstGeom prst="rect">
            <a:avLst/>
          </a:prstGeom>
        </p:spPr>
      </p:pic>
      <p:sp>
        <p:nvSpPr>
          <p:cNvPr id="5" name="文本框 4">
            <a:extLst>
              <a:ext uri="{FF2B5EF4-FFF2-40B4-BE49-F238E27FC236}">
                <a16:creationId xmlns:a16="http://schemas.microsoft.com/office/drawing/2014/main" id="{6D9FDF38-F3FD-4D53-2DC2-3F4B4935833C}"/>
              </a:ext>
            </a:extLst>
          </p:cNvPr>
          <p:cNvSpPr txBox="1"/>
          <p:nvPr/>
        </p:nvSpPr>
        <p:spPr>
          <a:xfrm>
            <a:off x="1991715" y="1046305"/>
            <a:ext cx="6108404" cy="523220"/>
          </a:xfrm>
          <a:prstGeom prst="rect">
            <a:avLst/>
          </a:prstGeom>
          <a:noFill/>
        </p:spPr>
        <p:txBody>
          <a:bodyPr wrap="square">
            <a:spAutoFit/>
          </a:bodyPr>
          <a:lstStyle/>
          <a:p>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中心投影的定义</a:t>
            </a:r>
            <a:endParaRPr lang="zh-CN" altLang="en-US" sz="2800" b="1"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image239.jpeg">
            <a:extLst>
              <a:ext uri="{FF2B5EF4-FFF2-40B4-BE49-F238E27FC236}">
                <a16:creationId xmlns:a16="http://schemas.microsoft.com/office/drawing/2014/main" id="{ACDF215C-2208-B360-026C-D3FABD6F84EF}"/>
              </a:ext>
            </a:extLst>
          </p:cNvPr>
          <p:cNvPicPr>
            <a:picLocks noChangeAspect="1"/>
          </p:cNvPicPr>
          <p:nvPr/>
        </p:nvPicPr>
        <p:blipFill>
          <a:blip r:embed="rId5"/>
          <a:stretch>
            <a:fillRect/>
          </a:stretch>
        </p:blipFill>
        <p:spPr>
          <a:xfrm>
            <a:off x="623620" y="1731156"/>
            <a:ext cx="831852" cy="377872"/>
          </a:xfrm>
          <a:prstGeom prst="rect">
            <a:avLst/>
          </a:prstGeom>
        </p:spPr>
      </p:pic>
      <p:sp>
        <p:nvSpPr>
          <p:cNvPr id="8" name="文本框 7">
            <a:extLst>
              <a:ext uri="{FF2B5EF4-FFF2-40B4-BE49-F238E27FC236}">
                <a16:creationId xmlns:a16="http://schemas.microsoft.com/office/drawing/2014/main" id="{2F6333C2-CEE6-DDF3-45A8-DA379109124B}"/>
              </a:ext>
            </a:extLst>
          </p:cNvPr>
          <p:cNvSpPr txBox="1"/>
          <p:nvPr/>
        </p:nvSpPr>
        <p:spPr>
          <a:xfrm>
            <a:off x="551615" y="1660369"/>
            <a:ext cx="11088770" cy="954107"/>
          </a:xfrm>
          <a:prstGeom prst="rect">
            <a:avLst/>
          </a:prstGeom>
          <a:noFill/>
        </p:spPr>
        <p:txBody>
          <a:bodyPr wrap="square">
            <a:spAutoFit/>
          </a:bodyPr>
          <a:lstStyle/>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如图是同一路灯下的两棵树及其影子</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请你在图中画出形成树影的光线</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并确定灯泡的位置</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28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2B8C5C3C-27CC-2897-10F7-3FDFD163DFD6}"/>
              </a:ext>
            </a:extLst>
          </p:cNvPr>
          <p:cNvSpPr txBox="1"/>
          <p:nvPr/>
        </p:nvSpPr>
        <p:spPr>
          <a:xfrm>
            <a:off x="565074" y="2580192"/>
            <a:ext cx="6108404" cy="1384995"/>
          </a:xfrm>
          <a:prstGeom prst="rect">
            <a:avLst/>
          </a:prstGeom>
          <a:noFill/>
        </p:spPr>
        <p:txBody>
          <a:bodyPr wrap="square">
            <a:spAutoFit/>
          </a:bodyPr>
          <a:lstStyle/>
          <a:p>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解</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根据“点光源、物体上的点以及影子上与这一点对应的点在同一直线上”</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即可作图</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如答案图所示</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2800" b="1"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1" name="image240.jpeg">
            <a:extLst>
              <a:ext uri="{FF2B5EF4-FFF2-40B4-BE49-F238E27FC236}">
                <a16:creationId xmlns:a16="http://schemas.microsoft.com/office/drawing/2014/main" id="{23FE9BEE-F762-451D-2EF9-D3AA49F9AEED}"/>
              </a:ext>
            </a:extLst>
          </p:cNvPr>
          <p:cNvPicPr>
            <a:picLocks noChangeAspect="1"/>
          </p:cNvPicPr>
          <p:nvPr/>
        </p:nvPicPr>
        <p:blipFill>
          <a:blip r:embed="rId6"/>
          <a:stretch>
            <a:fillRect/>
          </a:stretch>
        </p:blipFill>
        <p:spPr>
          <a:xfrm>
            <a:off x="7547971" y="3609775"/>
            <a:ext cx="3241399" cy="1187877"/>
          </a:xfrm>
          <a:prstGeom prst="rect">
            <a:avLst/>
          </a:prstGeom>
        </p:spPr>
      </p:pic>
      <p:pic>
        <p:nvPicPr>
          <p:cNvPr id="13" name="图片 12">
            <a:extLst>
              <a:ext uri="{FF2B5EF4-FFF2-40B4-BE49-F238E27FC236}">
                <a16:creationId xmlns:a16="http://schemas.microsoft.com/office/drawing/2014/main" id="{4FD5019A-E1F7-CCB7-735F-37338EE977CB}"/>
              </a:ext>
            </a:extLst>
          </p:cNvPr>
          <p:cNvPicPr>
            <a:picLocks noChangeAspect="1"/>
          </p:cNvPicPr>
          <p:nvPr/>
        </p:nvPicPr>
        <p:blipFill>
          <a:blip r:embed="rId7"/>
          <a:stretch>
            <a:fillRect/>
          </a:stretch>
        </p:blipFill>
        <p:spPr>
          <a:xfrm>
            <a:off x="7525122" y="2240620"/>
            <a:ext cx="3638778" cy="3449135"/>
          </a:xfrm>
          <a:prstGeom prst="rect">
            <a:avLst/>
          </a:prstGeom>
        </p:spPr>
      </p:pic>
      <p:sp>
        <p:nvSpPr>
          <p:cNvPr id="15" name="文本框 14">
            <a:extLst>
              <a:ext uri="{FF2B5EF4-FFF2-40B4-BE49-F238E27FC236}">
                <a16:creationId xmlns:a16="http://schemas.microsoft.com/office/drawing/2014/main" id="{9B266885-E413-B06C-BDB6-4F4BA31D4DD5}"/>
              </a:ext>
            </a:extLst>
          </p:cNvPr>
          <p:cNvSpPr txBox="1"/>
          <p:nvPr/>
        </p:nvSpPr>
        <p:spPr>
          <a:xfrm>
            <a:off x="620178" y="4077045"/>
            <a:ext cx="6700731" cy="1815882"/>
          </a:xfrm>
          <a:prstGeom prst="rect">
            <a:avLst/>
          </a:prstGeom>
          <a:noFill/>
        </p:spPr>
        <p:txBody>
          <a:bodyPr wrap="square">
            <a:spAutoFit/>
          </a:bodyPr>
          <a:lstStyle/>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方法总结</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灯光的光线可以看成是从一点发出的射线</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由此可知在同一灯光下物体的影子与物体上对应点的连线经过灯泡所在的位置</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11411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71D24B-522D-0AA0-22DF-C42B9276C908}"/>
            </a:ext>
          </a:extLst>
        </p:cNvPr>
        <p:cNvGrpSpPr/>
        <p:nvPr/>
      </p:nvGrpSpPr>
      <p:grpSpPr>
        <a:xfrm>
          <a:off x="0" y="0"/>
          <a:ext cx="0" cy="0"/>
          <a:chOff x="0" y="0"/>
          <a:chExt cx="0" cy="0"/>
        </a:xfrm>
      </p:grpSpPr>
      <p:pic>
        <p:nvPicPr>
          <p:cNvPr id="2" name="image242.jpeg">
            <a:extLst>
              <a:ext uri="{FF2B5EF4-FFF2-40B4-BE49-F238E27FC236}">
                <a16:creationId xmlns:a16="http://schemas.microsoft.com/office/drawing/2014/main" id="{F25271EC-468D-9657-5D82-56BDE470F154}"/>
              </a:ext>
            </a:extLst>
          </p:cNvPr>
          <p:cNvPicPr>
            <a:picLocks noChangeAspect="1"/>
          </p:cNvPicPr>
          <p:nvPr/>
        </p:nvPicPr>
        <p:blipFill>
          <a:blip r:embed="rId3"/>
          <a:stretch>
            <a:fillRect/>
          </a:stretch>
        </p:blipFill>
        <p:spPr>
          <a:xfrm>
            <a:off x="767630" y="548800"/>
            <a:ext cx="1637913" cy="467975"/>
          </a:xfrm>
          <a:prstGeom prst="rect">
            <a:avLst/>
          </a:prstGeom>
        </p:spPr>
      </p:pic>
      <p:sp>
        <p:nvSpPr>
          <p:cNvPr id="4" name="文本框 3">
            <a:extLst>
              <a:ext uri="{FF2B5EF4-FFF2-40B4-BE49-F238E27FC236}">
                <a16:creationId xmlns:a16="http://schemas.microsoft.com/office/drawing/2014/main" id="{D5FEE998-60B1-B7B9-FE7B-16C3F5A22277}"/>
              </a:ext>
            </a:extLst>
          </p:cNvPr>
          <p:cNvSpPr txBox="1"/>
          <p:nvPr/>
        </p:nvSpPr>
        <p:spPr>
          <a:xfrm>
            <a:off x="767630" y="1196845"/>
            <a:ext cx="10944760" cy="3888500"/>
          </a:xfrm>
          <a:prstGeom prst="rect">
            <a:avLst/>
          </a:prstGeom>
          <a:noFill/>
        </p:spPr>
        <p:txBody>
          <a:bodyPr wrap="square">
            <a:spAutoFit/>
          </a:bodyPr>
          <a:lstStyle/>
          <a:p>
            <a:pPr>
              <a:lnSpc>
                <a:spcPct val="150000"/>
              </a:lnSpc>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晚上小明由甲处径直走到乙处的过程中</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他在路灯</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M</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下的影长在地面上的变化情况是</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逐渐变短</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p>
          <a:p>
            <a:pPr>
              <a:lnSpc>
                <a:spcPct val="150000"/>
              </a:lnSpc>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先变短后变长</a:t>
            </a:r>
          </a:p>
          <a:p>
            <a:pPr>
              <a:lnSpc>
                <a:spcPct val="150000"/>
              </a:lnSpc>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先变长后变短</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p>
          <a:p>
            <a:pPr>
              <a:lnSpc>
                <a:spcPct val="150000"/>
              </a:lnSpc>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逐渐变长</a:t>
            </a:r>
          </a:p>
        </p:txBody>
      </p:sp>
      <p:pic>
        <p:nvPicPr>
          <p:cNvPr id="5" name="image243.jpeg">
            <a:extLst>
              <a:ext uri="{FF2B5EF4-FFF2-40B4-BE49-F238E27FC236}">
                <a16:creationId xmlns:a16="http://schemas.microsoft.com/office/drawing/2014/main" id="{493FE0A4-9180-C9EE-E845-C4E4B177B227}"/>
              </a:ext>
            </a:extLst>
          </p:cNvPr>
          <p:cNvPicPr>
            <a:picLocks noChangeAspect="1"/>
          </p:cNvPicPr>
          <p:nvPr/>
        </p:nvPicPr>
        <p:blipFill>
          <a:blip r:embed="rId4"/>
          <a:stretch>
            <a:fillRect/>
          </a:stretch>
        </p:blipFill>
        <p:spPr>
          <a:xfrm>
            <a:off x="6456025" y="2727440"/>
            <a:ext cx="2659542" cy="2537975"/>
          </a:xfrm>
          <a:prstGeom prst="rect">
            <a:avLst/>
          </a:prstGeom>
        </p:spPr>
      </p:pic>
      <p:sp>
        <p:nvSpPr>
          <p:cNvPr id="7" name="文本框 6">
            <a:extLst>
              <a:ext uri="{FF2B5EF4-FFF2-40B4-BE49-F238E27FC236}">
                <a16:creationId xmlns:a16="http://schemas.microsoft.com/office/drawing/2014/main" id="{BABE2785-E0D7-BF90-1258-DCD0D942C0EE}"/>
              </a:ext>
            </a:extLst>
          </p:cNvPr>
          <p:cNvSpPr txBox="1"/>
          <p:nvPr/>
        </p:nvSpPr>
        <p:spPr>
          <a:xfrm>
            <a:off x="4439885" y="1996743"/>
            <a:ext cx="432030" cy="523220"/>
          </a:xfrm>
          <a:prstGeom prst="rect">
            <a:avLst/>
          </a:prstGeom>
          <a:noFill/>
        </p:spPr>
        <p:txBody>
          <a:bodyPr wrap="square">
            <a:spAutoFit/>
          </a:bodyPr>
          <a:lstStyle/>
          <a:p>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B</a:t>
            </a:r>
            <a:endParaRPr lang="zh-CN" altLang="en-US" dirty="0"/>
          </a:p>
        </p:txBody>
      </p:sp>
    </p:spTree>
    <p:extLst>
      <p:ext uri="{BB962C8B-B14F-4D97-AF65-F5344CB8AC3E}">
        <p14:creationId xmlns:p14="http://schemas.microsoft.com/office/powerpoint/2010/main" val="4193469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096F25-B355-C8C3-0F46-D7E572925B29}"/>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CF3462FF-3440-A90D-97AD-2883F5D1433A}"/>
              </a:ext>
            </a:extLst>
          </p:cNvPr>
          <p:cNvSpPr txBox="1"/>
          <p:nvPr/>
        </p:nvSpPr>
        <p:spPr>
          <a:xfrm>
            <a:off x="623620" y="698283"/>
            <a:ext cx="8064560" cy="523220"/>
          </a:xfrm>
          <a:prstGeom prst="rect">
            <a:avLst/>
          </a:prstGeom>
          <a:noFill/>
        </p:spPr>
        <p:txBody>
          <a:bodyPr wrap="square">
            <a:spAutoFit/>
          </a:bodyPr>
          <a:lstStyle/>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分别画出图中木杆</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与</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CD</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在灯光下的影子</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4" name="image244.jpeg">
            <a:extLst>
              <a:ext uri="{FF2B5EF4-FFF2-40B4-BE49-F238E27FC236}">
                <a16:creationId xmlns:a16="http://schemas.microsoft.com/office/drawing/2014/main" id="{C46FE6A2-F0B9-347F-EDFA-349523F8F4A8}"/>
              </a:ext>
            </a:extLst>
          </p:cNvPr>
          <p:cNvPicPr>
            <a:picLocks noChangeAspect="1"/>
          </p:cNvPicPr>
          <p:nvPr/>
        </p:nvPicPr>
        <p:blipFill>
          <a:blip r:embed="rId3"/>
          <a:stretch>
            <a:fillRect/>
          </a:stretch>
        </p:blipFill>
        <p:spPr>
          <a:xfrm>
            <a:off x="7827396" y="1772885"/>
            <a:ext cx="3043772" cy="1944135"/>
          </a:xfrm>
          <a:prstGeom prst="rect">
            <a:avLst/>
          </a:prstGeom>
        </p:spPr>
      </p:pic>
      <p:sp>
        <p:nvSpPr>
          <p:cNvPr id="6" name="文本框 5">
            <a:extLst>
              <a:ext uri="{FF2B5EF4-FFF2-40B4-BE49-F238E27FC236}">
                <a16:creationId xmlns:a16="http://schemas.microsoft.com/office/drawing/2014/main" id="{E90BCCBC-089D-99CA-21BB-43AE2B243EA3}"/>
              </a:ext>
            </a:extLst>
          </p:cNvPr>
          <p:cNvSpPr txBox="1"/>
          <p:nvPr/>
        </p:nvSpPr>
        <p:spPr>
          <a:xfrm>
            <a:off x="623619" y="1484865"/>
            <a:ext cx="6552455" cy="1949508"/>
          </a:xfrm>
          <a:prstGeom prst="rect">
            <a:avLst/>
          </a:prstGeom>
          <a:noFill/>
        </p:spPr>
        <p:txBody>
          <a:bodyPr wrap="square">
            <a:spAutoFit/>
          </a:bodyPr>
          <a:lstStyle/>
          <a:p>
            <a:pPr>
              <a:lnSpc>
                <a:spcPct val="150000"/>
              </a:lnSpc>
            </a:pP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解</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如答案图</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连接</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OA</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并延长交地面于点</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E</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连接</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OC</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并延长交地面于点</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F.</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则</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BE</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与</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DF</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分别是木杆</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AB</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与</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CD</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在灯光下的影子</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8" name="图片 7">
            <a:extLst>
              <a:ext uri="{FF2B5EF4-FFF2-40B4-BE49-F238E27FC236}">
                <a16:creationId xmlns:a16="http://schemas.microsoft.com/office/drawing/2014/main" id="{3F6AAE2C-D1D9-B195-6612-A2A2C6B45DF5}"/>
              </a:ext>
            </a:extLst>
          </p:cNvPr>
          <p:cNvPicPr>
            <a:picLocks noChangeAspect="1"/>
          </p:cNvPicPr>
          <p:nvPr/>
        </p:nvPicPr>
        <p:blipFill>
          <a:blip r:embed="rId4"/>
          <a:stretch>
            <a:fillRect/>
          </a:stretch>
        </p:blipFill>
        <p:spPr>
          <a:xfrm>
            <a:off x="7680110" y="1628875"/>
            <a:ext cx="3338344" cy="2624260"/>
          </a:xfrm>
          <a:prstGeom prst="rect">
            <a:avLst/>
          </a:prstGeom>
        </p:spPr>
      </p:pic>
    </p:spTree>
    <p:extLst>
      <p:ext uri="{BB962C8B-B14F-4D97-AF65-F5344CB8AC3E}">
        <p14:creationId xmlns:p14="http://schemas.microsoft.com/office/powerpoint/2010/main" val="174114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9EA046-C662-895E-30B2-825F2327524C}"/>
            </a:ext>
          </a:extLst>
        </p:cNvPr>
        <p:cNvGrpSpPr/>
        <p:nvPr/>
      </p:nvGrpSpPr>
      <p:grpSpPr>
        <a:xfrm>
          <a:off x="0" y="0"/>
          <a:ext cx="0" cy="0"/>
          <a:chOff x="0" y="0"/>
          <a:chExt cx="0" cy="0"/>
        </a:xfrm>
      </p:grpSpPr>
      <p:pic>
        <p:nvPicPr>
          <p:cNvPr id="2" name="image246.jpeg">
            <a:extLst>
              <a:ext uri="{FF2B5EF4-FFF2-40B4-BE49-F238E27FC236}">
                <a16:creationId xmlns:a16="http://schemas.microsoft.com/office/drawing/2014/main" id="{0913D374-A106-53FF-91AB-F4C05FA7036B}"/>
              </a:ext>
            </a:extLst>
          </p:cNvPr>
          <p:cNvPicPr>
            <a:picLocks noChangeAspect="1"/>
          </p:cNvPicPr>
          <p:nvPr/>
        </p:nvPicPr>
        <p:blipFill>
          <a:blip r:embed="rId3"/>
          <a:stretch>
            <a:fillRect/>
          </a:stretch>
        </p:blipFill>
        <p:spPr>
          <a:xfrm>
            <a:off x="767630" y="563939"/>
            <a:ext cx="6709936" cy="467975"/>
          </a:xfrm>
          <a:prstGeom prst="rect">
            <a:avLst/>
          </a:prstGeom>
        </p:spPr>
      </p:pic>
      <p:sp>
        <p:nvSpPr>
          <p:cNvPr id="4" name="文本框 3">
            <a:extLst>
              <a:ext uri="{FF2B5EF4-FFF2-40B4-BE49-F238E27FC236}">
                <a16:creationId xmlns:a16="http://schemas.microsoft.com/office/drawing/2014/main" id="{567EC29C-CD12-6625-6056-AC92CFE9484C}"/>
              </a:ext>
            </a:extLst>
          </p:cNvPr>
          <p:cNvSpPr txBox="1"/>
          <p:nvPr/>
        </p:nvSpPr>
        <p:spPr>
          <a:xfrm>
            <a:off x="2063720" y="487428"/>
            <a:ext cx="6108404" cy="523220"/>
          </a:xfrm>
          <a:prstGeom prst="rect">
            <a:avLst/>
          </a:prstGeom>
          <a:noFill/>
        </p:spPr>
        <p:txBody>
          <a:bodyPr wrap="square">
            <a:spAutoFit/>
          </a:bodyPr>
          <a:lstStyle/>
          <a:p>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中心投影的应用</a:t>
            </a:r>
            <a:endParaRPr lang="zh-CN" altLang="en-US" sz="2800" b="1"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image247.jpeg">
            <a:extLst>
              <a:ext uri="{FF2B5EF4-FFF2-40B4-BE49-F238E27FC236}">
                <a16:creationId xmlns:a16="http://schemas.microsoft.com/office/drawing/2014/main" id="{9394662C-A449-0017-D20B-F33737FA24D7}"/>
              </a:ext>
            </a:extLst>
          </p:cNvPr>
          <p:cNvPicPr>
            <a:picLocks noChangeAspect="1"/>
          </p:cNvPicPr>
          <p:nvPr/>
        </p:nvPicPr>
        <p:blipFill>
          <a:blip r:embed="rId4"/>
          <a:stretch>
            <a:fillRect/>
          </a:stretch>
        </p:blipFill>
        <p:spPr>
          <a:xfrm>
            <a:off x="807108" y="1190718"/>
            <a:ext cx="773843" cy="351521"/>
          </a:xfrm>
          <a:prstGeom prst="rect">
            <a:avLst/>
          </a:prstGeom>
        </p:spPr>
      </p:pic>
      <p:sp>
        <p:nvSpPr>
          <p:cNvPr id="7" name="文本框 6">
            <a:extLst>
              <a:ext uri="{FF2B5EF4-FFF2-40B4-BE49-F238E27FC236}">
                <a16:creationId xmlns:a16="http://schemas.microsoft.com/office/drawing/2014/main" id="{4BE6FB9D-1A5C-BD50-6070-10F07CDE3CD0}"/>
              </a:ext>
            </a:extLst>
          </p:cNvPr>
          <p:cNvSpPr txBox="1"/>
          <p:nvPr/>
        </p:nvSpPr>
        <p:spPr>
          <a:xfrm>
            <a:off x="662308" y="1108080"/>
            <a:ext cx="10728745" cy="2677656"/>
          </a:xfrm>
          <a:prstGeom prst="rect">
            <a:avLst/>
          </a:prstGeom>
          <a:noFill/>
        </p:spPr>
        <p:txBody>
          <a:bodyPr wrap="square">
            <a:spAutoFit/>
          </a:bodyPr>
          <a:lstStyle/>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小明有一根长</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m</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的竹竿</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他想测出自己家门前的马路旁一盏路灯的高度</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但又不能直接测量</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他采用了如下办法</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:①</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一天晚上</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他先走到路旁的一个地方</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竖直放好竹竿</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测量此时影长为</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m;②</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小明沿竹竿影子的方向向远处走了两根竹竿的长度</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即</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m,</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然后又竖直放好竹竿</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测量此时竹竿的影长正好为</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小明说他可以计算出路灯的高度</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请问小明是如何进行计算的</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28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0A18FC13-F64F-A504-B64C-A42E0DFA64E9}"/>
              </a:ext>
            </a:extLst>
          </p:cNvPr>
          <p:cNvSpPr txBox="1"/>
          <p:nvPr/>
        </p:nvSpPr>
        <p:spPr>
          <a:xfrm>
            <a:off x="678649" y="3784100"/>
            <a:ext cx="6945798" cy="2246769"/>
          </a:xfrm>
          <a:prstGeom prst="rect">
            <a:avLst/>
          </a:prstGeom>
          <a:noFill/>
        </p:spPr>
        <p:txBody>
          <a:bodyPr wrap="square">
            <a:spAutoFit/>
          </a:bodyPr>
          <a:lstStyle/>
          <a:p>
            <a:pPr>
              <a:buNone/>
            </a:pP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解</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如答案图所示</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OP</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为路灯</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AE</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为第一次竖起的竹竿</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BF</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为第二次竖起的竹竿</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AC</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BD</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分别为它们的影长</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设</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OP=x </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m,</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由题意可知</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p>
          <a:p>
            <a:pPr>
              <a:buNone/>
            </a:pP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AEC</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POC</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AE=</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err="1">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i="1" dirty="0" err="1">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AC</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m,</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1" name="图片 10">
            <a:extLst>
              <a:ext uri="{FF2B5EF4-FFF2-40B4-BE49-F238E27FC236}">
                <a16:creationId xmlns:a16="http://schemas.microsoft.com/office/drawing/2014/main" id="{5DDD7DC7-F5C5-50AD-94F0-B2A74CB81F47}"/>
              </a:ext>
            </a:extLst>
          </p:cNvPr>
          <p:cNvPicPr>
            <a:picLocks noChangeAspect="1"/>
          </p:cNvPicPr>
          <p:nvPr/>
        </p:nvPicPr>
        <p:blipFill>
          <a:blip r:embed="rId5"/>
          <a:stretch>
            <a:fillRect/>
          </a:stretch>
        </p:blipFill>
        <p:spPr>
          <a:xfrm>
            <a:off x="8308880" y="3356995"/>
            <a:ext cx="2323435" cy="2637413"/>
          </a:xfrm>
          <a:prstGeom prst="rect">
            <a:avLst/>
          </a:prstGeom>
        </p:spPr>
      </p:pic>
    </p:spTree>
    <p:extLst>
      <p:ext uri="{BB962C8B-B14F-4D97-AF65-F5344CB8AC3E}">
        <p14:creationId xmlns:p14="http://schemas.microsoft.com/office/powerpoint/2010/main" val="1198269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11F396-0A4C-1099-2984-860A33162233}"/>
            </a:ext>
          </a:extLst>
        </p:cNvPr>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id="{2B519926-F0F3-C82B-F930-84F433BC2004}"/>
                  </a:ext>
                </a:extLst>
              </p:cNvPr>
              <p:cNvSpPr txBox="1"/>
              <p:nvPr/>
            </p:nvSpPr>
            <p:spPr>
              <a:xfrm>
                <a:off x="767630" y="476795"/>
                <a:ext cx="7344511" cy="4537652"/>
              </a:xfrm>
              <a:prstGeom prst="rect">
                <a:avLst/>
              </a:prstGeom>
              <a:noFill/>
            </p:spPr>
            <p:txBody>
              <a:bodyPr wrap="square">
                <a:spAutoFit/>
              </a:bodyPr>
              <a:lstStyle/>
              <a:p>
                <a:pPr>
                  <a:buNone/>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BF=</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err="1">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i="1" dirty="0" err="1">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DB</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err="1">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i="1" dirty="0" err="1">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BA</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𝑷𝑶</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𝑷𝑪</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𝑨𝑬</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𝑨𝑪</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𝟐</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𝟏</m:t>
                        </m:r>
                      </m:den>
                    </m:f>
                  </m:oMath>
                </a14:m>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则</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PC=</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𝟏</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𝟐</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PO=</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𝟏</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𝟐</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x </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∴AP=CP-CA=</a:t>
                </a:r>
                <a14:m>
                  <m:oMath xmlns:m="http://schemas.openxmlformats.org/officeDocument/2006/math">
                    <m:d>
                      <m:d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dPr>
                      <m:e>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𝟏</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𝟐</m:t>
                            </m:r>
                          </m:den>
                        </m:f>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𝒙</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𝟏</m:t>
                        </m:r>
                      </m:e>
                    </m:d>
                  </m:oMath>
                </a14:m>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同理可得</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BFD</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POD</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则</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𝑩𝑭</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𝑩𝑫</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𝑷𝑶</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𝑷𝑫</m:t>
                        </m:r>
                      </m:den>
                    </m:f>
                  </m:oMath>
                </a14:m>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即</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𝟐</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𝟐</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𝑷𝑶</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𝑷𝑫</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.∴PD=PO.</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又</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∵DP=DB+BA+AP=</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d>
                      <m:d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dPr>
                      <m:e>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𝟏</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𝟐</m:t>
                            </m:r>
                          </m:den>
                        </m:f>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𝒙</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𝟏</m:t>
                        </m:r>
                      </m:e>
                    </m:d>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𝟏</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𝟐</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x</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∴x=</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𝟏</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𝟐</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x</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解得</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x=</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10,</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即</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OP=</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10</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路灯的高度为</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10</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3" name="文本框 2">
                <a:extLst>
                  <a:ext uri="{FF2B5EF4-FFF2-40B4-BE49-F238E27FC236}">
                    <a16:creationId xmlns:a16="http://schemas.microsoft.com/office/drawing/2014/main" id="{2B519926-F0F3-C82B-F930-84F433BC2004}"/>
                  </a:ext>
                </a:extLst>
              </p:cNvPr>
              <p:cNvSpPr txBox="1">
                <a:spLocks noRot="1" noChangeAspect="1" noMove="1" noResize="1" noEditPoints="1" noAdjustHandles="1" noChangeArrowheads="1" noChangeShapeType="1" noTextEdit="1"/>
              </p:cNvSpPr>
              <p:nvPr/>
            </p:nvSpPr>
            <p:spPr>
              <a:xfrm>
                <a:off x="767630" y="476795"/>
                <a:ext cx="7344511" cy="4537652"/>
              </a:xfrm>
              <a:prstGeom prst="rect">
                <a:avLst/>
              </a:prstGeom>
              <a:blipFill>
                <a:blip r:embed="rId3"/>
                <a:stretch>
                  <a:fillRect l="-1743" t="-1342" b="-2819"/>
                </a:stretch>
              </a:blipFill>
            </p:spPr>
            <p:txBody>
              <a:bodyPr/>
              <a:lstStyle/>
              <a:p>
                <a:r>
                  <a:rPr lang="zh-CN" altLang="en-US">
                    <a:noFill/>
                  </a:rPr>
                  <a:t> </a:t>
                </a:r>
              </a:p>
            </p:txBody>
          </p:sp>
        </mc:Fallback>
      </mc:AlternateContent>
      <p:pic>
        <p:nvPicPr>
          <p:cNvPr id="4" name="图片 3">
            <a:extLst>
              <a:ext uri="{FF2B5EF4-FFF2-40B4-BE49-F238E27FC236}">
                <a16:creationId xmlns:a16="http://schemas.microsoft.com/office/drawing/2014/main" id="{7308C332-499B-3D59-8153-168E132537C8}"/>
              </a:ext>
            </a:extLst>
          </p:cNvPr>
          <p:cNvPicPr>
            <a:picLocks noChangeAspect="1"/>
          </p:cNvPicPr>
          <p:nvPr/>
        </p:nvPicPr>
        <p:blipFill>
          <a:blip r:embed="rId4"/>
          <a:stretch>
            <a:fillRect/>
          </a:stretch>
        </p:blipFill>
        <p:spPr>
          <a:xfrm>
            <a:off x="8426526" y="1124840"/>
            <a:ext cx="2323435" cy="2637413"/>
          </a:xfrm>
          <a:prstGeom prst="rect">
            <a:avLst/>
          </a:prstGeom>
        </p:spPr>
      </p:pic>
      <p:sp>
        <p:nvSpPr>
          <p:cNvPr id="6" name="文本框 5">
            <a:extLst>
              <a:ext uri="{FF2B5EF4-FFF2-40B4-BE49-F238E27FC236}">
                <a16:creationId xmlns:a16="http://schemas.microsoft.com/office/drawing/2014/main" id="{7A1A9015-A836-4F25-AAFD-94B8DC1A8D25}"/>
              </a:ext>
            </a:extLst>
          </p:cNvPr>
          <p:cNvSpPr txBox="1"/>
          <p:nvPr/>
        </p:nvSpPr>
        <p:spPr>
          <a:xfrm>
            <a:off x="839636" y="5014447"/>
            <a:ext cx="10224710" cy="954107"/>
          </a:xfrm>
          <a:prstGeom prst="rect">
            <a:avLst/>
          </a:prstGeom>
          <a:noFill/>
        </p:spPr>
        <p:txBody>
          <a:bodyPr wrap="square">
            <a:spAutoFit/>
          </a:bodyPr>
          <a:lstStyle/>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方法总结</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光源与竹竿的上端点所在直线就是光线所在直线</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找出光线所在直线是测量物体高度问题常见的辅助线之一</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16445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3A369A-8FA3-25A0-0D8B-098CB48CD21B}"/>
            </a:ext>
          </a:extLst>
        </p:cNvPr>
        <p:cNvGrpSpPr/>
        <p:nvPr/>
      </p:nvGrpSpPr>
      <p:grpSpPr>
        <a:xfrm>
          <a:off x="0" y="0"/>
          <a:ext cx="0" cy="0"/>
          <a:chOff x="0" y="0"/>
          <a:chExt cx="0" cy="0"/>
        </a:xfrm>
      </p:grpSpPr>
      <p:pic>
        <p:nvPicPr>
          <p:cNvPr id="2" name="image249.jpeg">
            <a:extLst>
              <a:ext uri="{FF2B5EF4-FFF2-40B4-BE49-F238E27FC236}">
                <a16:creationId xmlns:a16="http://schemas.microsoft.com/office/drawing/2014/main" id="{57FEA566-DDF2-A392-3BB5-75F94F865ADB}"/>
              </a:ext>
            </a:extLst>
          </p:cNvPr>
          <p:cNvPicPr>
            <a:picLocks noChangeAspect="1"/>
          </p:cNvPicPr>
          <p:nvPr/>
        </p:nvPicPr>
        <p:blipFill>
          <a:blip r:embed="rId3"/>
          <a:stretch>
            <a:fillRect/>
          </a:stretch>
        </p:blipFill>
        <p:spPr>
          <a:xfrm>
            <a:off x="767630" y="620805"/>
            <a:ext cx="1637913" cy="467975"/>
          </a:xfrm>
          <a:prstGeom prst="rect">
            <a:avLst/>
          </a:prstGeom>
        </p:spPr>
      </p:pic>
      <p:sp>
        <p:nvSpPr>
          <p:cNvPr id="4" name="文本框 3">
            <a:extLst>
              <a:ext uri="{FF2B5EF4-FFF2-40B4-BE49-F238E27FC236}">
                <a16:creationId xmlns:a16="http://schemas.microsoft.com/office/drawing/2014/main" id="{42EA289A-4C42-4892-AF0A-92139A607EEA}"/>
              </a:ext>
            </a:extLst>
          </p:cNvPr>
          <p:cNvSpPr txBox="1"/>
          <p:nvPr/>
        </p:nvSpPr>
        <p:spPr>
          <a:xfrm>
            <a:off x="755436" y="1268850"/>
            <a:ext cx="10380913" cy="1953868"/>
          </a:xfrm>
          <a:prstGeom prst="rect">
            <a:avLst/>
          </a:prstGeom>
          <a:noFill/>
        </p:spPr>
        <p:txBody>
          <a:bodyPr wrap="square">
            <a:spAutoFit/>
          </a:bodyPr>
          <a:lstStyle/>
          <a:p>
            <a:pPr>
              <a:lnSpc>
                <a:spcPct val="150000"/>
              </a:lnSpc>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在直角坐标系中</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点</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P</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(2,2)</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是一个光源</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木杆</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两端的坐标分别为</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(0,1),(3,1)</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则木杆</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在</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x</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轴上的投影长为</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p>
          <a:p>
            <a:pPr>
              <a:lnSpc>
                <a:spcPct val="150000"/>
              </a:lnSpc>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A.3	            B.5	             C.6	                  D.7</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7" name="image250.jpeg">
            <a:extLst>
              <a:ext uri="{FF2B5EF4-FFF2-40B4-BE49-F238E27FC236}">
                <a16:creationId xmlns:a16="http://schemas.microsoft.com/office/drawing/2014/main" id="{0A66C230-52CC-D50B-DBD3-B0BDCC1658A2}"/>
              </a:ext>
            </a:extLst>
          </p:cNvPr>
          <p:cNvPicPr>
            <a:picLocks noChangeAspect="1"/>
          </p:cNvPicPr>
          <p:nvPr/>
        </p:nvPicPr>
        <p:blipFill>
          <a:blip r:embed="rId4"/>
          <a:stretch>
            <a:fillRect/>
          </a:stretch>
        </p:blipFill>
        <p:spPr>
          <a:xfrm>
            <a:off x="5087930" y="3268042"/>
            <a:ext cx="2856798" cy="2448170"/>
          </a:xfrm>
          <a:prstGeom prst="rect">
            <a:avLst/>
          </a:prstGeom>
        </p:spPr>
      </p:pic>
      <p:sp>
        <p:nvSpPr>
          <p:cNvPr id="9" name="文本框 8">
            <a:extLst>
              <a:ext uri="{FF2B5EF4-FFF2-40B4-BE49-F238E27FC236}">
                <a16:creationId xmlns:a16="http://schemas.microsoft.com/office/drawing/2014/main" id="{5EEFDD7C-74B8-E48B-76FF-15F83CA3232A}"/>
              </a:ext>
            </a:extLst>
          </p:cNvPr>
          <p:cNvSpPr txBox="1"/>
          <p:nvPr/>
        </p:nvSpPr>
        <p:spPr>
          <a:xfrm>
            <a:off x="8040135" y="2060905"/>
            <a:ext cx="460250" cy="523220"/>
          </a:xfrm>
          <a:prstGeom prst="rect">
            <a:avLst/>
          </a:prstGeom>
          <a:noFill/>
        </p:spPr>
        <p:txBody>
          <a:bodyPr wrap="square">
            <a:spAutoFit/>
          </a:bodyPr>
          <a:lstStyle/>
          <a:p>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C</a:t>
            </a:r>
            <a:endParaRPr lang="zh-CN" altLang="en-US" dirty="0"/>
          </a:p>
        </p:txBody>
      </p:sp>
    </p:spTree>
    <p:extLst>
      <p:ext uri="{BB962C8B-B14F-4D97-AF65-F5344CB8AC3E}">
        <p14:creationId xmlns:p14="http://schemas.microsoft.com/office/powerpoint/2010/main" val="2691647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87F8C8-5D60-913C-9B47-0D196857A933}"/>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1CB8228B-FCD8-4B11-6767-E862BEF89B87}"/>
              </a:ext>
            </a:extLst>
          </p:cNvPr>
          <p:cNvSpPr txBox="1"/>
          <p:nvPr/>
        </p:nvSpPr>
        <p:spPr>
          <a:xfrm>
            <a:off x="443607" y="415093"/>
            <a:ext cx="11304785" cy="1200329"/>
          </a:xfrm>
          <a:prstGeom prst="rect">
            <a:avLst/>
          </a:prstGeom>
          <a:noFill/>
        </p:spPr>
        <p:txBody>
          <a:bodyPr wrap="square">
            <a:spAutoFit/>
          </a:bodyPr>
          <a:lstStyle/>
          <a:p>
            <a:r>
              <a:rPr lang="en-US" altLang="zh-CN" sz="2400" b="1" dirty="0">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24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effectLst/>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24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effectLst/>
                <a:latin typeface="Times New Roman" panose="02020603050405020304" pitchFamily="18" charset="0"/>
                <a:ea typeface="宋体" panose="02010600030101010101" pitchFamily="2" charset="-122"/>
                <a:cs typeface="Times New Roman" panose="02020603050405020304" pitchFamily="18" charset="0"/>
              </a:rPr>
              <a:t>路灯</a:t>
            </a:r>
            <a:r>
              <a:rPr lang="en-US" altLang="zh-CN" sz="24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effectLst/>
                <a:latin typeface="Times New Roman" panose="02020603050405020304" pitchFamily="18" charset="0"/>
                <a:ea typeface="宋体" panose="02010600030101010101" pitchFamily="2" charset="-122"/>
                <a:cs typeface="Times New Roman" panose="02020603050405020304" pitchFamily="18" charset="0"/>
              </a:rPr>
              <a:t>点</a:t>
            </a:r>
            <a:r>
              <a:rPr lang="en-US" altLang="zh-CN" sz="2400" b="1" i="1" dirty="0">
                <a:effectLst/>
                <a:latin typeface="Times New Roman" panose="02020603050405020304" pitchFamily="18" charset="0"/>
                <a:ea typeface="宋体" panose="02010600030101010101" pitchFamily="2" charset="-122"/>
                <a:cs typeface="Times New Roman" panose="02020603050405020304" pitchFamily="18" charset="0"/>
              </a:rPr>
              <a:t>P</a:t>
            </a:r>
            <a:r>
              <a:rPr lang="en-US" altLang="zh-CN" sz="24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effectLst/>
                <a:latin typeface="Times New Roman" panose="02020603050405020304" pitchFamily="18" charset="0"/>
                <a:ea typeface="宋体" panose="02010600030101010101" pitchFamily="2" charset="-122"/>
                <a:cs typeface="Times New Roman" panose="02020603050405020304" pitchFamily="18" charset="0"/>
              </a:rPr>
              <a:t>距地面</a:t>
            </a:r>
            <a:r>
              <a:rPr lang="en-US" altLang="zh-CN" sz="2400" b="1" dirty="0">
                <a:effectLst/>
                <a:latin typeface="Times New Roman" panose="02020603050405020304" pitchFamily="18" charset="0"/>
                <a:ea typeface="宋体" panose="02010600030101010101" pitchFamily="2" charset="-122"/>
                <a:cs typeface="Times New Roman" panose="02020603050405020304" pitchFamily="18" charset="0"/>
              </a:rPr>
              <a:t>8</a:t>
            </a:r>
            <a:r>
              <a:rPr lang="en-US" altLang="zh-CN" sz="24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dirty="0">
                <a:effectLst/>
                <a:latin typeface="Times New Roman" panose="02020603050405020304" pitchFamily="18" charset="0"/>
                <a:ea typeface="宋体" panose="02010600030101010101" pitchFamily="2" charset="-122"/>
                <a:cs typeface="Times New Roman" panose="02020603050405020304" pitchFamily="18" charset="0"/>
              </a:rPr>
              <a:t>m,</a:t>
            </a:r>
            <a:r>
              <a:rPr lang="zh-CN" altLang="zh-CN" sz="2400" b="1" dirty="0">
                <a:effectLst/>
                <a:latin typeface="Times New Roman" panose="02020603050405020304" pitchFamily="18" charset="0"/>
                <a:ea typeface="宋体" panose="02010600030101010101" pitchFamily="2" charset="-122"/>
                <a:cs typeface="Times New Roman" panose="02020603050405020304" pitchFamily="18" charset="0"/>
              </a:rPr>
              <a:t>身高</a:t>
            </a:r>
            <a:r>
              <a:rPr lang="en-US" altLang="zh-CN" sz="2400" b="1" dirty="0">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4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dirty="0">
                <a:effectLst/>
                <a:latin typeface="Times New Roman" panose="02020603050405020304" pitchFamily="18" charset="0"/>
                <a:ea typeface="宋体" panose="02010600030101010101" pitchFamily="2" charset="-122"/>
                <a:cs typeface="Times New Roman" panose="02020603050405020304" pitchFamily="18" charset="0"/>
              </a:rPr>
              <a:t>6</a:t>
            </a:r>
            <a:r>
              <a:rPr lang="en-US" altLang="zh-CN" sz="24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dirty="0">
                <a:effectLst/>
                <a:latin typeface="Times New Roman" panose="02020603050405020304" pitchFamily="18" charset="0"/>
                <a:ea typeface="宋体" panose="02010600030101010101" pitchFamily="2" charset="-122"/>
                <a:cs typeface="Times New Roman" panose="02020603050405020304" pitchFamily="18" charset="0"/>
              </a:rPr>
              <a:t>m</a:t>
            </a:r>
            <a:r>
              <a:rPr lang="zh-CN" altLang="zh-CN" sz="2400" b="1" dirty="0">
                <a:effectLst/>
                <a:latin typeface="Times New Roman" panose="02020603050405020304" pitchFamily="18" charset="0"/>
                <a:ea typeface="宋体" panose="02010600030101010101" pitchFamily="2" charset="-122"/>
                <a:cs typeface="Times New Roman" panose="02020603050405020304" pitchFamily="18" charset="0"/>
              </a:rPr>
              <a:t>的小明从距路灯的底部</a:t>
            </a:r>
            <a:r>
              <a:rPr lang="en-US" altLang="zh-CN" sz="24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effectLst/>
                <a:latin typeface="Times New Roman" panose="02020603050405020304" pitchFamily="18" charset="0"/>
                <a:ea typeface="宋体" panose="02010600030101010101" pitchFamily="2" charset="-122"/>
                <a:cs typeface="Times New Roman" panose="02020603050405020304" pitchFamily="18" charset="0"/>
              </a:rPr>
              <a:t>点</a:t>
            </a:r>
            <a:r>
              <a:rPr lang="en-US" altLang="zh-CN" sz="2400" b="1" i="1" dirty="0">
                <a:effectLst/>
                <a:latin typeface="Times New Roman" panose="02020603050405020304" pitchFamily="18" charset="0"/>
                <a:ea typeface="宋体" panose="02010600030101010101" pitchFamily="2" charset="-122"/>
                <a:cs typeface="Times New Roman" panose="02020603050405020304" pitchFamily="18" charset="0"/>
              </a:rPr>
              <a:t>O</a:t>
            </a:r>
            <a:r>
              <a:rPr lang="en-US" altLang="zh-CN" sz="2400" b="1" dirty="0">
                <a:effectLst/>
                <a:latin typeface="Times New Roman" panose="02020603050405020304" pitchFamily="18" charset="0"/>
                <a:ea typeface="宋体" panose="02010600030101010101" pitchFamily="2" charset="-122"/>
                <a:cs typeface="Times New Roman" panose="02020603050405020304" pitchFamily="18" charset="0"/>
              </a:rPr>
              <a:t>)20</a:t>
            </a:r>
            <a:r>
              <a:rPr lang="en-US" altLang="zh-CN" sz="24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dirty="0">
                <a:effectLst/>
                <a:latin typeface="Times New Roman" panose="02020603050405020304" pitchFamily="18" charset="0"/>
                <a:ea typeface="宋体" panose="02010600030101010101" pitchFamily="2" charset="-122"/>
                <a:cs typeface="Times New Roman" panose="02020603050405020304" pitchFamily="18" charset="0"/>
              </a:rPr>
              <a:t>m</a:t>
            </a:r>
            <a:r>
              <a:rPr lang="zh-CN" altLang="zh-CN" sz="2400" b="1" dirty="0">
                <a:effectLst/>
                <a:latin typeface="Times New Roman" panose="02020603050405020304" pitchFamily="18" charset="0"/>
                <a:ea typeface="宋体" panose="02010600030101010101" pitchFamily="2" charset="-122"/>
                <a:cs typeface="Times New Roman" panose="02020603050405020304" pitchFamily="18" charset="0"/>
              </a:rPr>
              <a:t>的点</a:t>
            </a:r>
            <a:r>
              <a:rPr lang="en-US" altLang="zh-CN" sz="2400" b="1" i="1" dirty="0">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24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effectLst/>
                <a:latin typeface="Times New Roman" panose="02020603050405020304" pitchFamily="18" charset="0"/>
                <a:ea typeface="宋体" panose="02010600030101010101" pitchFamily="2" charset="-122"/>
                <a:cs typeface="Times New Roman" panose="02020603050405020304" pitchFamily="18" charset="0"/>
              </a:rPr>
              <a:t>沿</a:t>
            </a:r>
            <a:r>
              <a:rPr lang="en-US" altLang="zh-CN" sz="2400" b="1" i="1" dirty="0">
                <a:effectLst/>
                <a:latin typeface="Times New Roman" panose="02020603050405020304" pitchFamily="18" charset="0"/>
                <a:ea typeface="宋体" panose="02010600030101010101" pitchFamily="2" charset="-122"/>
                <a:cs typeface="Times New Roman" panose="02020603050405020304" pitchFamily="18" charset="0"/>
              </a:rPr>
              <a:t>AO</a:t>
            </a:r>
            <a:r>
              <a:rPr lang="zh-CN" altLang="zh-CN" sz="2400" b="1" dirty="0">
                <a:effectLst/>
                <a:latin typeface="Times New Roman" panose="02020603050405020304" pitchFamily="18" charset="0"/>
                <a:ea typeface="宋体" panose="02010600030101010101" pitchFamily="2" charset="-122"/>
                <a:cs typeface="Times New Roman" panose="02020603050405020304" pitchFamily="18" charset="0"/>
              </a:rPr>
              <a:t>所在的直线行走</a:t>
            </a:r>
            <a:r>
              <a:rPr lang="en-US" altLang="zh-CN" sz="2400" b="1" dirty="0">
                <a:effectLst/>
                <a:latin typeface="Times New Roman" panose="02020603050405020304" pitchFamily="18" charset="0"/>
                <a:ea typeface="宋体" panose="02010600030101010101" pitchFamily="2" charset="-122"/>
                <a:cs typeface="Times New Roman" panose="02020603050405020304" pitchFamily="18" charset="0"/>
              </a:rPr>
              <a:t>14</a:t>
            </a:r>
            <a:r>
              <a:rPr lang="en-US" altLang="zh-CN" sz="24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dirty="0">
                <a:effectLst/>
                <a:latin typeface="Times New Roman" panose="02020603050405020304" pitchFamily="18" charset="0"/>
                <a:ea typeface="宋体" panose="02010600030101010101" pitchFamily="2" charset="-122"/>
                <a:cs typeface="Times New Roman" panose="02020603050405020304" pitchFamily="18" charset="0"/>
              </a:rPr>
              <a:t>m</a:t>
            </a:r>
            <a:r>
              <a:rPr lang="zh-CN" altLang="zh-CN" sz="2400" b="1" dirty="0">
                <a:effectLst/>
                <a:latin typeface="Times New Roman" panose="02020603050405020304" pitchFamily="18" charset="0"/>
                <a:ea typeface="宋体" panose="02010600030101010101" pitchFamily="2" charset="-122"/>
                <a:cs typeface="Times New Roman" panose="02020603050405020304" pitchFamily="18" charset="0"/>
              </a:rPr>
              <a:t>到点</a:t>
            </a:r>
            <a:r>
              <a:rPr lang="en-US" altLang="zh-CN" sz="2400" b="1" i="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2400" b="1" dirty="0">
                <a:effectLst/>
                <a:latin typeface="Times New Roman" panose="02020603050405020304" pitchFamily="18" charset="0"/>
                <a:ea typeface="宋体" panose="02010600030101010101" pitchFamily="2" charset="-122"/>
                <a:cs typeface="Times New Roman" panose="02020603050405020304" pitchFamily="18" charset="0"/>
              </a:rPr>
              <a:t>时</a:t>
            </a:r>
            <a:r>
              <a:rPr lang="en-US" altLang="zh-CN" sz="24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effectLst/>
                <a:latin typeface="Times New Roman" panose="02020603050405020304" pitchFamily="18" charset="0"/>
                <a:ea typeface="宋体" panose="02010600030101010101" pitchFamily="2" charset="-122"/>
                <a:cs typeface="Times New Roman" panose="02020603050405020304" pitchFamily="18" charset="0"/>
              </a:rPr>
              <a:t>小明的影子的长度是变长了还是变短了</a:t>
            </a:r>
            <a:r>
              <a:rPr lang="en-US" altLang="zh-CN" sz="24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effectLst/>
                <a:latin typeface="Times New Roman" panose="02020603050405020304" pitchFamily="18" charset="0"/>
                <a:ea typeface="宋体" panose="02010600030101010101" pitchFamily="2" charset="-122"/>
                <a:cs typeface="Times New Roman" panose="02020603050405020304" pitchFamily="18" charset="0"/>
              </a:rPr>
              <a:t>变长或变短了多少米</a:t>
            </a:r>
            <a:r>
              <a:rPr lang="en-US" altLang="zh-CN" sz="24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4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96879455-D4F0-950B-1229-2D8685741060}"/>
                  </a:ext>
                </a:extLst>
              </p:cNvPr>
              <p:cNvSpPr txBox="1"/>
              <p:nvPr/>
            </p:nvSpPr>
            <p:spPr>
              <a:xfrm>
                <a:off x="443607" y="1615422"/>
                <a:ext cx="10800749" cy="4319259"/>
              </a:xfrm>
              <a:prstGeom prst="rect">
                <a:avLst/>
              </a:prstGeom>
              <a:noFill/>
            </p:spPr>
            <p:txBody>
              <a:bodyPr wrap="square">
                <a:spAutoFit/>
              </a:bodyPr>
              <a:lstStyle/>
              <a:p>
                <a:pPr>
                  <a:buNone/>
                </a:pPr>
                <a:r>
                  <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解</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小明的影子的长度变短了</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如答案图</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设在点</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时</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小明的顶端为点</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C</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在点</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时</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小明的顶端为点</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D</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连接</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PC</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PD</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并延长</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PC</a:t>
                </a:r>
                <a:r>
                  <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交</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BA</a:t>
                </a:r>
                <a:r>
                  <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的延长线于点</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延长</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PD</a:t>
                </a:r>
                <a:r>
                  <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交</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BA</a:t>
                </a:r>
                <a:r>
                  <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于点</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N.</a:t>
                </a:r>
                <a:endPar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在点</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时</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小明的影长为</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AM</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在点</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时</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小明的影长为</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BN.</a:t>
                </a:r>
                <a:endPar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设</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AM=x </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t>
                </a:r>
                <a:r>
                  <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则</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MO=</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(20</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+x</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MAC=</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MOP=</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90</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AMC=</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OMP</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MAC</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MOP</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4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4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𝑴𝑨</m:t>
                        </m:r>
                      </m:num>
                      <m:den>
                        <m:r>
                          <a:rPr lang="en-US" altLang="zh-CN" sz="24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𝑴𝑶</m:t>
                        </m:r>
                      </m:den>
                    </m:f>
                  </m:oMath>
                </a14:m>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4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4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𝑨𝑪</m:t>
                        </m:r>
                      </m:num>
                      <m:den>
                        <m:r>
                          <a:rPr lang="en-US" altLang="zh-CN" sz="24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𝑶𝑷</m:t>
                        </m:r>
                      </m:den>
                    </m:f>
                  </m:oMath>
                </a14:m>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即</a:t>
                </a:r>
                <a14:m>
                  <m:oMath xmlns:m="http://schemas.openxmlformats.org/officeDocument/2006/math">
                    <m:f>
                      <m:fPr>
                        <m:ctrlPr>
                          <a:rPr lang="zh-CN" altLang="zh-CN" sz="24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4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𝒙</m:t>
                        </m:r>
                      </m:num>
                      <m:den>
                        <m:r>
                          <a:rPr lang="en-US" altLang="zh-CN" sz="24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𝟐𝟎</m:t>
                        </m:r>
                        <m:r>
                          <a:rPr lang="en-US" altLang="zh-CN" sz="24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4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𝒙</m:t>
                        </m:r>
                      </m:den>
                    </m:f>
                  </m:oMath>
                </a14:m>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4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4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𝟏</m:t>
                        </m:r>
                        <m:r>
                          <a:rPr lang="en-US" altLang="zh-CN" sz="24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4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𝟔</m:t>
                        </m:r>
                      </m:num>
                      <m:den>
                        <m:r>
                          <a:rPr lang="en-US" altLang="zh-CN" sz="24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𝟖</m:t>
                        </m:r>
                      </m:den>
                    </m:f>
                  </m:oMath>
                </a14:m>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解得</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x=</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即</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同理</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可得</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NBD</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NOP</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从而求得</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NB=</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∴MA-NB=</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5(m)</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小明的影子的长度变短了</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5" name="文本框 4">
                <a:extLst>
                  <a:ext uri="{FF2B5EF4-FFF2-40B4-BE49-F238E27FC236}">
                    <a16:creationId xmlns:a16="http://schemas.microsoft.com/office/drawing/2014/main" id="{96879455-D4F0-950B-1229-2D8685741060}"/>
                  </a:ext>
                </a:extLst>
              </p:cNvPr>
              <p:cNvSpPr txBox="1">
                <a:spLocks noRot="1" noChangeAspect="1" noMove="1" noResize="1" noEditPoints="1" noAdjustHandles="1" noChangeArrowheads="1" noChangeShapeType="1" noTextEdit="1"/>
              </p:cNvSpPr>
              <p:nvPr/>
            </p:nvSpPr>
            <p:spPr>
              <a:xfrm>
                <a:off x="443607" y="1615422"/>
                <a:ext cx="10800749" cy="4319259"/>
              </a:xfrm>
              <a:prstGeom prst="rect">
                <a:avLst/>
              </a:prstGeom>
              <a:blipFill>
                <a:blip r:embed="rId3"/>
                <a:stretch>
                  <a:fillRect l="-903" t="-1551" b="-2398"/>
                </a:stretch>
              </a:blipFill>
            </p:spPr>
            <p:txBody>
              <a:bodyPr/>
              <a:lstStyle/>
              <a:p>
                <a:r>
                  <a:rPr lang="zh-CN" altLang="en-US">
                    <a:noFill/>
                  </a:rPr>
                  <a:t> </a:t>
                </a:r>
              </a:p>
            </p:txBody>
          </p:sp>
        </mc:Fallback>
      </mc:AlternateContent>
      <p:pic>
        <p:nvPicPr>
          <p:cNvPr id="6" name="image251.jpeg">
            <a:extLst>
              <a:ext uri="{FF2B5EF4-FFF2-40B4-BE49-F238E27FC236}">
                <a16:creationId xmlns:a16="http://schemas.microsoft.com/office/drawing/2014/main" id="{3A0A80EA-C882-54A5-125F-AE5B67E6296B}"/>
              </a:ext>
            </a:extLst>
          </p:cNvPr>
          <p:cNvPicPr>
            <a:picLocks noChangeAspect="1"/>
          </p:cNvPicPr>
          <p:nvPr/>
        </p:nvPicPr>
        <p:blipFill>
          <a:blip r:embed="rId4"/>
          <a:stretch>
            <a:fillRect/>
          </a:stretch>
        </p:blipFill>
        <p:spPr>
          <a:xfrm>
            <a:off x="7866034" y="3429000"/>
            <a:ext cx="3270316" cy="1684125"/>
          </a:xfrm>
          <a:prstGeom prst="rect">
            <a:avLst/>
          </a:prstGeom>
        </p:spPr>
      </p:pic>
      <p:pic>
        <p:nvPicPr>
          <p:cNvPr id="8" name="图片 7">
            <a:extLst>
              <a:ext uri="{FF2B5EF4-FFF2-40B4-BE49-F238E27FC236}">
                <a16:creationId xmlns:a16="http://schemas.microsoft.com/office/drawing/2014/main" id="{12132912-AA98-B3F7-1A3F-4DD768E29B9D}"/>
              </a:ext>
            </a:extLst>
          </p:cNvPr>
          <p:cNvPicPr>
            <a:picLocks noChangeAspect="1"/>
          </p:cNvPicPr>
          <p:nvPr/>
        </p:nvPicPr>
        <p:blipFill>
          <a:blip r:embed="rId5"/>
          <a:stretch>
            <a:fillRect/>
          </a:stretch>
        </p:blipFill>
        <p:spPr>
          <a:xfrm>
            <a:off x="7872417" y="3180449"/>
            <a:ext cx="3257550" cy="2181225"/>
          </a:xfrm>
          <a:prstGeom prst="rect">
            <a:avLst/>
          </a:prstGeom>
        </p:spPr>
      </p:pic>
    </p:spTree>
    <p:extLst>
      <p:ext uri="{BB962C8B-B14F-4D97-AF65-F5344CB8AC3E}">
        <p14:creationId xmlns:p14="http://schemas.microsoft.com/office/powerpoint/2010/main" val="2979239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课件模板（2016.6）</Template>
  <TotalTime>4672</TotalTime>
  <Words>1061</Words>
  <Application>Microsoft Office PowerPoint</Application>
  <PresentationFormat>宽屏</PresentationFormat>
  <Paragraphs>49</Paragraphs>
  <Slides>9</Slides>
  <Notes>9</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9</vt:i4>
      </vt:variant>
    </vt:vector>
  </HeadingPairs>
  <TitlesOfParts>
    <vt:vector size="16" baseType="lpstr">
      <vt:lpstr>黑体</vt:lpstr>
      <vt:lpstr>Arial</vt:lpstr>
      <vt:lpstr>Calibri</vt:lpstr>
      <vt:lpstr>Calibri Light</vt:lpstr>
      <vt:lpstr>Cambria Math</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书链出品</dc:title>
  <dc:creator>书链出品</dc:creator>
  <cp:lastModifiedBy>PC</cp:lastModifiedBy>
  <cp:revision>267</cp:revision>
  <dcterms:created xsi:type="dcterms:W3CDTF">2024-04-24T12:16:00Z</dcterms:created>
  <dcterms:modified xsi:type="dcterms:W3CDTF">2025-04-04T09:20:18Z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2052-12.1.0.19770</vt:lpwstr>
  </property>
  <property fmtid="{D5CDD505-2E9C-101B-9397-08002B2CF9AE}" pid="3" name="KSORubyTemplateID">
    <vt:lpwstr>13</vt:lpwstr>
  </property>
  <property fmtid="{D5CDD505-2E9C-101B-9397-08002B2CF9AE}" pid="4" name="ICV">
    <vt:lpwstr>C1F74F484A28490C9854105CB33BFC36_13</vt:lpwstr>
  </property>
</Properties>
</file>