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4728" r:id="rId2"/>
    <p:sldId id="5192" r:id="rId3"/>
    <p:sldId id="5193" r:id="rId4"/>
    <p:sldId id="5194" r:id="rId5"/>
    <p:sldId id="5195" r:id="rId6"/>
    <p:sldId id="5196" r:id="rId7"/>
    <p:sldId id="5197" r:id="rId8"/>
    <p:sldId id="5198" r:id="rId9"/>
    <p:sldId id="5199" r:id="rId10"/>
    <p:sldId id="5200" r:id="rId11"/>
    <p:sldId id="5201" r:id="rId12"/>
    <p:sldId id="5202" r:id="rId13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89276" autoAdjust="0"/>
  </p:normalViewPr>
  <p:slideViewPr>
    <p:cSldViewPr showGuides="1">
      <p:cViewPr varScale="1">
        <p:scale>
          <a:sx n="72" d="100"/>
          <a:sy n="72" d="100"/>
        </p:scale>
        <p:origin x="1152" y="53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9956C-5C09-AD8D-3F14-A5E471486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8F74A8-2F8E-478F-30A7-65E867E808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F26247B-DEC4-E4AA-D637-661BEE188C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28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49800B-9CB0-13BC-7271-324C5F7AA6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9B905FF-3677-43AA-1B3E-3A487B20D7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CBF4F85-F74A-D346-5318-2AFD74ADADA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4789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A42A0C-184D-3E3B-0F2A-DEE739C4D5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EB42BD9-719D-9854-368C-BB4C1FAF39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577149E-79F6-356D-D118-5417BF4F952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241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9214A0-0AC8-705D-BDC3-A558D033D2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55E90E7-7DCF-A3FF-BEC3-21486CFB97A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C921B97-7355-38E3-AFDB-E4169FAD979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1395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C9D7D-1CC9-B78A-52F6-8DFF8F5F9A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607BB08-C1F3-0E95-D6A0-F8EF364EAE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0E8B21D-6FEA-C133-34ED-D4B10202BF0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4157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4C1F28-C0AE-7887-0F51-00675CFF5D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DD721AE-42BE-8393-D4F0-06848602BD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761492E-F16F-8878-9E61-978C8840F04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6423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A60ABD-BF8A-5E0B-4964-9654437171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973AB48-61A1-A206-B16B-E56B12A891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5E408DF-57C4-FC73-3D74-D49CD5640A5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6555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B7C0EC-4F56-01AA-6262-1E5C14572B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061DFDF-F107-5241-B09F-41B544030A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EB1B9E4-2B8B-8017-80AC-BF18200CC52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2676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870F4D-5DCD-61C9-DAB3-6C71DCFED7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2B0FDBC-7952-7434-8B1F-F16A027464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562DB91-D7C6-1B1A-8B5F-6497AAB9D41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4079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AC8ADD-16B4-5CAE-961D-BB8C4E9140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DA481CC-DA65-7F78-CAD7-DA2BBB6A9D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CCB4E12-4C27-736D-82B9-76BF5688329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9665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9BCD4D-5E2B-9A6A-A1B7-F8D40630A0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5B9E09-F387-0ED2-AD59-C29B2B07D25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18E9DAD-E5F0-F5D7-594F-924DE0CC867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9587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C9FABD-671F-D030-A9FC-9BBFB15BDF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C20512D-769A-DC06-9BBD-73BAA7D1DF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312AD38-B1DD-27E1-DD12-2B687867323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367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TIF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jpeg"/><Relationship Id="rId10" Type="http://schemas.openxmlformats.org/officeDocument/2006/relationships/image" Target="../media/image13.png"/><Relationship Id="rId4" Type="http://schemas.openxmlformats.org/officeDocument/2006/relationships/image" Target="../media/image7.tif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182C5-CFF7-EE65-2A0E-C338E3E9E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60BC64B-CE62-45DB-BFD1-4493D8AA1A46}"/>
              </a:ext>
            </a:extLst>
          </p:cNvPr>
          <p:cNvSpPr txBox="1"/>
          <p:nvPr/>
        </p:nvSpPr>
        <p:spPr>
          <a:xfrm>
            <a:off x="1199660" y="1628875"/>
            <a:ext cx="10152705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反比例函数的图象与性质</a:t>
            </a: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反比例函数的图象</a:t>
            </a:r>
          </a:p>
        </p:txBody>
      </p:sp>
    </p:spTree>
    <p:extLst>
      <p:ext uri="{BB962C8B-B14F-4D97-AF65-F5344CB8AC3E}">
        <p14:creationId xmlns:p14="http://schemas.microsoft.com/office/powerpoint/2010/main" val="2101198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FD6042-9B2C-E915-481B-A56A59C3A8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7EB2193-8607-20D6-9F52-2443DCAA07AC}"/>
                  </a:ext>
                </a:extLst>
              </p:cNvPr>
              <p:cNvSpPr txBox="1"/>
              <p:nvPr/>
            </p:nvSpPr>
            <p:spPr>
              <a:xfrm>
                <a:off x="623620" y="476795"/>
                <a:ext cx="10556381" cy="20138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为常数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一定在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第一象限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           B.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第二象限</a:t>
                </a:r>
              </a:p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第三象限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           D.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第四象限</a:t>
                </a: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7EB2193-8607-20D6-9F52-2443DCAA07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476795"/>
                <a:ext cx="10556381" cy="2013821"/>
              </a:xfrm>
              <a:prstGeom prst="rect">
                <a:avLst/>
              </a:prstGeom>
              <a:blipFill>
                <a:blip r:embed="rId3"/>
                <a:stretch>
                  <a:fillRect l="-1155" r="-1097" b="-75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B30018C-7AE2-066C-EB15-65F32174A796}"/>
              </a:ext>
            </a:extLst>
          </p:cNvPr>
          <p:cNvSpPr txBox="1"/>
          <p:nvPr/>
        </p:nvSpPr>
        <p:spPr>
          <a:xfrm>
            <a:off x="551215" y="2670581"/>
            <a:ext cx="1101676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已知反比例函数图象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对应各自反比例函数系数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的大小关系为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用“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”号连接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350.jpeg">
            <a:extLst>
              <a:ext uri="{FF2B5EF4-FFF2-40B4-BE49-F238E27FC236}">
                <a16:creationId xmlns:a16="http://schemas.microsoft.com/office/drawing/2014/main" id="{31566BFD-86AB-FF32-98CB-CB4591B9D4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6299" y="3671292"/>
            <a:ext cx="2589776" cy="225518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EB2A50B4-8128-4A01-631C-CF5C8B6D4027}"/>
              </a:ext>
            </a:extLst>
          </p:cNvPr>
          <p:cNvSpPr txBox="1"/>
          <p:nvPr/>
        </p:nvSpPr>
        <p:spPr>
          <a:xfrm>
            <a:off x="2847608" y="1124840"/>
            <a:ext cx="6562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DB251C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B52A3A8-DD00-C0FC-B604-C1319B4D3D25}"/>
              </a:ext>
            </a:extLst>
          </p:cNvPr>
          <p:cNvSpPr txBox="1"/>
          <p:nvPr/>
        </p:nvSpPr>
        <p:spPr>
          <a:xfrm>
            <a:off x="4295875" y="3101468"/>
            <a:ext cx="165611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1" i="0" strike="noStrike" kern="1200" cap="none" spc="0" normalizeH="0" baseline="-25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&lt;k</a:t>
            </a:r>
            <a:r>
              <a:rPr kumimoji="0" lang="en-US" altLang="zh-CN" sz="2800" b="1" i="0" strike="noStrike" kern="1200" cap="none" spc="0" normalizeH="0" baseline="-25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&lt;k</a:t>
            </a:r>
            <a:r>
              <a:rPr kumimoji="0" lang="en-US" altLang="zh-CN" sz="2800" b="1" i="0" strike="noStrike" kern="1200" cap="none" spc="0" normalizeH="0" baseline="-25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4246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8B92C3-4373-0CE0-6985-8D8C977789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51.jpeg">
            <a:extLst>
              <a:ext uri="{FF2B5EF4-FFF2-40B4-BE49-F238E27FC236}">
                <a16:creationId xmlns:a16="http://schemas.microsoft.com/office/drawing/2014/main" id="{3AAA9B84-8C81-B172-6D07-368A356181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20805"/>
            <a:ext cx="1512105" cy="43203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E46E552-3B6C-35B1-C916-6AD113C50AA6}"/>
                  </a:ext>
                </a:extLst>
              </p:cNvPr>
              <p:cNvSpPr txBox="1"/>
              <p:nvPr/>
            </p:nvSpPr>
            <p:spPr>
              <a:xfrm>
                <a:off x="767629" y="1196845"/>
                <a:ext cx="8928621" cy="29225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的图象位于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20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第一象限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              B.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第二象限</a:t>
                </a:r>
              </a:p>
              <a:p>
                <a:pPr>
                  <a:lnSpc>
                    <a:spcPct val="20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第三象限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	             D.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第四象限</a:t>
                </a: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E46E552-3B6C-35B1-C916-6AD113C50A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29" y="1196845"/>
                <a:ext cx="8928621" cy="2922595"/>
              </a:xfrm>
              <a:prstGeom prst="rect">
                <a:avLst/>
              </a:prstGeom>
              <a:blipFill>
                <a:blip r:embed="rId4"/>
                <a:stretch>
                  <a:fillRect l="-1433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693A9E3A-C36E-4E01-5974-3E71FDED98C6}"/>
              </a:ext>
            </a:extLst>
          </p:cNvPr>
          <p:cNvSpPr txBox="1"/>
          <p:nvPr/>
        </p:nvSpPr>
        <p:spPr>
          <a:xfrm>
            <a:off x="6384020" y="1772885"/>
            <a:ext cx="3882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691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3E799D-1FBF-364B-D8A6-3D754174A0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759A140-C58B-B9E7-17EC-EFE8E566F3A1}"/>
                  </a:ext>
                </a:extLst>
              </p:cNvPr>
              <p:cNvSpPr txBox="1"/>
              <p:nvPr/>
            </p:nvSpPr>
            <p:spPr>
              <a:xfrm>
                <a:off x="623620" y="404790"/>
                <a:ext cx="10584736" cy="115204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𝒂𝒃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在同一直角坐标系中的图象可能是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759A140-C58B-B9E7-17EC-EFE8E566F3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404790"/>
                <a:ext cx="10584736" cy="1152047"/>
              </a:xfrm>
              <a:prstGeom prst="rect">
                <a:avLst/>
              </a:prstGeom>
              <a:blipFill>
                <a:blip r:embed="rId3"/>
                <a:stretch>
                  <a:fillRect l="-1151" r="-576" b="-1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>
            <a:extLst>
              <a:ext uri="{FF2B5EF4-FFF2-40B4-BE49-F238E27FC236}">
                <a16:creationId xmlns:a16="http://schemas.microsoft.com/office/drawing/2014/main" id="{996D1CF7-6311-E300-2AE0-A5E2B1CCD2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694" y="1577091"/>
            <a:ext cx="2286000" cy="277177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FAC8D27-A268-570E-A1F3-A88B982555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31815" y="1624716"/>
            <a:ext cx="2162175" cy="272415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095A22C-6F6A-929D-9232-8B225215409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57439" y="1655602"/>
            <a:ext cx="2295525" cy="261937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5AD89E2-B2A1-FE00-E3AE-E05FD044A3C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12806" y="1481992"/>
            <a:ext cx="2295525" cy="2809875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EB830C55-7524-D244-3942-300623FBB165}"/>
              </a:ext>
            </a:extLst>
          </p:cNvPr>
          <p:cNvSpPr txBox="1"/>
          <p:nvPr/>
        </p:nvSpPr>
        <p:spPr>
          <a:xfrm>
            <a:off x="3543320" y="1062950"/>
            <a:ext cx="5365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C67265F8-11A4-A0B2-3A42-18928425C02D}"/>
                  </a:ext>
                </a:extLst>
              </p:cNvPr>
              <p:cNvSpPr txBox="1"/>
              <p:nvPr/>
            </p:nvSpPr>
            <p:spPr>
              <a:xfrm>
                <a:off x="669693" y="4512622"/>
                <a:ext cx="10584735" cy="115204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的两条分支分别位于第一、三象限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的取值范围为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C67265F8-11A4-A0B2-3A42-18928425C0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693" y="4512622"/>
                <a:ext cx="10584735" cy="1152047"/>
              </a:xfrm>
              <a:prstGeom prst="rect">
                <a:avLst/>
              </a:prstGeom>
              <a:blipFill>
                <a:blip r:embed="rId8"/>
                <a:stretch>
                  <a:fillRect l="-1210" r="-634" b="-1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89ABC516-61CE-4CA5-355D-FFE1FB3DD9FA}"/>
              </a:ext>
            </a:extLst>
          </p:cNvPr>
          <p:cNvSpPr txBox="1"/>
          <p:nvPr/>
        </p:nvSpPr>
        <p:spPr>
          <a:xfrm>
            <a:off x="2173415" y="5088645"/>
            <a:ext cx="8983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k&lt;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363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EF46D5-D5DD-9137-925A-6101DCF128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37.jpeg">
            <a:extLst>
              <a:ext uri="{FF2B5EF4-FFF2-40B4-BE49-F238E27FC236}">
                <a16:creationId xmlns:a16="http://schemas.microsoft.com/office/drawing/2014/main" id="{2F37FCED-5EE3-B48B-5E81-4E066E10B7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153" y="548800"/>
            <a:ext cx="6522917" cy="52373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8572D15-82FB-4C25-0218-D7ECF930B6D0}"/>
              </a:ext>
            </a:extLst>
          </p:cNvPr>
          <p:cNvSpPr txBox="1"/>
          <p:nvPr/>
        </p:nvSpPr>
        <p:spPr>
          <a:xfrm>
            <a:off x="551615" y="1196845"/>
            <a:ext cx="11088770" cy="3888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画反比例函数图象的一般步骤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:①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连线时必须用光滑的曲线连接各点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不能用折线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为了更好地反映图象的全貌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要尽可能地多取一些数值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多描一些点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F7C78C1-CEEC-6EDE-64B1-094BF3B618BA}"/>
              </a:ext>
            </a:extLst>
          </p:cNvPr>
          <p:cNvSpPr txBox="1"/>
          <p:nvPr/>
        </p:nvSpPr>
        <p:spPr>
          <a:xfrm>
            <a:off x="1271665" y="1988900"/>
            <a:ext cx="10080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列表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EF76153-0EF9-A0A7-BB62-FFC3A404F5B8}"/>
              </a:ext>
            </a:extLst>
          </p:cNvPr>
          <p:cNvSpPr txBox="1"/>
          <p:nvPr/>
        </p:nvSpPr>
        <p:spPr>
          <a:xfrm>
            <a:off x="1343670" y="2617875"/>
            <a:ext cx="11520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描点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AB11E74-CA7C-44E4-A8AC-C1331D693F41}"/>
              </a:ext>
            </a:extLst>
          </p:cNvPr>
          <p:cNvSpPr txBox="1"/>
          <p:nvPr/>
        </p:nvSpPr>
        <p:spPr>
          <a:xfrm>
            <a:off x="1487680" y="3237758"/>
            <a:ext cx="11520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连线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9358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CD27C3-4304-B0B7-11FB-C98BD2B596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146CB90-7881-CAF8-71CD-ECAE2C104649}"/>
                  </a:ext>
                </a:extLst>
              </p:cNvPr>
              <p:cNvSpPr txBox="1"/>
              <p:nvPr/>
            </p:nvSpPr>
            <p:spPr>
              <a:xfrm>
                <a:off x="587617" y="548800"/>
                <a:ext cx="11016765" cy="33827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反比例函数图象的特点</a:t>
                </a:r>
              </a:p>
              <a:p>
                <a:pPr>
                  <a:lnSpc>
                    <a:spcPct val="120000"/>
                  </a:lnSpc>
                  <a:buNone/>
                </a:pP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的图象是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它有两支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两支曲线分别位于第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象限内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&lt;0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两支曲线分别位于第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象限内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注意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一般不说两支曲线经过第一、三象限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或第二、四象限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而说两支曲线分别位于第一、三象限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或第二、四象限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146CB90-7881-CAF8-71CD-ECAE2C1046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617" y="548800"/>
                <a:ext cx="11016765" cy="3382721"/>
              </a:xfrm>
              <a:prstGeom prst="rect">
                <a:avLst/>
              </a:prstGeom>
              <a:blipFill>
                <a:blip r:embed="rId3"/>
                <a:stretch>
                  <a:fillRect l="-1106" t="-1261" r="-996" b="-43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F4F86A0-DBE3-CB2E-5E8B-A5EADB9EB80F}"/>
              </a:ext>
            </a:extLst>
          </p:cNvPr>
          <p:cNvSpPr txBox="1"/>
          <p:nvPr/>
        </p:nvSpPr>
        <p:spPr>
          <a:xfrm>
            <a:off x="587617" y="4077045"/>
            <a:ext cx="11016765" cy="1594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反比例函数图象的对称性</a:t>
            </a:r>
          </a:p>
          <a:p>
            <a:pPr>
              <a:lnSpc>
                <a:spcPct val="12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反比例函数图象是中心对称图形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它的对称中心是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反比例函数图象也是轴对称图形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条对称轴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DCFDCCD-07FB-B0B8-786E-29870E4EEA60}"/>
              </a:ext>
            </a:extLst>
          </p:cNvPr>
          <p:cNvSpPr txBox="1"/>
          <p:nvPr/>
        </p:nvSpPr>
        <p:spPr>
          <a:xfrm>
            <a:off x="4655900" y="1210147"/>
            <a:ext cx="12960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双曲线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B49197F-E7AB-E689-BF16-68729945B2B0}"/>
              </a:ext>
            </a:extLst>
          </p:cNvPr>
          <p:cNvSpPr txBox="1"/>
          <p:nvPr/>
        </p:nvSpPr>
        <p:spPr>
          <a:xfrm>
            <a:off x="1847705" y="1858509"/>
            <a:ext cx="14401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一、三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6A368E5-E407-E263-B2E0-EE895DEEC1A7}"/>
              </a:ext>
            </a:extLst>
          </p:cNvPr>
          <p:cNvSpPr txBox="1"/>
          <p:nvPr/>
        </p:nvSpPr>
        <p:spPr>
          <a:xfrm>
            <a:off x="9192215" y="1858509"/>
            <a:ext cx="13243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二、四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3D7BBE3-7FA3-41E4-882A-33E87B66D920}"/>
              </a:ext>
            </a:extLst>
          </p:cNvPr>
          <p:cNvSpPr txBox="1"/>
          <p:nvPr/>
        </p:nvSpPr>
        <p:spPr>
          <a:xfrm>
            <a:off x="8328155" y="4612448"/>
            <a:ext cx="165611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坐标原点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271DCB3-B7C8-3E1E-B75C-1BBEA61C2F89}"/>
              </a:ext>
            </a:extLst>
          </p:cNvPr>
          <p:cNvSpPr txBox="1"/>
          <p:nvPr/>
        </p:nvSpPr>
        <p:spPr>
          <a:xfrm>
            <a:off x="4799910" y="5124633"/>
            <a:ext cx="576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B738AF8-3C25-F609-66D5-396D3734D2D5}"/>
              </a:ext>
            </a:extLst>
          </p:cNvPr>
          <p:cNvSpPr txBox="1"/>
          <p:nvPr/>
        </p:nvSpPr>
        <p:spPr>
          <a:xfrm>
            <a:off x="7608105" y="5146739"/>
            <a:ext cx="19801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直线</a:t>
            </a:r>
            <a:r>
              <a:rPr kumimoji="0" lang="en-US" altLang="zh-CN" sz="2800" b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y=±x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9211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  <p:bldP spid="15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F0E878-DA68-44D9-2B59-B68A0772CB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38.jpeg">
            <a:extLst>
              <a:ext uri="{FF2B5EF4-FFF2-40B4-BE49-F238E27FC236}">
                <a16:creationId xmlns:a16="http://schemas.microsoft.com/office/drawing/2014/main" id="{D7414299-0FC6-D132-4B6B-E63CC0667B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620805"/>
            <a:ext cx="6049858" cy="485755"/>
          </a:xfrm>
          <a:prstGeom prst="rect">
            <a:avLst/>
          </a:prstGeom>
        </p:spPr>
      </p:pic>
      <p:pic>
        <p:nvPicPr>
          <p:cNvPr id="3" name="image339.jpeg">
            <a:extLst>
              <a:ext uri="{FF2B5EF4-FFF2-40B4-BE49-F238E27FC236}">
                <a16:creationId xmlns:a16="http://schemas.microsoft.com/office/drawing/2014/main" id="{E5AAA07B-7ADB-A64A-C35C-59F8D00183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044" y="1268850"/>
            <a:ext cx="6964869" cy="48575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B86611E5-9D5E-6226-1F4F-054F572CE03C}"/>
              </a:ext>
            </a:extLst>
          </p:cNvPr>
          <p:cNvSpPr txBox="1"/>
          <p:nvPr/>
        </p:nvSpPr>
        <p:spPr>
          <a:xfrm>
            <a:off x="2207730" y="1231385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画反比例函数的图象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340.jpeg">
            <a:extLst>
              <a:ext uri="{FF2B5EF4-FFF2-40B4-BE49-F238E27FC236}">
                <a16:creationId xmlns:a16="http://schemas.microsoft.com/office/drawing/2014/main" id="{048DF1B1-4BDD-636D-8AF7-A0000ECAE6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625" y="2033125"/>
            <a:ext cx="831852" cy="37787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92D2596-27E1-FB54-4D99-EDD67DB1C07E}"/>
                  </a:ext>
                </a:extLst>
              </p:cNvPr>
              <p:cNvSpPr txBox="1"/>
              <p:nvPr/>
            </p:nvSpPr>
            <p:spPr>
              <a:xfrm>
                <a:off x="1553842" y="1864720"/>
                <a:ext cx="8830791" cy="7146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在同一直角坐标系中画出函数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92D2596-27E1-FB54-4D99-EDD67DB1C0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3842" y="1864720"/>
                <a:ext cx="8830791" cy="714683"/>
              </a:xfrm>
              <a:prstGeom prst="rect">
                <a:avLst/>
              </a:prstGeom>
              <a:blipFill>
                <a:blip r:embed="rId6"/>
                <a:stretch>
                  <a:fillRect l="-1449" b="-94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EE79B9C8-45DE-EB6E-C30A-05C09D3F5A0D}"/>
              </a:ext>
            </a:extLst>
          </p:cNvPr>
          <p:cNvSpPr txBox="1"/>
          <p:nvPr/>
        </p:nvSpPr>
        <p:spPr>
          <a:xfrm>
            <a:off x="551615" y="2468583"/>
            <a:ext cx="295211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完成下列表格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" name="表格 11">
                <a:extLst>
                  <a:ext uri="{FF2B5EF4-FFF2-40B4-BE49-F238E27FC236}">
                    <a16:creationId xmlns:a16="http://schemas.microsoft.com/office/drawing/2014/main" id="{58E42C0C-9E8F-4A1C-2777-6C02B1BCA6F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78911788"/>
                  </p:ext>
                </p:extLst>
              </p:nvPr>
            </p:nvGraphicFramePr>
            <p:xfrm>
              <a:off x="3503730" y="2564940"/>
              <a:ext cx="7992643" cy="293189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461335">
                      <a:extLst>
                        <a:ext uri="{9D8B030D-6E8A-4147-A177-3AD203B41FA5}">
                          <a16:colId xmlns:a16="http://schemas.microsoft.com/office/drawing/2014/main" val="4083595338"/>
                        </a:ext>
                      </a:extLst>
                    </a:gridCol>
                    <a:gridCol w="486539">
                      <a:extLst>
                        <a:ext uri="{9D8B030D-6E8A-4147-A177-3AD203B41FA5}">
                          <a16:colId xmlns:a16="http://schemas.microsoft.com/office/drawing/2014/main" val="3568413600"/>
                        </a:ext>
                      </a:extLst>
                    </a:gridCol>
                    <a:gridCol w="584535">
                      <a:extLst>
                        <a:ext uri="{9D8B030D-6E8A-4147-A177-3AD203B41FA5}">
                          <a16:colId xmlns:a16="http://schemas.microsoft.com/office/drawing/2014/main" val="1169173963"/>
                        </a:ext>
                      </a:extLst>
                    </a:gridCol>
                    <a:gridCol w="780525">
                      <a:extLst>
                        <a:ext uri="{9D8B030D-6E8A-4147-A177-3AD203B41FA5}">
                          <a16:colId xmlns:a16="http://schemas.microsoft.com/office/drawing/2014/main" val="2883917521"/>
                        </a:ext>
                      </a:extLst>
                    </a:gridCol>
                    <a:gridCol w="682529">
                      <a:extLst>
                        <a:ext uri="{9D8B030D-6E8A-4147-A177-3AD203B41FA5}">
                          <a16:colId xmlns:a16="http://schemas.microsoft.com/office/drawing/2014/main" val="1844232875"/>
                        </a:ext>
                      </a:extLst>
                    </a:gridCol>
                    <a:gridCol w="682529">
                      <a:extLst>
                        <a:ext uri="{9D8B030D-6E8A-4147-A177-3AD203B41FA5}">
                          <a16:colId xmlns:a16="http://schemas.microsoft.com/office/drawing/2014/main" val="961312155"/>
                        </a:ext>
                      </a:extLst>
                    </a:gridCol>
                    <a:gridCol w="682529">
                      <a:extLst>
                        <a:ext uri="{9D8B030D-6E8A-4147-A177-3AD203B41FA5}">
                          <a16:colId xmlns:a16="http://schemas.microsoft.com/office/drawing/2014/main" val="490899372"/>
                        </a:ext>
                      </a:extLst>
                    </a:gridCol>
                    <a:gridCol w="682529">
                      <a:extLst>
                        <a:ext uri="{9D8B030D-6E8A-4147-A177-3AD203B41FA5}">
                          <a16:colId xmlns:a16="http://schemas.microsoft.com/office/drawing/2014/main" val="296803976"/>
                        </a:ext>
                      </a:extLst>
                    </a:gridCol>
                    <a:gridCol w="780525">
                      <a:extLst>
                        <a:ext uri="{9D8B030D-6E8A-4147-A177-3AD203B41FA5}">
                          <a16:colId xmlns:a16="http://schemas.microsoft.com/office/drawing/2014/main" val="2446577167"/>
                        </a:ext>
                      </a:extLst>
                    </a:gridCol>
                    <a:gridCol w="682529">
                      <a:extLst>
                        <a:ext uri="{9D8B030D-6E8A-4147-A177-3AD203B41FA5}">
                          <a16:colId xmlns:a16="http://schemas.microsoft.com/office/drawing/2014/main" val="1101619201"/>
                        </a:ext>
                      </a:extLst>
                    </a:gridCol>
                    <a:gridCol w="486539">
                      <a:extLst>
                        <a:ext uri="{9D8B030D-6E8A-4147-A177-3AD203B41FA5}">
                          <a16:colId xmlns:a16="http://schemas.microsoft.com/office/drawing/2014/main" val="1262070744"/>
                        </a:ext>
                      </a:extLst>
                    </a:gridCol>
                  </a:tblGrid>
                  <a:tr h="67198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32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x</a:t>
                          </a:r>
                          <a:endParaRPr lang="zh-CN" sz="32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sz="32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32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-4</a:t>
                          </a:r>
                          <a:endParaRPr lang="zh-CN" sz="32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32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-3</a:t>
                          </a:r>
                          <a:endParaRPr lang="zh-CN" sz="32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32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-2</a:t>
                          </a:r>
                          <a:endParaRPr lang="zh-CN" sz="32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32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-1</a:t>
                          </a:r>
                          <a:endParaRPr lang="zh-CN" sz="32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32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zh-CN" sz="32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32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zh-CN" sz="32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32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zh-CN" sz="32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32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4</a:t>
                          </a:r>
                          <a:endParaRPr lang="zh-CN" sz="32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sz="32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45352005"/>
                      </a:ext>
                    </a:extLst>
                  </a:tr>
                  <a:tr h="1030784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32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y=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zh-CN" sz="3200" b="1" i="1"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3200" b="1" i="1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𝟖</m:t>
                                  </m:r>
                                </m:num>
                                <m:den>
                                  <m:r>
                                    <a:rPr lang="en-US" sz="3200" b="1" i="1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𝒙</m:t>
                                  </m:r>
                                </m:den>
                              </m:f>
                            </m:oMath>
                          </a14:m>
                          <a:endParaRPr lang="zh-CN" sz="32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sz="32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endParaRPr lang="zh-CN" sz="32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altLang="zh-CN" sz="3200" b="1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 </a:t>
                          </a:r>
                          <a:endParaRPr lang="zh-CN" sz="32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endParaRPr lang="zh-CN" sz="32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endParaRPr lang="zh-CN" sz="32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endParaRPr lang="zh-CN" sz="32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endParaRPr lang="zh-CN" sz="32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endParaRPr lang="zh-CN" sz="32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endParaRPr lang="zh-CN" sz="32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sz="32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791406114"/>
                      </a:ext>
                    </a:extLst>
                  </a:tr>
                  <a:tr h="122913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3200" b="1" i="1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y</a:t>
                          </a:r>
                          <a:r>
                            <a:rPr lang="en-US" sz="3200" b="1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=-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zh-CN" sz="3200" b="1" i="1"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3200" b="1" i="1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𝟖</m:t>
                                  </m:r>
                                </m:num>
                                <m:den>
                                  <m:r>
                                    <a:rPr lang="en-US" sz="3200" b="1" i="1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𝒙</m:t>
                                  </m:r>
                                </m:den>
                              </m:f>
                            </m:oMath>
                          </a14:m>
                          <a:endParaRPr lang="zh-CN" sz="32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sz="32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altLang="zh-CN" sz="3200" b="1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 </a:t>
                          </a:r>
                          <a:endParaRPr lang="zh-CN" sz="32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endParaRPr lang="zh-CN" sz="32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altLang="zh-CN" sz="3200" b="1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 </a:t>
                          </a:r>
                          <a:endParaRPr lang="zh-CN" sz="32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altLang="zh-CN" sz="3200" b="1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 </a:t>
                          </a:r>
                          <a:endParaRPr lang="zh-CN" sz="32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altLang="zh-CN" sz="3200" b="1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  </a:t>
                          </a:r>
                          <a:endParaRPr lang="zh-CN" sz="32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altLang="zh-CN" sz="3200" b="1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 </a:t>
                          </a:r>
                          <a:endParaRPr lang="zh-CN" sz="32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altLang="zh-CN" sz="3200" b="1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 </a:t>
                          </a:r>
                          <a:endParaRPr lang="zh-CN" sz="32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endParaRPr lang="zh-CN" sz="32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sz="3200" b="1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65945676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" name="表格 11">
                <a:extLst>
                  <a:ext uri="{FF2B5EF4-FFF2-40B4-BE49-F238E27FC236}">
                    <a16:creationId xmlns:a16="http://schemas.microsoft.com/office/drawing/2014/main" id="{58E42C0C-9E8F-4A1C-2777-6C02B1BCA6F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78911788"/>
                  </p:ext>
                </p:extLst>
              </p:nvPr>
            </p:nvGraphicFramePr>
            <p:xfrm>
              <a:off x="3503730" y="2564940"/>
              <a:ext cx="7992643" cy="293189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461335">
                      <a:extLst>
                        <a:ext uri="{9D8B030D-6E8A-4147-A177-3AD203B41FA5}">
                          <a16:colId xmlns:a16="http://schemas.microsoft.com/office/drawing/2014/main" val="4083595338"/>
                        </a:ext>
                      </a:extLst>
                    </a:gridCol>
                    <a:gridCol w="486539">
                      <a:extLst>
                        <a:ext uri="{9D8B030D-6E8A-4147-A177-3AD203B41FA5}">
                          <a16:colId xmlns:a16="http://schemas.microsoft.com/office/drawing/2014/main" val="3568413600"/>
                        </a:ext>
                      </a:extLst>
                    </a:gridCol>
                    <a:gridCol w="584535">
                      <a:extLst>
                        <a:ext uri="{9D8B030D-6E8A-4147-A177-3AD203B41FA5}">
                          <a16:colId xmlns:a16="http://schemas.microsoft.com/office/drawing/2014/main" val="1169173963"/>
                        </a:ext>
                      </a:extLst>
                    </a:gridCol>
                    <a:gridCol w="780525">
                      <a:extLst>
                        <a:ext uri="{9D8B030D-6E8A-4147-A177-3AD203B41FA5}">
                          <a16:colId xmlns:a16="http://schemas.microsoft.com/office/drawing/2014/main" val="2883917521"/>
                        </a:ext>
                      </a:extLst>
                    </a:gridCol>
                    <a:gridCol w="682529">
                      <a:extLst>
                        <a:ext uri="{9D8B030D-6E8A-4147-A177-3AD203B41FA5}">
                          <a16:colId xmlns:a16="http://schemas.microsoft.com/office/drawing/2014/main" val="1844232875"/>
                        </a:ext>
                      </a:extLst>
                    </a:gridCol>
                    <a:gridCol w="682529">
                      <a:extLst>
                        <a:ext uri="{9D8B030D-6E8A-4147-A177-3AD203B41FA5}">
                          <a16:colId xmlns:a16="http://schemas.microsoft.com/office/drawing/2014/main" val="961312155"/>
                        </a:ext>
                      </a:extLst>
                    </a:gridCol>
                    <a:gridCol w="682529">
                      <a:extLst>
                        <a:ext uri="{9D8B030D-6E8A-4147-A177-3AD203B41FA5}">
                          <a16:colId xmlns:a16="http://schemas.microsoft.com/office/drawing/2014/main" val="490899372"/>
                        </a:ext>
                      </a:extLst>
                    </a:gridCol>
                    <a:gridCol w="682529">
                      <a:extLst>
                        <a:ext uri="{9D8B030D-6E8A-4147-A177-3AD203B41FA5}">
                          <a16:colId xmlns:a16="http://schemas.microsoft.com/office/drawing/2014/main" val="296803976"/>
                        </a:ext>
                      </a:extLst>
                    </a:gridCol>
                    <a:gridCol w="780525">
                      <a:extLst>
                        <a:ext uri="{9D8B030D-6E8A-4147-A177-3AD203B41FA5}">
                          <a16:colId xmlns:a16="http://schemas.microsoft.com/office/drawing/2014/main" val="2446577167"/>
                        </a:ext>
                      </a:extLst>
                    </a:gridCol>
                    <a:gridCol w="682529">
                      <a:extLst>
                        <a:ext uri="{9D8B030D-6E8A-4147-A177-3AD203B41FA5}">
                          <a16:colId xmlns:a16="http://schemas.microsoft.com/office/drawing/2014/main" val="1101619201"/>
                        </a:ext>
                      </a:extLst>
                    </a:gridCol>
                    <a:gridCol w="486539">
                      <a:extLst>
                        <a:ext uri="{9D8B030D-6E8A-4147-A177-3AD203B41FA5}">
                          <a16:colId xmlns:a16="http://schemas.microsoft.com/office/drawing/2014/main" val="1262070744"/>
                        </a:ext>
                      </a:extLst>
                    </a:gridCol>
                  </a:tblGrid>
                  <a:tr h="67198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32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x</a:t>
                          </a:r>
                          <a:endParaRPr lang="zh-CN" sz="32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sz="32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32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-4</a:t>
                          </a:r>
                          <a:endParaRPr lang="zh-CN" sz="32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32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-3</a:t>
                          </a:r>
                          <a:endParaRPr lang="zh-CN" sz="32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32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-2</a:t>
                          </a:r>
                          <a:endParaRPr lang="zh-CN" sz="32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32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-1</a:t>
                          </a:r>
                          <a:endParaRPr lang="zh-CN" sz="32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32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zh-CN" sz="32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32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zh-CN" sz="32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32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zh-CN" sz="32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32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4</a:t>
                          </a:r>
                          <a:endParaRPr lang="zh-CN" sz="32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sz="32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45352005"/>
                      </a:ext>
                    </a:extLst>
                  </a:tr>
                  <a:tr h="103078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7"/>
                          <a:stretch>
                            <a:fillRect l="-417" t="-68235" r="-447500" b="-12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sz="32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endParaRPr lang="zh-CN" sz="32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altLang="zh-CN" sz="3200" b="1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 </a:t>
                          </a:r>
                          <a:endParaRPr lang="zh-CN" sz="32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endParaRPr lang="zh-CN" sz="32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endParaRPr lang="zh-CN" sz="32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endParaRPr lang="zh-CN" sz="32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endParaRPr lang="zh-CN" sz="32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endParaRPr lang="zh-CN" sz="32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endParaRPr lang="zh-CN" sz="32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sz="32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791406114"/>
                      </a:ext>
                    </a:extLst>
                  </a:tr>
                  <a:tr h="12291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7"/>
                          <a:stretch>
                            <a:fillRect l="-417" t="-141584" r="-447500" b="-9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sz="32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altLang="zh-CN" sz="3200" b="1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 </a:t>
                          </a:r>
                          <a:endParaRPr lang="zh-CN" sz="32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endParaRPr lang="zh-CN" sz="32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altLang="zh-CN" sz="3200" b="1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 </a:t>
                          </a:r>
                          <a:endParaRPr lang="zh-CN" sz="32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altLang="zh-CN" sz="3200" b="1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 </a:t>
                          </a:r>
                          <a:endParaRPr lang="zh-CN" sz="32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altLang="zh-CN" sz="3200" b="1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  </a:t>
                          </a:r>
                          <a:endParaRPr lang="zh-CN" sz="32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altLang="zh-CN" sz="3200" b="1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 </a:t>
                          </a:r>
                          <a:endParaRPr lang="zh-CN" sz="32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altLang="zh-CN" sz="3200" b="1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 </a:t>
                          </a:r>
                          <a:endParaRPr lang="zh-CN" sz="32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endParaRPr lang="zh-CN" sz="32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sz="3200" b="1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65945676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FF70BF77-FE41-B4B3-64E5-4D992C1004BE}"/>
              </a:ext>
            </a:extLst>
          </p:cNvPr>
          <p:cNvSpPr txBox="1"/>
          <p:nvPr/>
        </p:nvSpPr>
        <p:spPr>
          <a:xfrm>
            <a:off x="5491740" y="3429000"/>
            <a:ext cx="6042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E89AD947-56D1-3E20-8613-1625ACD85300}"/>
                  </a:ext>
                </a:extLst>
              </p:cNvPr>
              <p:cNvSpPr txBox="1"/>
              <p:nvPr/>
            </p:nvSpPr>
            <p:spPr>
              <a:xfrm>
                <a:off x="6128760" y="3288769"/>
                <a:ext cx="604260" cy="8036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en-US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num>
                      <m:den>
                        <m:r>
                          <a:rPr kumimoji="0" lang="en-US" altLang="zh-CN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E89AD947-56D1-3E20-8613-1625ACD853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8760" y="3288769"/>
                <a:ext cx="604260" cy="803682"/>
              </a:xfrm>
              <a:prstGeom prst="rect">
                <a:avLst/>
              </a:prstGeom>
              <a:blipFill>
                <a:blip r:embed="rId8"/>
                <a:stretch>
                  <a:fillRect l="-20202" b="-53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文本框 17">
            <a:extLst>
              <a:ext uri="{FF2B5EF4-FFF2-40B4-BE49-F238E27FC236}">
                <a16:creationId xmlns:a16="http://schemas.microsoft.com/office/drawing/2014/main" id="{6EEBAD44-9B67-121D-85E4-F00FE97393C4}"/>
              </a:ext>
            </a:extLst>
          </p:cNvPr>
          <p:cNvSpPr txBox="1"/>
          <p:nvPr/>
        </p:nvSpPr>
        <p:spPr>
          <a:xfrm>
            <a:off x="6819805" y="3429000"/>
            <a:ext cx="6042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F62FF23-6218-B194-21DF-1D85A970AA08}"/>
              </a:ext>
            </a:extLst>
          </p:cNvPr>
          <p:cNvSpPr txBox="1"/>
          <p:nvPr/>
        </p:nvSpPr>
        <p:spPr>
          <a:xfrm>
            <a:off x="7479750" y="3429000"/>
            <a:ext cx="6042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EDEE238-B8D9-0AEE-9077-83A76F0A1333}"/>
              </a:ext>
            </a:extLst>
          </p:cNvPr>
          <p:cNvSpPr txBox="1"/>
          <p:nvPr/>
        </p:nvSpPr>
        <p:spPr>
          <a:xfrm>
            <a:off x="8260870" y="3429000"/>
            <a:ext cx="4601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E7F2260-1832-D3A9-FE69-C560F0ED3C44}"/>
              </a:ext>
            </a:extLst>
          </p:cNvPr>
          <p:cNvSpPr txBox="1"/>
          <p:nvPr/>
        </p:nvSpPr>
        <p:spPr>
          <a:xfrm>
            <a:off x="9006911" y="3429000"/>
            <a:ext cx="30984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4885BD4F-5342-4FA9-4C8A-BD1D91EF01D4}"/>
                  </a:ext>
                </a:extLst>
              </p:cNvPr>
              <p:cNvSpPr txBox="1"/>
              <p:nvPr/>
            </p:nvSpPr>
            <p:spPr>
              <a:xfrm>
                <a:off x="9685135" y="3279623"/>
                <a:ext cx="492920" cy="9017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zh-CN" altLang="en-US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kumimoji="0" lang="en-US" altLang="zh-C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𝟖</m:t>
                          </m:r>
                        </m:num>
                        <m:den>
                          <m:r>
                            <a:rPr kumimoji="0" lang="en-US" altLang="zh-C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1600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4885BD4F-5342-4FA9-4C8A-BD1D91EF01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85135" y="3279623"/>
                <a:ext cx="492920" cy="90178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文本框 27">
            <a:extLst>
              <a:ext uri="{FF2B5EF4-FFF2-40B4-BE49-F238E27FC236}">
                <a16:creationId xmlns:a16="http://schemas.microsoft.com/office/drawing/2014/main" id="{52020455-3A29-639C-6700-3F02A533D6FC}"/>
              </a:ext>
            </a:extLst>
          </p:cNvPr>
          <p:cNvSpPr txBox="1"/>
          <p:nvPr/>
        </p:nvSpPr>
        <p:spPr>
          <a:xfrm>
            <a:off x="10377054" y="3468905"/>
            <a:ext cx="4601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8D06FE1-61D7-EADB-AA5A-B10E3BD93050}"/>
              </a:ext>
            </a:extLst>
          </p:cNvPr>
          <p:cNvSpPr txBox="1"/>
          <p:nvPr/>
        </p:nvSpPr>
        <p:spPr>
          <a:xfrm>
            <a:off x="5450900" y="4663543"/>
            <a:ext cx="4929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E255D3EF-5B3B-E3AC-CABE-0AD7C83C5E49}"/>
                  </a:ext>
                </a:extLst>
              </p:cNvPr>
              <p:cNvSpPr txBox="1"/>
              <p:nvPr/>
            </p:nvSpPr>
            <p:spPr>
              <a:xfrm>
                <a:off x="6217190" y="4350924"/>
                <a:ext cx="427400" cy="9017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zh-CN" altLang="en-US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kumimoji="0" lang="en-US" altLang="zh-C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𝟖</m:t>
                          </m:r>
                        </m:num>
                        <m:den>
                          <m:r>
                            <a:rPr kumimoji="0" lang="en-US" altLang="zh-C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1600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E255D3EF-5B3B-E3AC-CABE-0AD7C83C5E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7190" y="4350924"/>
                <a:ext cx="427400" cy="90178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文本框 33">
            <a:extLst>
              <a:ext uri="{FF2B5EF4-FFF2-40B4-BE49-F238E27FC236}">
                <a16:creationId xmlns:a16="http://schemas.microsoft.com/office/drawing/2014/main" id="{C9379A78-1105-7953-BA9B-27AD52B6B5FD}"/>
              </a:ext>
            </a:extLst>
          </p:cNvPr>
          <p:cNvSpPr txBox="1"/>
          <p:nvPr/>
        </p:nvSpPr>
        <p:spPr>
          <a:xfrm>
            <a:off x="6846688" y="4645116"/>
            <a:ext cx="4601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4D241912-781D-F715-2FDA-A18BD6439634}"/>
              </a:ext>
            </a:extLst>
          </p:cNvPr>
          <p:cNvSpPr txBox="1"/>
          <p:nvPr/>
        </p:nvSpPr>
        <p:spPr>
          <a:xfrm>
            <a:off x="7656610" y="4655749"/>
            <a:ext cx="4274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D67EFA16-3AA3-DA6D-CD1E-A7A7F227CEA9}"/>
              </a:ext>
            </a:extLst>
          </p:cNvPr>
          <p:cNvSpPr txBox="1"/>
          <p:nvPr/>
        </p:nvSpPr>
        <p:spPr>
          <a:xfrm>
            <a:off x="8188820" y="4663543"/>
            <a:ext cx="6042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4AF1BBF1-AA61-5CAD-A3CE-6EBF7C512CF8}"/>
              </a:ext>
            </a:extLst>
          </p:cNvPr>
          <p:cNvSpPr txBox="1"/>
          <p:nvPr/>
        </p:nvSpPr>
        <p:spPr>
          <a:xfrm>
            <a:off x="8942736" y="4645116"/>
            <a:ext cx="4929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A851AF15-1387-150F-4BEF-71682C92FB09}"/>
                  </a:ext>
                </a:extLst>
              </p:cNvPr>
              <p:cNvSpPr txBox="1"/>
              <p:nvPr/>
            </p:nvSpPr>
            <p:spPr>
              <a:xfrm>
                <a:off x="9543436" y="4440589"/>
                <a:ext cx="604260" cy="8036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en-US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num>
                      <m:den>
                        <m:r>
                          <a:rPr kumimoji="0" lang="en-US" altLang="zh-CN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endPara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A851AF15-1387-150F-4BEF-71682C92FB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43436" y="4440589"/>
                <a:ext cx="604260" cy="803682"/>
              </a:xfrm>
              <a:prstGeom prst="rect">
                <a:avLst/>
              </a:prstGeom>
              <a:blipFill>
                <a:blip r:embed="rId11"/>
                <a:stretch>
                  <a:fillRect l="-11111" b="-53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文本框 43">
            <a:extLst>
              <a:ext uri="{FF2B5EF4-FFF2-40B4-BE49-F238E27FC236}">
                <a16:creationId xmlns:a16="http://schemas.microsoft.com/office/drawing/2014/main" id="{D06F91DC-97E2-2ED7-2517-96A262006340}"/>
              </a:ext>
            </a:extLst>
          </p:cNvPr>
          <p:cNvSpPr txBox="1"/>
          <p:nvPr/>
        </p:nvSpPr>
        <p:spPr>
          <a:xfrm>
            <a:off x="10266971" y="4681829"/>
            <a:ext cx="6042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03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8" grpId="0"/>
      <p:bldP spid="20" grpId="0"/>
      <p:bldP spid="22" grpId="0"/>
      <p:bldP spid="24" grpId="0"/>
      <p:bldP spid="26" grpId="0"/>
      <p:bldP spid="28" grpId="0"/>
      <p:bldP spid="30" grpId="0"/>
      <p:bldP spid="32" grpId="0"/>
      <p:bldP spid="34" grpId="0"/>
      <p:bldP spid="36" grpId="0"/>
      <p:bldP spid="38" grpId="0"/>
      <p:bldP spid="40" grpId="0"/>
      <p:bldP spid="42" grpId="0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B57B5-FB60-3B6C-1E84-7F657F4406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3CDA817-169A-CAB2-C4A9-CD191E52E2D9}"/>
              </a:ext>
            </a:extLst>
          </p:cNvPr>
          <p:cNvSpPr txBox="1"/>
          <p:nvPr/>
        </p:nvSpPr>
        <p:spPr>
          <a:xfrm>
            <a:off x="564953" y="517373"/>
            <a:ext cx="26641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描点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画图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2A3B7F-3A2C-FC2B-902A-7FBC48282A9C}"/>
              </a:ext>
            </a:extLst>
          </p:cNvPr>
          <p:cNvSpPr txBox="1"/>
          <p:nvPr/>
        </p:nvSpPr>
        <p:spPr>
          <a:xfrm>
            <a:off x="564953" y="1135066"/>
            <a:ext cx="36722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:(2)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如答案图所示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538486A-8CFC-2486-A557-607BD50B0B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4925" y="517373"/>
            <a:ext cx="4067175" cy="424815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8CA3F284-E6B7-F91A-6500-12205536030D}"/>
              </a:ext>
            </a:extLst>
          </p:cNvPr>
          <p:cNvSpPr txBox="1"/>
          <p:nvPr/>
        </p:nvSpPr>
        <p:spPr>
          <a:xfrm>
            <a:off x="549935" y="1988900"/>
            <a:ext cx="6554135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误区点拨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作反比例函数图象应注意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列表时选取的数值最好对称选取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列表时选取的数值越多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画出的图象越精确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连线时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必须根据自变量的大小从左到右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或从右到左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用光滑的曲线连接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切忌画成折线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画图象时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它的两个分支应全部画出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图象不能与坐标轴相交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970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71D229-7385-7A91-7992-89CF8CF93E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42.jpeg">
            <a:extLst>
              <a:ext uri="{FF2B5EF4-FFF2-40B4-BE49-F238E27FC236}">
                <a16:creationId xmlns:a16="http://schemas.microsoft.com/office/drawing/2014/main" id="{59652CAC-70F2-0A23-F7FF-F9ED75D2A9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548800"/>
            <a:ext cx="1512105" cy="43203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0619564-D4E9-35A7-8B55-9D56FBF34ED6}"/>
                  </a:ext>
                </a:extLst>
              </p:cNvPr>
              <p:cNvSpPr txBox="1"/>
              <p:nvPr/>
            </p:nvSpPr>
            <p:spPr>
              <a:xfrm>
                <a:off x="627047" y="980830"/>
                <a:ext cx="5400375" cy="114557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画出函数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完成下列表格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0619564-D4E9-35A7-8B55-9D56FBF34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047" y="980830"/>
                <a:ext cx="5400375" cy="1145570"/>
              </a:xfrm>
              <a:prstGeom prst="rect">
                <a:avLst/>
              </a:prstGeom>
              <a:blipFill>
                <a:blip r:embed="rId4"/>
                <a:stretch>
                  <a:fillRect l="-2370" b="-14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表格 5">
                <a:extLst>
                  <a:ext uri="{FF2B5EF4-FFF2-40B4-BE49-F238E27FC236}">
                    <a16:creationId xmlns:a16="http://schemas.microsoft.com/office/drawing/2014/main" id="{DF01CF0C-E89B-DD62-41B1-A052483E284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56474914"/>
                  </p:ext>
                </p:extLst>
              </p:nvPr>
            </p:nvGraphicFramePr>
            <p:xfrm>
              <a:off x="1055650" y="2276921"/>
              <a:ext cx="8712608" cy="199552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130040">
                      <a:extLst>
                        <a:ext uri="{9D8B030D-6E8A-4147-A177-3AD203B41FA5}">
                          <a16:colId xmlns:a16="http://schemas.microsoft.com/office/drawing/2014/main" val="1756245817"/>
                        </a:ext>
                      </a:extLst>
                    </a:gridCol>
                    <a:gridCol w="589504">
                      <a:extLst>
                        <a:ext uri="{9D8B030D-6E8A-4147-A177-3AD203B41FA5}">
                          <a16:colId xmlns:a16="http://schemas.microsoft.com/office/drawing/2014/main" val="3285954746"/>
                        </a:ext>
                      </a:extLst>
                    </a:gridCol>
                    <a:gridCol w="1130040">
                      <a:extLst>
                        <a:ext uri="{9D8B030D-6E8A-4147-A177-3AD203B41FA5}">
                          <a16:colId xmlns:a16="http://schemas.microsoft.com/office/drawing/2014/main" val="3549985558"/>
                        </a:ext>
                      </a:extLst>
                    </a:gridCol>
                    <a:gridCol w="753360">
                      <a:extLst>
                        <a:ext uri="{9D8B030D-6E8A-4147-A177-3AD203B41FA5}">
                          <a16:colId xmlns:a16="http://schemas.microsoft.com/office/drawing/2014/main" val="2750211036"/>
                        </a:ext>
                      </a:extLst>
                    </a:gridCol>
                    <a:gridCol w="753360">
                      <a:extLst>
                        <a:ext uri="{9D8B030D-6E8A-4147-A177-3AD203B41FA5}">
                          <a16:colId xmlns:a16="http://schemas.microsoft.com/office/drawing/2014/main" val="2546787131"/>
                        </a:ext>
                      </a:extLst>
                    </a:gridCol>
                    <a:gridCol w="753360">
                      <a:extLst>
                        <a:ext uri="{9D8B030D-6E8A-4147-A177-3AD203B41FA5}">
                          <a16:colId xmlns:a16="http://schemas.microsoft.com/office/drawing/2014/main" val="595294766"/>
                        </a:ext>
                      </a:extLst>
                    </a:gridCol>
                    <a:gridCol w="753360">
                      <a:extLst>
                        <a:ext uri="{9D8B030D-6E8A-4147-A177-3AD203B41FA5}">
                          <a16:colId xmlns:a16="http://schemas.microsoft.com/office/drawing/2014/main" val="2734438061"/>
                        </a:ext>
                      </a:extLst>
                    </a:gridCol>
                    <a:gridCol w="753360">
                      <a:extLst>
                        <a:ext uri="{9D8B030D-6E8A-4147-A177-3AD203B41FA5}">
                          <a16:colId xmlns:a16="http://schemas.microsoft.com/office/drawing/2014/main" val="106774760"/>
                        </a:ext>
                      </a:extLst>
                    </a:gridCol>
                    <a:gridCol w="753360">
                      <a:extLst>
                        <a:ext uri="{9D8B030D-6E8A-4147-A177-3AD203B41FA5}">
                          <a16:colId xmlns:a16="http://schemas.microsoft.com/office/drawing/2014/main" val="1457817860"/>
                        </a:ext>
                      </a:extLst>
                    </a:gridCol>
                    <a:gridCol w="753360">
                      <a:extLst>
                        <a:ext uri="{9D8B030D-6E8A-4147-A177-3AD203B41FA5}">
                          <a16:colId xmlns:a16="http://schemas.microsoft.com/office/drawing/2014/main" val="1332057147"/>
                        </a:ext>
                      </a:extLst>
                    </a:gridCol>
                    <a:gridCol w="589504">
                      <a:extLst>
                        <a:ext uri="{9D8B030D-6E8A-4147-A177-3AD203B41FA5}">
                          <a16:colId xmlns:a16="http://schemas.microsoft.com/office/drawing/2014/main" val="3257477578"/>
                        </a:ext>
                      </a:extLst>
                    </a:gridCol>
                  </a:tblGrid>
                  <a:tr h="797543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x</a:t>
                          </a:r>
                          <a:endParaRPr lang="zh-CN" sz="28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-4</a:t>
                          </a:r>
                          <a:endParaRPr lang="zh-CN" sz="28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-3</a:t>
                          </a:r>
                          <a:endParaRPr lang="zh-CN" sz="28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-2</a:t>
                          </a:r>
                          <a:endParaRPr lang="zh-CN" sz="28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-1</a:t>
                          </a:r>
                          <a:endParaRPr lang="zh-CN" sz="28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zh-CN" sz="28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zh-CN" sz="28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zh-CN" sz="28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4</a:t>
                          </a:r>
                          <a:endParaRPr lang="zh-CN" sz="28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189393949"/>
                      </a:ext>
                    </a:extLst>
                  </a:tr>
                  <a:tr h="1197985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y=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zh-CN" sz="2800" b="1" i="1"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1" i="1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𝟔</m:t>
                                  </m:r>
                                </m:num>
                                <m:den>
                                  <m:r>
                                    <a:rPr lang="en-US" sz="2800" b="1" i="1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𝒙</m:t>
                                  </m:r>
                                </m:den>
                              </m:f>
                            </m:oMath>
                          </a14:m>
                          <a:endParaRPr lang="zh-CN" sz="28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-1.5</a:t>
                          </a:r>
                          <a:endParaRPr lang="zh-CN" sz="28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-2</a:t>
                          </a:r>
                          <a:endParaRPr lang="zh-CN" sz="28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altLang="zh-CN" sz="2800" b="1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 </a:t>
                          </a:r>
                          <a:endParaRPr lang="zh-CN" sz="28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endParaRPr lang="zh-CN" sz="28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6</a:t>
                          </a:r>
                          <a:endParaRPr lang="zh-CN" sz="28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zh-CN" sz="28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zh-CN" sz="28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altLang="zh-CN" sz="2800" b="1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  </a:t>
                          </a:r>
                          <a:endParaRPr lang="zh-CN" sz="28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sz="2800" b="1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13850320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表格 5">
                <a:extLst>
                  <a:ext uri="{FF2B5EF4-FFF2-40B4-BE49-F238E27FC236}">
                    <a16:creationId xmlns:a16="http://schemas.microsoft.com/office/drawing/2014/main" id="{DF01CF0C-E89B-DD62-41B1-A052483E284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56474914"/>
                  </p:ext>
                </p:extLst>
              </p:nvPr>
            </p:nvGraphicFramePr>
            <p:xfrm>
              <a:off x="1055650" y="2276921"/>
              <a:ext cx="8712608" cy="199552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130040">
                      <a:extLst>
                        <a:ext uri="{9D8B030D-6E8A-4147-A177-3AD203B41FA5}">
                          <a16:colId xmlns:a16="http://schemas.microsoft.com/office/drawing/2014/main" val="1756245817"/>
                        </a:ext>
                      </a:extLst>
                    </a:gridCol>
                    <a:gridCol w="589504">
                      <a:extLst>
                        <a:ext uri="{9D8B030D-6E8A-4147-A177-3AD203B41FA5}">
                          <a16:colId xmlns:a16="http://schemas.microsoft.com/office/drawing/2014/main" val="3285954746"/>
                        </a:ext>
                      </a:extLst>
                    </a:gridCol>
                    <a:gridCol w="1130040">
                      <a:extLst>
                        <a:ext uri="{9D8B030D-6E8A-4147-A177-3AD203B41FA5}">
                          <a16:colId xmlns:a16="http://schemas.microsoft.com/office/drawing/2014/main" val="3549985558"/>
                        </a:ext>
                      </a:extLst>
                    </a:gridCol>
                    <a:gridCol w="753360">
                      <a:extLst>
                        <a:ext uri="{9D8B030D-6E8A-4147-A177-3AD203B41FA5}">
                          <a16:colId xmlns:a16="http://schemas.microsoft.com/office/drawing/2014/main" val="2750211036"/>
                        </a:ext>
                      </a:extLst>
                    </a:gridCol>
                    <a:gridCol w="753360">
                      <a:extLst>
                        <a:ext uri="{9D8B030D-6E8A-4147-A177-3AD203B41FA5}">
                          <a16:colId xmlns:a16="http://schemas.microsoft.com/office/drawing/2014/main" val="2546787131"/>
                        </a:ext>
                      </a:extLst>
                    </a:gridCol>
                    <a:gridCol w="753360">
                      <a:extLst>
                        <a:ext uri="{9D8B030D-6E8A-4147-A177-3AD203B41FA5}">
                          <a16:colId xmlns:a16="http://schemas.microsoft.com/office/drawing/2014/main" val="595294766"/>
                        </a:ext>
                      </a:extLst>
                    </a:gridCol>
                    <a:gridCol w="753360">
                      <a:extLst>
                        <a:ext uri="{9D8B030D-6E8A-4147-A177-3AD203B41FA5}">
                          <a16:colId xmlns:a16="http://schemas.microsoft.com/office/drawing/2014/main" val="2734438061"/>
                        </a:ext>
                      </a:extLst>
                    </a:gridCol>
                    <a:gridCol w="753360">
                      <a:extLst>
                        <a:ext uri="{9D8B030D-6E8A-4147-A177-3AD203B41FA5}">
                          <a16:colId xmlns:a16="http://schemas.microsoft.com/office/drawing/2014/main" val="106774760"/>
                        </a:ext>
                      </a:extLst>
                    </a:gridCol>
                    <a:gridCol w="753360">
                      <a:extLst>
                        <a:ext uri="{9D8B030D-6E8A-4147-A177-3AD203B41FA5}">
                          <a16:colId xmlns:a16="http://schemas.microsoft.com/office/drawing/2014/main" val="1457817860"/>
                        </a:ext>
                      </a:extLst>
                    </a:gridCol>
                    <a:gridCol w="753360">
                      <a:extLst>
                        <a:ext uri="{9D8B030D-6E8A-4147-A177-3AD203B41FA5}">
                          <a16:colId xmlns:a16="http://schemas.microsoft.com/office/drawing/2014/main" val="1332057147"/>
                        </a:ext>
                      </a:extLst>
                    </a:gridCol>
                    <a:gridCol w="589504">
                      <a:extLst>
                        <a:ext uri="{9D8B030D-6E8A-4147-A177-3AD203B41FA5}">
                          <a16:colId xmlns:a16="http://schemas.microsoft.com/office/drawing/2014/main" val="3257477578"/>
                        </a:ext>
                      </a:extLst>
                    </a:gridCol>
                  </a:tblGrid>
                  <a:tr h="797543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x</a:t>
                          </a:r>
                          <a:endParaRPr lang="zh-CN" sz="28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-4</a:t>
                          </a:r>
                          <a:endParaRPr lang="zh-CN" sz="28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-3</a:t>
                          </a:r>
                          <a:endParaRPr lang="zh-CN" sz="28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-2</a:t>
                          </a:r>
                          <a:endParaRPr lang="zh-CN" sz="28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-1</a:t>
                          </a:r>
                          <a:endParaRPr lang="zh-CN" sz="28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zh-CN" sz="28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zh-CN" sz="28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zh-CN" sz="28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4</a:t>
                          </a:r>
                          <a:endParaRPr lang="zh-CN" sz="28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189393949"/>
                      </a:ext>
                    </a:extLst>
                  </a:tr>
                  <a:tr h="119798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541" t="-67005" r="-674054" b="-10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-1.5</a:t>
                          </a:r>
                          <a:endParaRPr lang="zh-CN" sz="28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-2</a:t>
                          </a:r>
                          <a:endParaRPr lang="zh-CN" sz="28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altLang="zh-CN" sz="2800" b="1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 </a:t>
                          </a:r>
                          <a:endParaRPr lang="zh-CN" sz="28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endParaRPr lang="zh-CN" sz="28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6</a:t>
                          </a:r>
                          <a:endParaRPr lang="zh-CN" sz="28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zh-CN" sz="28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8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zh-CN" sz="28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altLang="zh-CN" sz="2800" b="1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  </a:t>
                          </a:r>
                          <a:endParaRPr lang="zh-CN" sz="28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sz="2800" b="1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…</a:t>
                          </a: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13850320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AC7D11A4-B3F5-106E-971D-96A8048C1153}"/>
              </a:ext>
            </a:extLst>
          </p:cNvPr>
          <p:cNvSpPr txBox="1"/>
          <p:nvPr/>
        </p:nvSpPr>
        <p:spPr>
          <a:xfrm>
            <a:off x="4727905" y="3409815"/>
            <a:ext cx="6042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6591B20-7220-C4DA-A71E-D10FC30080B3}"/>
              </a:ext>
            </a:extLst>
          </p:cNvPr>
          <p:cNvSpPr txBox="1"/>
          <p:nvPr/>
        </p:nvSpPr>
        <p:spPr>
          <a:xfrm>
            <a:off x="5491740" y="3429000"/>
            <a:ext cx="6042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F2124BD-F832-301F-43B1-123A4F591854}"/>
              </a:ext>
            </a:extLst>
          </p:cNvPr>
          <p:cNvSpPr txBox="1"/>
          <p:nvPr/>
        </p:nvSpPr>
        <p:spPr>
          <a:xfrm>
            <a:off x="8400160" y="3398070"/>
            <a:ext cx="7482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0948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BB29DB-B1B3-B573-1FCA-63D6C33F5C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AAC3AAFF-73B7-4828-DF4C-64D878ED0699}"/>
              </a:ext>
            </a:extLst>
          </p:cNvPr>
          <p:cNvSpPr txBox="1"/>
          <p:nvPr/>
        </p:nvSpPr>
        <p:spPr>
          <a:xfrm>
            <a:off x="983645" y="620805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描点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画图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343.jpeg">
            <a:extLst>
              <a:ext uri="{FF2B5EF4-FFF2-40B4-BE49-F238E27FC236}">
                <a16:creationId xmlns:a16="http://schemas.microsoft.com/office/drawing/2014/main" id="{72D16C2C-1BF7-1F93-01F0-7AA40BF092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920" y="1268850"/>
            <a:ext cx="3960275" cy="4052903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EFBCC59-3E61-C808-6007-BAE3627C79D7}"/>
              </a:ext>
            </a:extLst>
          </p:cNvPr>
          <p:cNvSpPr txBox="1"/>
          <p:nvPr/>
        </p:nvSpPr>
        <p:spPr>
          <a:xfrm>
            <a:off x="983645" y="1484865"/>
            <a:ext cx="151210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作图略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5096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622F87-38D1-B97C-6120-EEC7B3878E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44.jpeg">
            <a:extLst>
              <a:ext uri="{FF2B5EF4-FFF2-40B4-BE49-F238E27FC236}">
                <a16:creationId xmlns:a16="http://schemas.microsoft.com/office/drawing/2014/main" id="{198D26B3-CC3F-0FDB-F337-64C04C59F0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20805"/>
            <a:ext cx="6984485" cy="48712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897C46B4-3865-69B6-242F-8AE9DD15FBE8}"/>
              </a:ext>
            </a:extLst>
          </p:cNvPr>
          <p:cNvSpPr txBox="1"/>
          <p:nvPr/>
        </p:nvSpPr>
        <p:spPr>
          <a:xfrm>
            <a:off x="2207730" y="552809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反比例函数图象的特点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345.jpeg">
            <a:extLst>
              <a:ext uri="{FF2B5EF4-FFF2-40B4-BE49-F238E27FC236}">
                <a16:creationId xmlns:a16="http://schemas.microsoft.com/office/drawing/2014/main" id="{977D5536-2517-A9EB-3803-1FA8D7FD3E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630" y="1340855"/>
            <a:ext cx="831852" cy="37787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A6440FF-B330-0678-30E8-6722FA810C6A}"/>
                  </a:ext>
                </a:extLst>
              </p:cNvPr>
              <p:cNvSpPr txBox="1"/>
              <p:nvPr/>
            </p:nvSpPr>
            <p:spPr>
              <a:xfrm>
                <a:off x="754473" y="908825"/>
                <a:ext cx="9949847" cy="35276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对于反比例函数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下列说法中错误的是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图象分布在第一、三象限</a:t>
                </a: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图象关于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轴对称</a:t>
                </a: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图象与坐标轴无交点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在它的图象上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也在它的图象上</a:t>
                </a: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A6440FF-B330-0678-30E8-6722FA810C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473" y="908825"/>
                <a:ext cx="9949847" cy="3527632"/>
              </a:xfrm>
              <a:prstGeom prst="rect">
                <a:avLst/>
              </a:prstGeom>
              <a:blipFill>
                <a:blip r:embed="rId5"/>
                <a:stretch>
                  <a:fillRect l="-1287" b="-39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374E678A-080C-AC3C-CBF2-D7F4533729A3}"/>
              </a:ext>
            </a:extLst>
          </p:cNvPr>
          <p:cNvSpPr txBox="1"/>
          <p:nvPr/>
        </p:nvSpPr>
        <p:spPr>
          <a:xfrm>
            <a:off x="8904195" y="1268181"/>
            <a:ext cx="5322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386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259700-1E2B-25CE-8FDF-BFB8B4CF3C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DC3CFFE-10AC-51E1-137E-3BB63EB43CD9}"/>
                  </a:ext>
                </a:extLst>
              </p:cNvPr>
              <p:cNvSpPr txBox="1"/>
              <p:nvPr/>
            </p:nvSpPr>
            <p:spPr>
              <a:xfrm>
                <a:off x="947642" y="476795"/>
                <a:ext cx="10296715" cy="16001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在同一平面直角坐标系中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的图象可能是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DB251C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DB251C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DC3CFFE-10AC-51E1-137E-3BB63EB43C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7642" y="476795"/>
                <a:ext cx="10296715" cy="1600118"/>
              </a:xfrm>
              <a:prstGeom prst="rect">
                <a:avLst/>
              </a:prstGeom>
              <a:blipFill>
                <a:blip r:embed="rId3"/>
                <a:stretch>
                  <a:fillRect l="-1183" r="-59" b="-98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>
            <a:extLst>
              <a:ext uri="{FF2B5EF4-FFF2-40B4-BE49-F238E27FC236}">
                <a16:creationId xmlns:a16="http://schemas.microsoft.com/office/drawing/2014/main" id="{754FB435-FE72-DA67-3525-5477D5E680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630" y="2348925"/>
            <a:ext cx="2400300" cy="273367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B9C63E0-CF8B-5015-6698-7B36875E37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5825" y="2325112"/>
            <a:ext cx="2238375" cy="27813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1B26897-13A6-9AD8-40BF-634AA7D9F0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40577" y="2272725"/>
            <a:ext cx="2419350" cy="280987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5B68707C-635C-ACDB-2D9F-C1655250C5F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86304" y="2263199"/>
            <a:ext cx="2295525" cy="2828925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4D97A6BC-A722-6941-12E4-B866EF8E14A4}"/>
              </a:ext>
            </a:extLst>
          </p:cNvPr>
          <p:cNvSpPr txBox="1"/>
          <p:nvPr/>
        </p:nvSpPr>
        <p:spPr>
          <a:xfrm>
            <a:off x="3186375" y="1547436"/>
            <a:ext cx="5334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0192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4773</TotalTime>
  <Words>797</Words>
  <Application>Microsoft Office PowerPoint</Application>
  <PresentationFormat>宽屏</PresentationFormat>
  <Paragraphs>123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272</cp:revision>
  <dcterms:created xsi:type="dcterms:W3CDTF">2024-04-24T12:16:00Z</dcterms:created>
  <dcterms:modified xsi:type="dcterms:W3CDTF">2025-04-04T14:43:29Z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