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4419" r:id="rId3"/>
    <p:sldId id="4420" r:id="rId4"/>
    <p:sldId id="4421" r:id="rId5"/>
    <p:sldId id="4422" r:id="rId6"/>
    <p:sldId id="4423" r:id="rId7"/>
    <p:sldId id="4424" r:id="rId8"/>
    <p:sldId id="4425" r:id="rId9"/>
    <p:sldId id="4426" r:id="rId10"/>
    <p:sldId id="4427" r:id="rId11"/>
    <p:sldId id="4428" r:id="rId12"/>
    <p:sldId id="4429" r:id="rId13"/>
    <p:sldId id="4430" r:id="rId14"/>
    <p:sldId id="4431" r:id="rId15"/>
    <p:sldId id="4432" r:id="rId16"/>
    <p:sldId id="4433" r:id="rId17"/>
    <p:sldId id="4434" r:id="rId18"/>
    <p:sldId id="4435" r:id="rId19"/>
    <p:sldId id="4436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025FB-BF87-63E3-6DD4-9D1C66608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F90DD4-6865-0C62-3728-CE9F9E109F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BCBDBE-22F2-D0D4-87E9-3E6206BADAE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44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2C83B-0CF5-6C7B-0A2E-2A7B2E888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72E768-3191-E6F1-88FF-AD0DDC2238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1BB1FE-226C-84AF-25B3-C227CE64C0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346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F8268-DFD2-289C-35E8-F077DB3EF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731F06-26F5-53BF-7FC3-F862AA613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B3E110-9DBC-0A52-7FB3-39B3C7C0FA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06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33133-F000-84A4-8246-A5AE4909B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420740-2DCD-F49F-34CB-65BB9DE79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630E420-8FF7-75B9-B34E-9AA1FDDC975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65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0F4A9-F689-B7B9-2499-7BF5D1A01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3F5E76-38D7-7AD4-7734-4A8DC48232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2FC775-D036-3059-7A44-2BB3B5486A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76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07094-D89D-A232-3C1F-2B5942C95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737B70-3F23-F694-DEBA-EB186D09CA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84A802-A29D-C9A7-035A-4D1A94A45D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177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C8452-D414-BDEA-37F1-1DABB566A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E73CAF9-C959-8525-2BB5-3D54B872F3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E5A1AF9-6468-B433-FD49-1A829FE3E58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56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645E0-5C96-3729-28E4-A067FCAE0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15FB444-2015-8388-8FC6-0738BD15C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877074-79BB-05EB-78DB-4CB4E2B7387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682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270BA-CE46-F3F2-FB4C-D2E9CE215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0F2A75-2B96-C585-A223-8262F56FDE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BA8FA3-54B8-CBF6-A956-E43FE9D722A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81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8A935-DEC4-D17B-7695-1204913C3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32840F8-1FCD-11F1-5279-9E5F8703A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F0FB40-CE5A-4E10-E3DF-B03C0455AE4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7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2E863-5B46-9AB4-4B92-7860452CD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8A5E46B-E9EF-BD9C-6223-824EAF2BE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B87B18C-37F4-3D03-52A0-6FA6451F31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114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81DC8-3FCE-F8AE-FF45-12FDA06CC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A8229F-D10F-6074-87A2-B486E16B2F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46E0ED-B346-9D1A-CB44-036964A052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46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E593B-5878-4FA9-CB8D-5FE181CBB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0B5391-4076-3268-8BFF-EA7D3A6D05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220794-C759-8DDF-83B8-A462ED258D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24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6EA5E-9DDD-2D93-4888-8D7D1229A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193FF9-21FD-6319-488C-5EE09F6DC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3EF0D83-516E-4F10-B6C3-BC435DDA34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40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3BE36-9DBF-A0A9-FB60-86C86AE19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26EE8B-AC0C-DA88-6BCF-533ACCD23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EC1A06-2B50-F6CA-66C3-34202BE1513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441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58B3D-D52A-0564-1D70-43D8496F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694D57-A6E9-4635-044F-C6C9E3A95B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B00C23E-B444-3930-5713-59316518B2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96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5019-D916-89DE-DDBA-D410010EE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688C03-3223-CA67-ED90-AC045CAB6E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65A4D6F-F8A6-6FB3-DD93-6D44AA612D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63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3C9B1-D9DF-4A4C-5E16-3D0FB9BB4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0FDD020-A983-E020-B953-88BC7A3F26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4273BD9-75BE-880F-97CB-310F39D7CE8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0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5B38A9E-2A57-5029-769B-9873AC4B8D98}"/>
              </a:ext>
            </a:extLst>
          </p:cNvPr>
          <p:cNvSpPr txBox="1"/>
          <p:nvPr/>
        </p:nvSpPr>
        <p:spPr>
          <a:xfrm>
            <a:off x="1379672" y="1772885"/>
            <a:ext cx="943265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《投影与视图》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BE5BC-79E3-BED3-DAD5-4DA550B89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B96166-8CE8-A855-39AB-D849DD861F2D}"/>
              </a:ext>
            </a:extLst>
          </p:cNvPr>
          <p:cNvSpPr txBox="1"/>
          <p:nvPr/>
        </p:nvSpPr>
        <p:spPr>
          <a:xfrm>
            <a:off x="623620" y="460296"/>
            <a:ext cx="10584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小高想利用阳光下的影长测量学校旗杆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他在某一时刻在地面上竖直立一个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长的标杆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测得其影长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请在图中画出此时旗杆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在阳光下的投影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19B565-067E-FCBF-339A-3DF8B46AE318}"/>
              </a:ext>
            </a:extLst>
          </p:cNvPr>
          <p:cNvSpPr txBox="1"/>
          <p:nvPr/>
        </p:nvSpPr>
        <p:spPr>
          <a:xfrm>
            <a:off x="623620" y="1948109"/>
            <a:ext cx="6104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为所求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55.jpeg">
            <a:extLst>
              <a:ext uri="{FF2B5EF4-FFF2-40B4-BE49-F238E27FC236}">
                <a16:creationId xmlns:a16="http://schemas.microsoft.com/office/drawing/2014/main" id="{3CA0FC49-AF65-7348-AFE2-9DEDC4ACB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958" y="2232298"/>
            <a:ext cx="3044367" cy="16072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C87E8D0-8C9D-709A-A450-9664CB766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2204915"/>
            <a:ext cx="3521891" cy="243823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15DDD6A-2E93-95C3-992B-0F726FAEB57D}"/>
              </a:ext>
            </a:extLst>
          </p:cNvPr>
          <p:cNvSpPr txBox="1"/>
          <p:nvPr/>
        </p:nvSpPr>
        <p:spPr>
          <a:xfrm>
            <a:off x="623620" y="2902216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求旗杆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A41C009-D565-37BC-DE27-FCB58DF9560B}"/>
                  </a:ext>
                </a:extLst>
              </p:cNvPr>
              <p:cNvSpPr txBox="1"/>
              <p:nvPr/>
            </p:nvSpPr>
            <p:spPr>
              <a:xfrm>
                <a:off x="623620" y="3501005"/>
                <a:ext cx="6408445" cy="243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旗杆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的高为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A41C009-D565-37BC-DE27-FCB58DF95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501005"/>
                <a:ext cx="6408445" cy="2438232"/>
              </a:xfrm>
              <a:prstGeom prst="rect">
                <a:avLst/>
              </a:prstGeom>
              <a:blipFill>
                <a:blip r:embed="rId5"/>
                <a:stretch>
                  <a:fillRect l="-1901" t="-2750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42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48425-C7BC-7B6C-2821-64E33D0A3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2C923C-434A-2F64-6C34-3DE49A65DC66}"/>
              </a:ext>
            </a:extLst>
          </p:cNvPr>
          <p:cNvSpPr txBox="1"/>
          <p:nvPr/>
        </p:nvSpPr>
        <p:spPr>
          <a:xfrm>
            <a:off x="551615" y="476795"/>
            <a:ext cx="109447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某地夏季中午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当太阳移到屋顶上方偏南时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光线与地面成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房屋朝南的窗子高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要在窗子外面上方安装一个水平挡光板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使午间光线不能直接射入室内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请问挡光板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的宽度应为多少米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7.jpeg">
            <a:extLst>
              <a:ext uri="{FF2B5EF4-FFF2-40B4-BE49-F238E27FC236}">
                <a16:creationId xmlns:a16="http://schemas.microsoft.com/office/drawing/2014/main" id="{0C4E8E58-13F0-E1CF-2E5C-F5BD73CC7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3474" y="2636945"/>
            <a:ext cx="2448170" cy="24481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1F056D-5923-9491-BFA7-5E148236A208}"/>
                  </a:ext>
                </a:extLst>
              </p:cNvPr>
              <p:cNvSpPr txBox="1"/>
              <p:nvPr/>
            </p:nvSpPr>
            <p:spPr>
              <a:xfrm>
                <a:off x="551615" y="2292677"/>
                <a:ext cx="8191859" cy="35621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AB.∵AC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平行于地面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m,∠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挡光板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的宽度应为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1F056D-5923-9491-BFA7-5E148236A2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292677"/>
                <a:ext cx="8191859" cy="3562129"/>
              </a:xfrm>
              <a:prstGeom prst="rect">
                <a:avLst/>
              </a:prstGeom>
              <a:blipFill>
                <a:blip r:embed="rId4"/>
                <a:stretch>
                  <a:fillRect l="-1488" t="-2226" b="-1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693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EE247-3C03-DB23-D1A9-EAEF4DDE9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8.jpeg">
            <a:extLst>
              <a:ext uri="{FF2B5EF4-FFF2-40B4-BE49-F238E27FC236}">
                <a16:creationId xmlns:a16="http://schemas.microsoft.com/office/drawing/2014/main" id="{54F379F1-1732-2589-DE72-222EB616C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8698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EFEC1C8-7CEF-0871-8F7C-8E031BD6124E}"/>
              </a:ext>
            </a:extLst>
          </p:cNvPr>
          <p:cNvSpPr txBox="1"/>
          <p:nvPr/>
        </p:nvSpPr>
        <p:spPr>
          <a:xfrm>
            <a:off x="1919710" y="573587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确定几何体的三视图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03AE00-A7C0-6487-70C9-33E708B44C5E}"/>
              </a:ext>
            </a:extLst>
          </p:cNvPr>
          <p:cNvSpPr txBox="1"/>
          <p:nvPr/>
        </p:nvSpPr>
        <p:spPr>
          <a:xfrm>
            <a:off x="687318" y="1348748"/>
            <a:ext cx="1073705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如图所示的几何体是由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个大小相同的小立方块搭成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它的主视图是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0C27E50-0BA4-2452-7B22-BB9DFA1AE4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40" y="3043061"/>
            <a:ext cx="2401260" cy="23576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FC357F0-DE67-6762-CE9F-965E99520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3820" y="3429000"/>
            <a:ext cx="7443906" cy="192100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FBFBD11-6379-7625-ADD7-E309D903DD10}"/>
              </a:ext>
            </a:extLst>
          </p:cNvPr>
          <p:cNvSpPr txBox="1"/>
          <p:nvPr/>
        </p:nvSpPr>
        <p:spPr>
          <a:xfrm>
            <a:off x="3284065" y="2141290"/>
            <a:ext cx="4357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21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9B52D-6574-FA25-407E-B9431E597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D6943F-0E52-E861-5C2F-9DD9E5B3BB1F}"/>
              </a:ext>
            </a:extLst>
          </p:cNvPr>
          <p:cNvSpPr txBox="1"/>
          <p:nvPr/>
        </p:nvSpPr>
        <p:spPr>
          <a:xfrm>
            <a:off x="767630" y="620805"/>
            <a:ext cx="1044072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如图是某一几何体的主视图、左视图、俯视图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则该几何体是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四棱柱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四棱锥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三棱柱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三棱锥</a:t>
            </a:r>
          </a:p>
        </p:txBody>
      </p:sp>
      <p:pic>
        <p:nvPicPr>
          <p:cNvPr id="4" name="image364.jpeg">
            <a:extLst>
              <a:ext uri="{FF2B5EF4-FFF2-40B4-BE49-F238E27FC236}">
                <a16:creationId xmlns:a16="http://schemas.microsoft.com/office/drawing/2014/main" id="{40B0A081-1986-D768-C475-60C327A2A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935" y="3346967"/>
            <a:ext cx="2268053" cy="226805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396C8E7-12CF-0241-AE29-9583C835BEEB}"/>
              </a:ext>
            </a:extLst>
          </p:cNvPr>
          <p:cNvSpPr txBox="1"/>
          <p:nvPr/>
        </p:nvSpPr>
        <p:spPr>
          <a:xfrm>
            <a:off x="1199660" y="1422139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39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6CEE9-8ACC-33C0-13DC-740335191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C70870-36BE-CB0D-B842-B1A4315063C5}"/>
              </a:ext>
            </a:extLst>
          </p:cNvPr>
          <p:cNvSpPr txBox="1"/>
          <p:nvPr/>
        </p:nvSpPr>
        <p:spPr>
          <a:xfrm>
            <a:off x="767630" y="692810"/>
            <a:ext cx="91446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如图是某几何体的三视图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则这个几何体是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D9626D-CD90-4D6F-A9D0-F18AEA7FC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1898139"/>
            <a:ext cx="3003476" cy="303853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DD19BB-9EF5-C191-80B1-B6365FCB6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855" y="2312922"/>
            <a:ext cx="7444412" cy="223215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44A1400-3ED1-3732-F1EF-9337AE303BFD}"/>
              </a:ext>
            </a:extLst>
          </p:cNvPr>
          <p:cNvSpPr txBox="1"/>
          <p:nvPr/>
        </p:nvSpPr>
        <p:spPr>
          <a:xfrm>
            <a:off x="8184145" y="772254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01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1E7CB-0E53-4BC9-C1B6-C19D50E6A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6CCE7B-ECE2-762C-2EC4-DCE133798FDD}"/>
              </a:ext>
            </a:extLst>
          </p:cNvPr>
          <p:cNvSpPr txBox="1"/>
          <p:nvPr/>
        </p:nvSpPr>
        <p:spPr>
          <a:xfrm>
            <a:off x="839634" y="692810"/>
            <a:ext cx="1015270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个大小相同的正方体组成的几何体的主视图和俯视图如图所示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则这个几何体的左视图是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CF69780-861A-9237-FFE1-553B51F56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50" y="2356012"/>
            <a:ext cx="8568595" cy="265880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6A46289-BEA0-5715-C012-70F6AE372AD5}"/>
              </a:ext>
            </a:extLst>
          </p:cNvPr>
          <p:cNvSpPr txBox="1"/>
          <p:nvPr/>
        </p:nvSpPr>
        <p:spPr>
          <a:xfrm>
            <a:off x="5915986" y="1506134"/>
            <a:ext cx="5400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81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1DDC-7346-2774-AE0E-3A0A09DD7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F2F263-BE6E-3EB5-9F56-8F0C165E69E6}"/>
              </a:ext>
            </a:extLst>
          </p:cNvPr>
          <p:cNvSpPr txBox="1"/>
          <p:nvPr/>
        </p:nvSpPr>
        <p:spPr>
          <a:xfrm>
            <a:off x="695625" y="548800"/>
            <a:ext cx="1072874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用小正方体搭一个几何体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使它的主视图和俯视图如图所示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俯视图中小正方形中字母表示该位置小正方体的个数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请解答下列问题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这个几何体最少由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个小正方体搭成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最多由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个小正方体搭成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画出这个几何体的左视图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420BE7-47C7-3CBD-A5EF-319C093B754D}"/>
              </a:ext>
            </a:extLst>
          </p:cNvPr>
          <p:cNvSpPr txBox="1"/>
          <p:nvPr/>
        </p:nvSpPr>
        <p:spPr>
          <a:xfrm>
            <a:off x="716448" y="3369935"/>
            <a:ext cx="25500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答案如图所示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2D1955-2551-21EF-4609-A2242508E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3631545"/>
            <a:ext cx="6746693" cy="20161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1301093-27E3-CDBF-3CA6-E2A20D324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3631545"/>
            <a:ext cx="1874637" cy="18856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6F740B4-E22D-201D-2B2D-A22D5DAE3EED}"/>
              </a:ext>
            </a:extLst>
          </p:cNvPr>
          <p:cNvSpPr txBox="1"/>
          <p:nvPr/>
        </p:nvSpPr>
        <p:spPr>
          <a:xfrm>
            <a:off x="1775700" y="139367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273986-EB6B-5457-8A34-5923DAB0ABDB}"/>
              </a:ext>
            </a:extLst>
          </p:cNvPr>
          <p:cNvSpPr txBox="1"/>
          <p:nvPr/>
        </p:nvSpPr>
        <p:spPr>
          <a:xfrm>
            <a:off x="3043671" y="1409339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26E5A9-D5CC-9169-DE66-4A9594FA3535}"/>
              </a:ext>
            </a:extLst>
          </p:cNvPr>
          <p:cNvSpPr txBox="1"/>
          <p:nvPr/>
        </p:nvSpPr>
        <p:spPr>
          <a:xfrm>
            <a:off x="4311642" y="1409339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30785FF-8B35-9DBD-7882-D56E10171372}"/>
              </a:ext>
            </a:extLst>
          </p:cNvPr>
          <p:cNvSpPr txBox="1"/>
          <p:nvPr/>
        </p:nvSpPr>
        <p:spPr>
          <a:xfrm>
            <a:off x="4311642" y="1840483"/>
            <a:ext cx="488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FF914EE-406E-05AC-58AD-0D54C69171E8}"/>
              </a:ext>
            </a:extLst>
          </p:cNvPr>
          <p:cNvSpPr txBox="1"/>
          <p:nvPr/>
        </p:nvSpPr>
        <p:spPr>
          <a:xfrm>
            <a:off x="8832190" y="1835094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79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5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760EE-5462-3B17-1D62-6C0FF620A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3.jpeg">
            <a:extLst>
              <a:ext uri="{FF2B5EF4-FFF2-40B4-BE49-F238E27FC236}">
                <a16:creationId xmlns:a16="http://schemas.microsoft.com/office/drawing/2014/main" id="{9C9D60FE-2BFD-B183-C863-89793086F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FD344CB-2901-52F7-96AC-ABC48FF985C7}"/>
              </a:ext>
            </a:extLst>
          </p:cNvPr>
          <p:cNvSpPr txBox="1"/>
          <p:nvPr/>
        </p:nvSpPr>
        <p:spPr>
          <a:xfrm>
            <a:off x="2135725" y="539127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与三视图有关的计算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591D11-0144-DF34-80B5-E9229222BE6A}"/>
              </a:ext>
            </a:extLst>
          </p:cNvPr>
          <p:cNvSpPr txBox="1"/>
          <p:nvPr/>
        </p:nvSpPr>
        <p:spPr>
          <a:xfrm>
            <a:off x="839634" y="1268850"/>
            <a:ext cx="1015270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一个圆柱的三视图如图所示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若其俯视图为圆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则这个圆柱的体积为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74.jpeg">
            <a:extLst>
              <a:ext uri="{FF2B5EF4-FFF2-40B4-BE49-F238E27FC236}">
                <a16:creationId xmlns:a16="http://schemas.microsoft.com/office/drawing/2014/main" id="{32CF5E76-AC45-A386-84DA-80FB01E21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825" y="2778530"/>
            <a:ext cx="5540267" cy="25558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C7B3169-33AC-3638-8E12-3524FBB435B4}"/>
              </a:ext>
            </a:extLst>
          </p:cNvPr>
          <p:cNvSpPr txBox="1"/>
          <p:nvPr/>
        </p:nvSpPr>
        <p:spPr>
          <a:xfrm>
            <a:off x="1919710" y="2048807"/>
            <a:ext cx="864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36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90C82-76C2-92DF-FFAC-52EFEB9F3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D2D1D9-01A6-62CB-791B-74A263D36C8C}"/>
              </a:ext>
            </a:extLst>
          </p:cNvPr>
          <p:cNvSpPr txBox="1"/>
          <p:nvPr/>
        </p:nvSpPr>
        <p:spPr>
          <a:xfrm>
            <a:off x="582357" y="658465"/>
            <a:ext cx="1077976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某工厂要加工一批上下底密封纸盒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设计者给出了密封纸盒的三视图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由三视图可知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密封纸盒的形状是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75.jpeg">
            <a:extLst>
              <a:ext uri="{FF2B5EF4-FFF2-40B4-BE49-F238E27FC236}">
                <a16:creationId xmlns:a16="http://schemas.microsoft.com/office/drawing/2014/main" id="{79506133-A4B1-15E3-D3EA-CB9FEC4FB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51" y="1398094"/>
            <a:ext cx="2736524" cy="33024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F23184-70ED-15FE-9ACB-552691E41B25}"/>
              </a:ext>
            </a:extLst>
          </p:cNvPr>
          <p:cNvSpPr txBox="1"/>
          <p:nvPr/>
        </p:nvSpPr>
        <p:spPr>
          <a:xfrm>
            <a:off x="594529" y="2107421"/>
            <a:ext cx="78363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根据该几何体的三视图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中补全它的表面展开图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76.jpeg">
            <a:extLst>
              <a:ext uri="{FF2B5EF4-FFF2-40B4-BE49-F238E27FC236}">
                <a16:creationId xmlns:a16="http://schemas.microsoft.com/office/drawing/2014/main" id="{2E3C2F98-5B2B-1E7D-7C3F-4008C3EC0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7995" y="2913789"/>
            <a:ext cx="1148619" cy="273829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F47760D-BDDC-D591-4FE5-24D145C31427}"/>
              </a:ext>
            </a:extLst>
          </p:cNvPr>
          <p:cNvSpPr txBox="1"/>
          <p:nvPr/>
        </p:nvSpPr>
        <p:spPr>
          <a:xfrm>
            <a:off x="623621" y="3167390"/>
            <a:ext cx="295220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补全表面展开图如答案图所示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D22D21-9554-ECF0-EBEC-144F93200D4D}"/>
              </a:ext>
            </a:extLst>
          </p:cNvPr>
          <p:cNvSpPr txBox="1"/>
          <p:nvPr/>
        </p:nvSpPr>
        <p:spPr>
          <a:xfrm>
            <a:off x="6321558" y="1528794"/>
            <a:ext cx="1685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正六棱柱</a:t>
            </a:r>
            <a:r>
              <a:rPr kumimoji="0" lang="zh-CN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DB251C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E1ED6DC-6C90-AEBA-ECCD-461322649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850" y="2929499"/>
            <a:ext cx="2568908" cy="287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6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949A1-1DA4-2229-96F4-26800E856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F60326-2A31-D423-4EC8-2181FD75DC96}"/>
              </a:ext>
            </a:extLst>
          </p:cNvPr>
          <p:cNvSpPr txBox="1"/>
          <p:nvPr/>
        </p:nvSpPr>
        <p:spPr>
          <a:xfrm>
            <a:off x="659622" y="548800"/>
            <a:ext cx="108727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中的数据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计算这个密封纸盒的表面积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结果保留根号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4122DD-D9F7-7D94-B696-9D5048CF5277}"/>
                  </a:ext>
                </a:extLst>
              </p:cNvPr>
              <p:cNvSpPr txBox="1"/>
              <p:nvPr/>
            </p:nvSpPr>
            <p:spPr>
              <a:xfrm>
                <a:off x="680445" y="1268850"/>
                <a:ext cx="6999665" cy="3681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中的数据可知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六棱柱的高为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底面边长为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六棱柱的侧面积为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360(cm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底面面积为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即这个密封纸盒的表面积为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(75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360)cm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4122DD-D9F7-7D94-B696-9D5048CF52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45" y="1268850"/>
                <a:ext cx="6999665" cy="3681457"/>
              </a:xfrm>
              <a:prstGeom prst="rect">
                <a:avLst/>
              </a:prstGeom>
              <a:blipFill>
                <a:blip r:embed="rId3"/>
                <a:stretch>
                  <a:fillRect l="-1829" r="-523" b="-3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75.jpeg">
            <a:extLst>
              <a:ext uri="{FF2B5EF4-FFF2-40B4-BE49-F238E27FC236}">
                <a16:creationId xmlns:a16="http://schemas.microsoft.com/office/drawing/2014/main" id="{75B21995-8B46-B62E-5F7B-B304A0AAF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1578174"/>
            <a:ext cx="2537931" cy="306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4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F7A67-3576-6960-90E8-847D0C2B8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0.jpeg">
            <a:extLst>
              <a:ext uri="{FF2B5EF4-FFF2-40B4-BE49-F238E27FC236}">
                <a16:creationId xmlns:a16="http://schemas.microsoft.com/office/drawing/2014/main" id="{418E9AB2-6A04-9E33-41CF-A4938C3E4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48800"/>
            <a:ext cx="6204976" cy="504035"/>
          </a:xfrm>
          <a:prstGeom prst="rect">
            <a:avLst/>
          </a:prstGeom>
        </p:spPr>
      </p:pic>
      <p:pic>
        <p:nvPicPr>
          <p:cNvPr id="3" name="image341.jpeg">
            <a:extLst>
              <a:ext uri="{FF2B5EF4-FFF2-40B4-BE49-F238E27FC236}">
                <a16:creationId xmlns:a16="http://schemas.microsoft.com/office/drawing/2014/main" id="{D089F852-36C7-B4BA-B9D6-214A0ED40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1124840"/>
            <a:ext cx="7119216" cy="4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69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01621-A4DA-46C6-A040-35AB57597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2.jpeg">
            <a:extLst>
              <a:ext uri="{FF2B5EF4-FFF2-40B4-BE49-F238E27FC236}">
                <a16:creationId xmlns:a16="http://schemas.microsoft.com/office/drawing/2014/main" id="{EC42E861-814F-EF23-1CA9-58AF080A5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pic>
        <p:nvPicPr>
          <p:cNvPr id="3" name="image343.jpeg">
            <a:extLst>
              <a:ext uri="{FF2B5EF4-FFF2-40B4-BE49-F238E27FC236}">
                <a16:creationId xmlns:a16="http://schemas.microsoft.com/office/drawing/2014/main" id="{EDB3CDF7-E118-476F-3616-66A0FB9AD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15201"/>
            <a:ext cx="5400375" cy="46010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E922C0C-43CD-6641-BE0A-B6F6832C0465}"/>
              </a:ext>
            </a:extLst>
          </p:cNvPr>
          <p:cNvSpPr txBox="1"/>
          <p:nvPr/>
        </p:nvSpPr>
        <p:spPr>
          <a:xfrm>
            <a:off x="1991715" y="1252082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中心投影及其有关的计算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0C564-65F7-1167-E08D-323833A97BB2}"/>
              </a:ext>
            </a:extLst>
          </p:cNvPr>
          <p:cNvSpPr txBox="1"/>
          <p:nvPr/>
        </p:nvSpPr>
        <p:spPr>
          <a:xfrm>
            <a:off x="623620" y="1920824"/>
            <a:ext cx="1036872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下列结论正确的有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同一时刻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同一公园内的物体在阳光照射下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影子的方向是相同的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物体在任何光线照射下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影子的方向都是相同的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物体在路灯照射下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影子的方向与路灯的位置有关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物体在光线照射下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影子的长短仅与物体的长短有关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	B.2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  C.3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D.4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ED571F-306A-B60B-AB31-480DBC28B0BE}"/>
              </a:ext>
            </a:extLst>
          </p:cNvPr>
          <p:cNvSpPr txBox="1"/>
          <p:nvPr/>
        </p:nvSpPr>
        <p:spPr>
          <a:xfrm>
            <a:off x="4151865" y="2066346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0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F3D01-6AA1-1A71-14FE-EE8B0C58A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CAF424-132F-E43B-46FA-475051907F65}"/>
              </a:ext>
            </a:extLst>
          </p:cNvPr>
          <p:cNvSpPr txBox="1"/>
          <p:nvPr/>
        </p:nvSpPr>
        <p:spPr>
          <a:xfrm>
            <a:off x="669931" y="908825"/>
            <a:ext cx="106567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小树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在路灯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的照射下形成投影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若树高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树影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800" b="1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树与路灯的水平距离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则路灯的高度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54D5D81-8C67-AA39-E148-9B48B60E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9759"/>
          <a:stretch/>
        </p:blipFill>
        <p:spPr>
          <a:xfrm>
            <a:off x="4799910" y="2924965"/>
            <a:ext cx="3429000" cy="207124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481750-D635-34B1-A9FB-2B12F76EF16C}"/>
                  </a:ext>
                </a:extLst>
              </p:cNvPr>
              <p:cNvSpPr txBox="1"/>
              <p:nvPr/>
            </p:nvSpPr>
            <p:spPr>
              <a:xfrm>
                <a:off x="9840260" y="1484865"/>
                <a:ext cx="533886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𝟏𝟒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481750-D635-34B1-A9FB-2B12F76EF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0260" y="1484865"/>
                <a:ext cx="533886" cy="7146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237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EBA9A-E79E-E9F1-DFA0-55231A360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6B271C8-FC3B-7000-14D5-F5BFB0074118}"/>
              </a:ext>
            </a:extLst>
          </p:cNvPr>
          <p:cNvSpPr txBox="1"/>
          <p:nvPr/>
        </p:nvSpPr>
        <p:spPr>
          <a:xfrm>
            <a:off x="726039" y="620805"/>
            <a:ext cx="10739922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某剧院舞台上的照明灯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射出的光线成“锥体”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其“锥体”平面图的“锥角”是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已知舞台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要使灯光能照射到整个舞台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的悬挂高度是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C86F34E-E3D8-E4BB-8AE6-9D33CE7F0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45" y="2780955"/>
            <a:ext cx="2592180" cy="319458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11086D-4678-49B5-93A6-CC27CE665948}"/>
                  </a:ext>
                </a:extLst>
              </p:cNvPr>
              <p:cNvSpPr txBox="1"/>
              <p:nvPr/>
            </p:nvSpPr>
            <p:spPr>
              <a:xfrm>
                <a:off x="8040135" y="1988900"/>
                <a:ext cx="965916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11086D-4678-49B5-93A6-CC27CE665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0135" y="1988900"/>
                <a:ext cx="965916" cy="563744"/>
              </a:xfrm>
              <a:prstGeom prst="rect">
                <a:avLst/>
              </a:prstGeom>
              <a:blipFill>
                <a:blip r:embed="rId4"/>
                <a:stretch>
                  <a:fillRect l="-13291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611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C2824-10B8-E6C5-662B-03A3F5592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9D1CA7-438E-89AA-5381-8E82FE7BFDAA}"/>
              </a:ext>
            </a:extLst>
          </p:cNvPr>
          <p:cNvSpPr txBox="1"/>
          <p:nvPr/>
        </p:nvSpPr>
        <p:spPr>
          <a:xfrm>
            <a:off x="551615" y="404790"/>
            <a:ext cx="1080075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舞台的左上角和右上角分别吊有灯泡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灯高均为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身高均为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的甲、乙两演员分别站在舞台的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对乙的影子的顶部正好落在灯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的正下方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对甲的影子的顶部也正好落在灯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的正下方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甲、乙两演员相距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求舞台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的宽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84FF10-EC38-F3B2-1E88-2BD343E1760B}"/>
                  </a:ext>
                </a:extLst>
              </p:cNvPr>
              <p:cNvSpPr txBox="1"/>
              <p:nvPr/>
            </p:nvSpPr>
            <p:spPr>
              <a:xfrm>
                <a:off x="551615" y="2348925"/>
                <a:ext cx="7344510" cy="3426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CP=DQ=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=QB=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AB-PQ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ABN.∴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𝑩𝑵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舞台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的宽是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84FF10-EC38-F3B2-1E88-2BD343E176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348925"/>
                <a:ext cx="7344510" cy="3426515"/>
              </a:xfrm>
              <a:prstGeom prst="rect">
                <a:avLst/>
              </a:prstGeom>
              <a:blipFill>
                <a:blip r:embed="rId3"/>
                <a:stretch>
                  <a:fillRect l="-1660" t="-2313" b="-4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A3658F60-CA45-7061-AA1E-3D8B45A38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160" y="3140200"/>
            <a:ext cx="2376165" cy="1843964"/>
          </a:xfrm>
          <a:prstGeom prst="rect">
            <a:avLst/>
          </a:prstGeom>
        </p:spPr>
      </p:pic>
      <p:pic>
        <p:nvPicPr>
          <p:cNvPr id="8" name="image346.jpeg">
            <a:extLst>
              <a:ext uri="{FF2B5EF4-FFF2-40B4-BE49-F238E27FC236}">
                <a16:creationId xmlns:a16="http://schemas.microsoft.com/office/drawing/2014/main" id="{8FBF459A-A24E-9AF0-6D83-C0802FB27F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150" y="3140200"/>
            <a:ext cx="2664185" cy="19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6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673B9-5FB0-BFB8-D349-5397ECDE2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7.jpeg">
            <a:extLst>
              <a:ext uri="{FF2B5EF4-FFF2-40B4-BE49-F238E27FC236}">
                <a16:creationId xmlns:a16="http://schemas.microsoft.com/office/drawing/2014/main" id="{14A33DEA-D8E3-5B98-74F7-52B840791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548799"/>
            <a:ext cx="5916047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19ADE8-5E88-BF9F-EE7B-B9471B5D27B9}"/>
              </a:ext>
            </a:extLst>
          </p:cNvPr>
          <p:cNvSpPr txBox="1"/>
          <p:nvPr/>
        </p:nvSpPr>
        <p:spPr>
          <a:xfrm>
            <a:off x="2063720" y="539124"/>
            <a:ext cx="5022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平行投影及其有关的计算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3EA94C-4D65-7C25-FDC7-D240AC7C71F5}"/>
              </a:ext>
            </a:extLst>
          </p:cNvPr>
          <p:cNvSpPr txBox="1"/>
          <p:nvPr/>
        </p:nvSpPr>
        <p:spPr>
          <a:xfrm>
            <a:off x="753816" y="1268850"/>
            <a:ext cx="10684367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把一个正六棱柱如图摆放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光线由上向下照射此正六棱柱时的正投影是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48.jpeg">
            <a:extLst>
              <a:ext uri="{FF2B5EF4-FFF2-40B4-BE49-F238E27FC236}">
                <a16:creationId xmlns:a16="http://schemas.microsoft.com/office/drawing/2014/main" id="{ACA72ACF-084E-7253-BEF6-FAE0B059DF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665" y="2996970"/>
            <a:ext cx="1152080" cy="2016140"/>
          </a:xfrm>
          <a:prstGeom prst="rect">
            <a:avLst/>
          </a:prstGeom>
        </p:spPr>
      </p:pic>
      <p:pic>
        <p:nvPicPr>
          <p:cNvPr id="8" name="image349.jpeg">
            <a:extLst>
              <a:ext uri="{FF2B5EF4-FFF2-40B4-BE49-F238E27FC236}">
                <a16:creationId xmlns:a16="http://schemas.microsoft.com/office/drawing/2014/main" id="{7A1615C4-097B-D795-A465-F812AC9291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1741" y="3284990"/>
            <a:ext cx="5923869" cy="161491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F367724-09BD-39CA-7EEF-D5DB59C83948}"/>
              </a:ext>
            </a:extLst>
          </p:cNvPr>
          <p:cNvSpPr txBox="1"/>
          <p:nvPr/>
        </p:nvSpPr>
        <p:spPr>
          <a:xfrm>
            <a:off x="1879499" y="2051732"/>
            <a:ext cx="5442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104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45477-63E9-3F7B-95B4-6163B0A20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0413EC-BF67-29F6-CEC3-28A9A296AF9A}"/>
              </a:ext>
            </a:extLst>
          </p:cNvPr>
          <p:cNvSpPr txBox="1"/>
          <p:nvPr/>
        </p:nvSpPr>
        <p:spPr>
          <a:xfrm>
            <a:off x="767630" y="620805"/>
            <a:ext cx="1036872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表示两棵小树在同一时刻阳光下的影子的图形可能是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66F906-A3A0-CC8C-0981-F152EA0A146E}"/>
              </a:ext>
            </a:extLst>
          </p:cNvPr>
          <p:cNvGrpSpPr/>
          <p:nvPr/>
        </p:nvGrpSpPr>
        <p:grpSpPr>
          <a:xfrm>
            <a:off x="733970" y="2314055"/>
            <a:ext cx="10799524" cy="2633631"/>
            <a:chOff x="733970" y="2314055"/>
            <a:chExt cx="10799524" cy="263363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639166E-C75E-DC69-CA4D-6F73D505E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970" y="2314055"/>
              <a:ext cx="2633631" cy="263363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191911E-CA92-8CFA-253F-347582AD9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21925" y="2384032"/>
              <a:ext cx="2430065" cy="249367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1A98ECC-37FE-DE48-DF33-77037164F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89601" y="2434924"/>
              <a:ext cx="2430064" cy="248095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657DF31-7534-6112-292E-95267D8F6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76200" y="2384032"/>
              <a:ext cx="2557294" cy="253184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198102CA-2677-54C6-E7C8-134CF38C2ED9}"/>
              </a:ext>
            </a:extLst>
          </p:cNvPr>
          <p:cNvSpPr txBox="1"/>
          <p:nvPr/>
        </p:nvSpPr>
        <p:spPr>
          <a:xfrm>
            <a:off x="1199660" y="1407208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024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88706-D763-85B1-2D3B-6D9E431E9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3C1D9A-4ED8-F9F8-124B-C3F7068284DE}"/>
              </a:ext>
            </a:extLst>
          </p:cNvPr>
          <p:cNvSpPr txBox="1"/>
          <p:nvPr/>
        </p:nvSpPr>
        <p:spPr>
          <a:xfrm>
            <a:off x="767630" y="548800"/>
            <a:ext cx="10656740" cy="26450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小明想测量一棵树的高度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他发现树影恰好落在地面和一斜坡上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此时测得地面上的影长为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坡面上的影长为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已知斜坡的坡角为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同一时刻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、垂直于地面放置的标杆在地面上的影长为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则树的高度为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4.jpeg">
            <a:extLst>
              <a:ext uri="{FF2B5EF4-FFF2-40B4-BE49-F238E27FC236}">
                <a16:creationId xmlns:a16="http://schemas.microsoft.com/office/drawing/2014/main" id="{CE6CC40B-B462-CB43-4F8B-5B9F1344A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3438232"/>
            <a:ext cx="3836453" cy="214098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A5ECA3-C800-280F-3B0A-D3673CCA470F}"/>
                  </a:ext>
                </a:extLst>
              </p:cNvPr>
              <p:cNvSpPr txBox="1"/>
              <p:nvPr/>
            </p:nvSpPr>
            <p:spPr>
              <a:xfrm>
                <a:off x="5375950" y="2564940"/>
                <a:ext cx="1541956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A5ECA3-C800-280F-3B0A-D3673CCA4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50" y="2564940"/>
                <a:ext cx="1541956" cy="563744"/>
              </a:xfrm>
              <a:prstGeom prst="rect">
                <a:avLst/>
              </a:prstGeom>
              <a:blipFill>
                <a:blip r:embed="rId4"/>
                <a:stretch>
                  <a:fillRect l="-8300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451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2841</TotalTime>
  <Words>1313</Words>
  <Application>Microsoft Office PowerPoint</Application>
  <PresentationFormat>宽屏</PresentationFormat>
  <Paragraphs>82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206</cp:revision>
  <dcterms:created xsi:type="dcterms:W3CDTF">2024-04-24T12:16:00Z</dcterms:created>
  <dcterms:modified xsi:type="dcterms:W3CDTF">2025-03-30T11:24:01Z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