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67" r:id="rId2"/>
    <p:sldId id="4571" r:id="rId3"/>
    <p:sldId id="4572" r:id="rId4"/>
    <p:sldId id="4573" r:id="rId5"/>
    <p:sldId id="4574" r:id="rId6"/>
    <p:sldId id="4575" r:id="rId7"/>
    <p:sldId id="4576" r:id="rId8"/>
    <p:sldId id="4577" r:id="rId9"/>
    <p:sldId id="4578" r:id="rId10"/>
    <p:sldId id="4579" r:id="rId11"/>
    <p:sldId id="4580" r:id="rId12"/>
    <p:sldId id="4581" r:id="rId13"/>
    <p:sldId id="4582" r:id="rId14"/>
    <p:sldId id="4583" r:id="rId15"/>
    <p:sldId id="4584" r:id="rId16"/>
    <p:sldId id="4585" r:id="rId17"/>
    <p:sldId id="4586" r:id="rId18"/>
    <p:sldId id="4587" r:id="rId19"/>
    <p:sldId id="4588" r:id="rId20"/>
    <p:sldId id="4589" r:id="rId21"/>
    <p:sldId id="4590" r:id="rId22"/>
    <p:sldId id="4591" r:id="rId2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2761" autoAdjust="0"/>
  </p:normalViewPr>
  <p:slideViewPr>
    <p:cSldViewPr showGuides="1">
      <p:cViewPr varScale="1">
        <p:scale>
          <a:sx n="74" d="100"/>
          <a:sy n="74" d="100"/>
        </p:scale>
        <p:origin x="1090" y="77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56EB14-550C-9ACA-C0FE-ADA954044C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286404A-9D7F-9B06-4AB3-B241AF4393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7D4BEA9-55BE-B5C0-8299-08B66ED3A35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6356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98B624-2F0A-20DB-DD20-CADA772DD7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47730A5-B17B-D05B-F2B3-AC15779508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0765B37-0BDE-9117-EB0B-365D0B5B0E2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0291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BD303-6DDA-6AA9-5CAF-8F9FB751F7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16084E3-3BEA-F34F-F5F5-5BF5E76390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EC6788C-FB70-7431-3BC6-2805E3D7886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83845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882285-7868-BA6F-B038-5696A8724B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7D611F1-F850-1084-9384-99CBCDA78A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749727D-2F53-EF70-E392-A9BA9DDCE43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3613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CA9205-8331-0622-BC63-5996E1CD63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E0A400C-8A78-84F8-40B1-F00AE1F2D6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ADF4B94-2013-7BA5-30D0-5DC882EB290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8952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A8AB16-DFB3-3672-D06A-AD33F0DDF8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32FE6FC-0CEB-DBA1-1D40-4FAD6B19EE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900D9B2-01DA-6FC6-A689-D74CB3EE1DF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4985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2683BC-8EDB-F49B-ED51-7EAEF1AB9F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7F8295E-AC7C-39E8-0C3F-ACC0F13E77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A1EA48C-E961-830B-D4BB-79EF92B38CE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3354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E3B912-F856-0C9E-A83F-F6E68799F3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2121CED-E5BB-8011-52B3-73D2431DF6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B084886-8C21-5865-131D-817884312A6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4297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07DAB-787C-37B7-4128-7FB22A3C4A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408B862-353C-9D76-3F50-2C61FBE59A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D666077-5DE1-C26B-03C2-47D78CA4994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8239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91A6D6-1645-3F17-AA0E-9030BB12A6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C058FB6-9A82-396A-FB92-FFF80F00D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5050C65-7640-6DBF-4776-BEE85B19CF0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086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37C660-A26A-526E-6940-A35772210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7E53283-0FC0-4409-B465-0FE43DBAF0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2425823-D097-1E69-9ED6-4A89396B6CE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9577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A53CA2-4893-52FD-10EC-283386C47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38E2DA1-5AE1-1D50-FD96-0F7B75E3A9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6EE1DC2-755A-0399-F564-93BBC16E1A7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9567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3A7DFF-7769-F3A4-C1EE-A94E1E9E74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02DC9CC-62B0-A75D-A9A1-2FF2AD4AF9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9BD6C05-3D88-BB92-2B87-3CA8E20A06C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3161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778DE2-4A2C-EDF7-D10D-7315AD8EB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D076E42-01B9-694B-CD77-D7203D3721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83112DC-3D63-D07B-8849-26855D76F14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298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8A7919-73E0-D6FD-989A-1F0325D792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5843A55-B860-C980-203C-9C6A0CB445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FD79059-9FED-0D98-A8DB-C7C6EB7B60A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59527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071EC5-7D16-3EC0-ED94-A432B916E1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8908ECD-106A-59D9-1D75-41FF01E7CC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9C6FF89-7AC2-0C1C-B40B-98B5F7ECAA3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1027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A75AEA-79F1-2B62-B3B6-E77F10CF22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1973D5C-A8CE-E85C-9949-2FE4D8BA8C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55110FF-F66F-655F-E1A9-157E1EFC120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0077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6C8086-E57A-343D-962C-4023975D8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C0E7634-0AEA-E83F-DF2D-076309A7C1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81D8BC1-9232-319A-D43C-D10C75F3674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3370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AFDA06-2D41-F78B-C23B-EBEA6001B9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28F7E45-DCFD-F8D4-F73A-D0311F539C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CEF3503-D609-2435-68F2-4ADAE1C200D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55651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64FD04-30FE-8C1E-1BBE-FB8CA41694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608D5DC-69A8-BC3D-4B1B-D43033250D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30BB940-819E-2517-9A74-2F253D52A4D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0795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A25148-E682-3ADC-A349-57E44E0F7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43AFF37-3AD8-7571-0E81-FA93D7BC4A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1FF493C-8C43-6A87-A86A-BFD34A936BE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194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T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TIF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T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1.T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F27C61D-774E-8FB9-418E-2FB097D29193}"/>
              </a:ext>
            </a:extLst>
          </p:cNvPr>
          <p:cNvSpPr txBox="1"/>
          <p:nvPr/>
        </p:nvSpPr>
        <p:spPr>
          <a:xfrm>
            <a:off x="2855775" y="1988900"/>
            <a:ext cx="6104658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《一元二次方程》章末达标检测卷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DD51A2-7DCD-9303-406A-97B4D3DF92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10D0E6B-8A5A-150F-4ED0-1A479E887DEF}"/>
                  </a:ext>
                </a:extLst>
              </p:cNvPr>
              <p:cNvSpPr txBox="1"/>
              <p:nvPr/>
            </p:nvSpPr>
            <p:spPr>
              <a:xfrm>
                <a:off x="551615" y="620805"/>
                <a:ext cx="11088770" cy="16253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是方程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-2=0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的一个实数根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求代数式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num>
                          <m:den>
                            <m:r>
                              <a:rPr lang="en-US" altLang="zh-CN" sz="28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den>
                        </m:f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e>
                    </m:d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10D0E6B-8A5A-150F-4ED0-1A479E887D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620805"/>
                <a:ext cx="11088770" cy="1625381"/>
              </a:xfrm>
              <a:prstGeom prst="rect">
                <a:avLst/>
              </a:prstGeom>
              <a:blipFill>
                <a:blip r:embed="rId3"/>
                <a:stretch>
                  <a:fillRect l="-1099" b="-10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FB0126C-EC94-7D53-A46E-B78AA075E875}"/>
                  </a:ext>
                </a:extLst>
              </p:cNvPr>
              <p:cNvSpPr txBox="1"/>
              <p:nvPr/>
            </p:nvSpPr>
            <p:spPr>
              <a:xfrm>
                <a:off x="551615" y="2348925"/>
                <a:ext cx="7776540" cy="30790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∵m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是方程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的一个实数根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-m-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=m+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zh-CN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𝒎</m:t>
                                </m:r>
                              </m:e>
                              <m:sup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num>
                          <m:den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num>
                          <m:den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num>
                          <m:den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FB0126C-EC94-7D53-A46E-B78AA075E8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2348925"/>
                <a:ext cx="7776540" cy="3079048"/>
              </a:xfrm>
              <a:prstGeom prst="rect">
                <a:avLst/>
              </a:prstGeom>
              <a:blipFill>
                <a:blip r:embed="rId4"/>
                <a:stretch>
                  <a:fillRect l="-15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647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545F76-7EF7-9055-520F-19229C8E71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177BA86-B76E-1A59-0920-9B57209E4F0B}"/>
              </a:ext>
            </a:extLst>
          </p:cNvPr>
          <p:cNvSpPr txBox="1"/>
          <p:nvPr/>
        </p:nvSpPr>
        <p:spPr>
          <a:xfrm>
            <a:off x="695625" y="404790"/>
            <a:ext cx="8496591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已知关于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的方程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+3)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取何实数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该方程总有两个实数根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A3FB2B-886B-650F-F6DB-DE45453B56CE}"/>
              </a:ext>
            </a:extLst>
          </p:cNvPr>
          <p:cNvSpPr txBox="1"/>
          <p:nvPr/>
        </p:nvSpPr>
        <p:spPr>
          <a:xfrm>
            <a:off x="695625" y="1678006"/>
            <a:ext cx="655245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b=-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∴Δ=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取何实数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该方程总有两个实数根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2B35F8E-EA7D-DF24-923E-F1E61BB4D4B8}"/>
              </a:ext>
            </a:extLst>
          </p:cNvPr>
          <p:cNvSpPr txBox="1"/>
          <p:nvPr/>
        </p:nvSpPr>
        <p:spPr>
          <a:xfrm>
            <a:off x="695625" y="3789025"/>
            <a:ext cx="8496591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若方程的两个根都是正根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6C4512F-5A1E-D24A-C568-C9029A1FE920}"/>
              </a:ext>
            </a:extLst>
          </p:cNvPr>
          <p:cNvSpPr txBox="1"/>
          <p:nvPr/>
        </p:nvSpPr>
        <p:spPr>
          <a:xfrm>
            <a:off x="695626" y="4528405"/>
            <a:ext cx="720050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方程可变形为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x-k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=k.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方程的两个根都是正根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∴k&gt;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65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B579DC-8453-B2AD-585E-2606AE7527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1B4F054-3653-B695-A4F7-87A60163BAC8}"/>
              </a:ext>
            </a:extLst>
          </p:cNvPr>
          <p:cNvSpPr txBox="1"/>
          <p:nvPr/>
        </p:nvSpPr>
        <p:spPr>
          <a:xfrm>
            <a:off x="611422" y="387831"/>
            <a:ext cx="10944760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为落实国务院房地产调控政策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使“居者有其屋”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某市加快了廉租房的建设力度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年市政府共投资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亿元人民币建设了廉租房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万平方米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预计到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年底三年累计投资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亿元人民币建设廉租房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若在这两年内每年投资的增长率相同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求每年市政府投资的增长率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817D5B-4C08-3776-2F47-234A707C8371}"/>
              </a:ext>
            </a:extLst>
          </p:cNvPr>
          <p:cNvSpPr txBox="1"/>
          <p:nvPr/>
        </p:nvSpPr>
        <p:spPr>
          <a:xfrm>
            <a:off x="623620" y="2489690"/>
            <a:ext cx="10788551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设每年市政府投资的增长率为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年投资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2(1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+x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亿元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,2025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年投资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2(1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+x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6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亿元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根据三年累计投资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亿元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可列方程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2(1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+x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2(1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+x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6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5,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整理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6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6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6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5(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舍去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每年市政府投资的增长率为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%.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2B33D2F-1DD7-5DA9-B51B-FBA825A4A1EF}"/>
              </a:ext>
            </a:extLst>
          </p:cNvPr>
          <p:cNvSpPr txBox="1"/>
          <p:nvPr/>
        </p:nvSpPr>
        <p:spPr>
          <a:xfrm>
            <a:off x="623620" y="4708131"/>
            <a:ext cx="1094476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若这两年内的建设成本不变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求到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年底共建设了多少万平方米廉租房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06CFB53-FB88-0DB2-3A02-263349F99128}"/>
                  </a:ext>
                </a:extLst>
              </p:cNvPr>
              <p:cNvSpPr txBox="1"/>
              <p:nvPr/>
            </p:nvSpPr>
            <p:spPr>
              <a:xfrm>
                <a:off x="623620" y="5229125"/>
                <a:ext cx="10652007" cy="6703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到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2025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年底共建廉租房面积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:9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38(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万平方米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06CFB53-FB88-0DB2-3A02-263349F991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5229125"/>
                <a:ext cx="10652007" cy="670376"/>
              </a:xfrm>
              <a:prstGeom prst="rect">
                <a:avLst/>
              </a:prstGeom>
              <a:blipFill>
                <a:blip r:embed="rId3"/>
                <a:stretch>
                  <a:fillRect l="-1030" b="-8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0662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CB30F4-4C05-1C46-1136-35C6BE95DA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62D0782-39A5-8804-7ECB-ED234E50EAF2}"/>
              </a:ext>
            </a:extLst>
          </p:cNvPr>
          <p:cNvSpPr txBox="1"/>
          <p:nvPr/>
        </p:nvSpPr>
        <p:spPr>
          <a:xfrm>
            <a:off x="623620" y="404790"/>
            <a:ext cx="10656740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对于实数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定义一种新运算“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☆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规定如下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☆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例如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:3☆2=3×2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-2=10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1☆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则满足条件的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-1)☆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存在两个不同的数值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满足等式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E79C946-B9D9-0279-3730-B031B61EB2C0}"/>
                  </a:ext>
                </a:extLst>
              </p:cNvPr>
              <p:cNvSpPr txBox="1"/>
              <p:nvPr/>
            </p:nvSpPr>
            <p:spPr>
              <a:xfrm>
                <a:off x="623620" y="2976494"/>
                <a:ext cx="8640600" cy="2884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1)☆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存在两个不同的数值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满足等式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∴Δ=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≠1,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E79C946-B9D9-0279-3730-B031B61EB2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2976494"/>
                <a:ext cx="8640600" cy="2884444"/>
              </a:xfrm>
              <a:prstGeom prst="rect">
                <a:avLst/>
              </a:prstGeom>
              <a:blipFill>
                <a:blip r:embed="rId3"/>
                <a:stretch>
                  <a:fillRect l="-1410" b="-16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2BF74829-C398-CFEA-A844-1377F03F6E04}"/>
              </a:ext>
            </a:extLst>
          </p:cNvPr>
          <p:cNvSpPr txBox="1"/>
          <p:nvPr/>
        </p:nvSpPr>
        <p:spPr>
          <a:xfrm>
            <a:off x="6113470" y="1772885"/>
            <a:ext cx="11346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606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9BF367-94AD-48B7-0E95-2B3BD9DCF1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8C7E64A-7631-4B73-ABAE-CA5D5B4E0169}"/>
              </a:ext>
            </a:extLst>
          </p:cNvPr>
          <p:cNvSpPr txBox="1"/>
          <p:nvPr/>
        </p:nvSpPr>
        <p:spPr>
          <a:xfrm>
            <a:off x="695625" y="692810"/>
            <a:ext cx="610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2☆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☆2,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46A9C40-9FF0-4927-99DD-2BE004236AE4}"/>
                  </a:ext>
                </a:extLst>
              </p:cNvPr>
              <p:cNvSpPr txBox="1"/>
              <p:nvPr/>
            </p:nvSpPr>
            <p:spPr>
              <a:xfrm>
                <a:off x="695625" y="1412860"/>
                <a:ext cx="8352580" cy="3033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2☆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x&gt;x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☆2,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-x&gt;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zh-CN" altLang="en-US" sz="2800" b="1" i="1">
                                  <a:solidFill>
                                    <a:srgbClr val="DB251C"/>
                                  </a:solidFill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＞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zh-CN" altLang="en-US" sz="2800" b="1" i="1">
                                  <a:solidFill>
                                    <a:srgbClr val="DB251C"/>
                                  </a:solidFill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＞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zh-CN" altLang="en-US" sz="2800" b="1" i="1">
                                  <a:solidFill>
                                    <a:srgbClr val="DB251C"/>
                                  </a:solidFill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＜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zh-CN" altLang="en-US" sz="2800" b="1" i="1">
                                  <a:solidFill>
                                    <a:srgbClr val="DB251C"/>
                                  </a:solidFill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＜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x&gt;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46A9C40-9FF0-4927-99DD-2BE004236A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412860"/>
                <a:ext cx="8352580" cy="3033331"/>
              </a:xfrm>
              <a:prstGeom prst="rect">
                <a:avLst/>
              </a:prstGeom>
              <a:blipFill>
                <a:blip r:embed="rId3"/>
                <a:stretch>
                  <a:fillRect l="-1460" b="-1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16010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766E0F-0C57-CBD5-8737-B3BECAD08D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58DD1FF-476A-8F7B-E35F-B01487F1CA35}"/>
              </a:ext>
            </a:extLst>
          </p:cNvPr>
          <p:cNvSpPr txBox="1"/>
          <p:nvPr/>
        </p:nvSpPr>
        <p:spPr>
          <a:xfrm>
            <a:off x="659622" y="620805"/>
            <a:ext cx="1087275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利用一面墙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最长可利用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围成一个矩形花园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与墙平行的一边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上要预留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宽的入口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如图中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不用砌墙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现有砌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长的墙的材料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当矩形的长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为多少米时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矩形花园的面积为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97AC408-36C3-5C99-B02B-01F6DC2B8158}"/>
                  </a:ext>
                </a:extLst>
              </p:cNvPr>
              <p:cNvSpPr txBox="1"/>
              <p:nvPr/>
            </p:nvSpPr>
            <p:spPr>
              <a:xfrm>
                <a:off x="664631" y="2526937"/>
                <a:ext cx="6104658" cy="30564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BC=x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𝟔𝟎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𝟔𝟎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整理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最长可利用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当矩形的长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矩形花园的面积为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97AC408-36C3-5C99-B02B-01F6DC2B81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631" y="2526937"/>
                <a:ext cx="6104658" cy="3056478"/>
              </a:xfrm>
              <a:prstGeom prst="rect">
                <a:avLst/>
              </a:prstGeom>
              <a:blipFill>
                <a:blip r:embed="rId3"/>
                <a:stretch>
                  <a:fillRect l="-1998" r="-2098" b="-49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2.jpeg">
            <a:extLst>
              <a:ext uri="{FF2B5EF4-FFF2-40B4-BE49-F238E27FC236}">
                <a16:creationId xmlns:a16="http://schemas.microsoft.com/office/drawing/2014/main" id="{5E3DEF39-681D-46E5-2DE3-4ED93E05E9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15" y="2819336"/>
            <a:ext cx="3460589" cy="1601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76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D8182-C5E1-D4C1-1120-B21EE616D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04DB3FC-82D7-CF5F-4AE2-8C8215DA7DB9}"/>
              </a:ext>
            </a:extLst>
          </p:cNvPr>
          <p:cNvSpPr txBox="1"/>
          <p:nvPr/>
        </p:nvSpPr>
        <p:spPr>
          <a:xfrm>
            <a:off x="623620" y="548800"/>
            <a:ext cx="7992555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能否围成面积为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的矩形花园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2B786AF-DB2D-3EEF-A109-BF322EE8A245}"/>
                  </a:ext>
                </a:extLst>
              </p:cNvPr>
              <p:cNvSpPr txBox="1"/>
              <p:nvPr/>
            </p:nvSpPr>
            <p:spPr>
              <a:xfrm>
                <a:off x="623620" y="1268850"/>
                <a:ext cx="7992555" cy="44455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不能围成面积为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480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的矩形花园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理由如下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BC=y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𝟔𝟎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𝟔𝟎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480,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整理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最长可利用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∴y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均不符合题意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舍去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不能围成面积为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480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的矩形花园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2B786AF-DB2D-3EEF-A109-BF322EE8A2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268850"/>
                <a:ext cx="7992555" cy="4445576"/>
              </a:xfrm>
              <a:prstGeom prst="rect">
                <a:avLst/>
              </a:prstGeom>
              <a:blipFill>
                <a:blip r:embed="rId3"/>
                <a:stretch>
                  <a:fillRect l="-1526" t="-274" b="-30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2.jpeg">
            <a:extLst>
              <a:ext uri="{FF2B5EF4-FFF2-40B4-BE49-F238E27FC236}">
                <a16:creationId xmlns:a16="http://schemas.microsoft.com/office/drawing/2014/main" id="{7AD5F7FE-9163-30BC-99AD-3CCC08273D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090" y="2690649"/>
            <a:ext cx="3460589" cy="1601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111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73122D-1598-DDBD-DFCE-B20FF94D33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D4CBB09-C647-D419-536E-F283F95BF868}"/>
              </a:ext>
            </a:extLst>
          </p:cNvPr>
          <p:cNvSpPr txBox="1"/>
          <p:nvPr/>
        </p:nvSpPr>
        <p:spPr>
          <a:xfrm>
            <a:off x="659622" y="1052835"/>
            <a:ext cx="10872755" cy="388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草莓是深受人们喜爱的明星水果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世界范围内共有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多个不同品种的草莓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某水果超市近期有“春旭”和“星都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号”两种品种的草莓正在销售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已知这两种草莓每千克的进价之和为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“春旭”草莓每千克的利润率为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“星都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号”草莓每千克的售价比进价的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倍少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某顾客购买了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千克“春旭”草莓和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千克“星都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号”草莓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共支付了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570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974849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93DB9D-A809-829D-EF88-1B070EC617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4D2E594-4C30-5C42-A90D-52EF89F21834}"/>
                  </a:ext>
                </a:extLst>
              </p:cNvPr>
              <p:cNvSpPr txBox="1"/>
              <p:nvPr/>
            </p:nvSpPr>
            <p:spPr>
              <a:xfrm>
                <a:off x="623619" y="1700880"/>
                <a:ext cx="10512730" cy="41690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设“春旭”和“星都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号”草莓每千克的进价分别为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元和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则“春旭”草莓每千克的售价为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%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“星都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号”草莓每千克的售价为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𝟏𝟓𝟎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𝟓𝟎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%)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𝟓𝟎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)=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𝟓𝟕𝟎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𝟔𝟎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𝟗𝟎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该水果超市“春旭”和“星都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号”草莓每千克的进价分别为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元和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4D2E594-4C30-5C42-A90D-52EF89F218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1700880"/>
                <a:ext cx="10512730" cy="4169090"/>
              </a:xfrm>
              <a:prstGeom prst="rect">
                <a:avLst/>
              </a:prstGeom>
              <a:blipFill>
                <a:blip r:embed="rId3"/>
                <a:stretch>
                  <a:fillRect l="-1159" t="-1901" r="-1159" b="-32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080B183-7C30-9A7A-1059-81C7F96D1F8C}"/>
              </a:ext>
            </a:extLst>
          </p:cNvPr>
          <p:cNvSpPr txBox="1"/>
          <p:nvPr/>
        </p:nvSpPr>
        <p:spPr>
          <a:xfrm>
            <a:off x="623619" y="548800"/>
            <a:ext cx="1087275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求该水果超市“春旭”和“星都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号”草莓每千克的进价分别为多少元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482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061D9-A7B0-4B38-B76A-6610A85724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E1500C2-EC27-AE46-A952-3190EE5C9D12}"/>
              </a:ext>
            </a:extLst>
          </p:cNvPr>
          <p:cNvSpPr txBox="1"/>
          <p:nvPr/>
        </p:nvSpPr>
        <p:spPr>
          <a:xfrm>
            <a:off x="551615" y="404790"/>
            <a:ext cx="10944760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若按照原售价销售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该水果超市平均每天可售出“春旭”草莓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千克和“星都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号”草莓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经调查发现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“春旭”草莓售价每降低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每天可多销售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“星都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号”草莓售价每降低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每天可多销售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该水果超市某天计划将两种草莓都降低相同价格出售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为尽最大可能让消费者获得实惠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且当天销售这两种草莓的利润之和为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580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则这两种草莓每千克都降低了多少元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6C1ACA8-221C-FA97-D52E-83411B78A71A}"/>
                  </a:ext>
                </a:extLst>
              </p:cNvPr>
              <p:cNvSpPr txBox="1"/>
              <p:nvPr/>
            </p:nvSpPr>
            <p:spPr>
              <a:xfrm>
                <a:off x="623620" y="2897780"/>
                <a:ext cx="9864685" cy="30918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“春旭”草莓的售价为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%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90(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“星都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号”草莓的售价为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130(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设这两种草莓每千克都降低了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(90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-m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)(50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(130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-m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𝟑𝟎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num>
                          <m:den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</m:d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580,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整理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28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m+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192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为尽最大可能让消费者获得实惠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这两种草莓每千克都降低了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6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6C1ACA8-221C-FA97-D52E-83411B78A7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2897780"/>
                <a:ext cx="9864685" cy="3091808"/>
              </a:xfrm>
              <a:prstGeom prst="rect">
                <a:avLst/>
              </a:prstGeom>
              <a:blipFill>
                <a:blip r:embed="rId3"/>
                <a:stretch>
                  <a:fillRect l="-1112" t="-2165" b="-41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9296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1DE0BA-F28C-DB13-3D0E-D43B78BF93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C751065-E28D-1E7A-2E35-10B4F5405B62}"/>
              </a:ext>
            </a:extLst>
          </p:cNvPr>
          <p:cNvSpPr txBox="1"/>
          <p:nvPr/>
        </p:nvSpPr>
        <p:spPr>
          <a:xfrm>
            <a:off x="695624" y="548800"/>
            <a:ext cx="10440725" cy="1716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一、选择题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本大题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每小题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若方程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-4)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-1=0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是一元二次方程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	             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	     C.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≠4	       D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≠3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50495A-6428-F5D1-6720-3188281B0D22}"/>
              </a:ext>
            </a:extLst>
          </p:cNvPr>
          <p:cNvSpPr txBox="1"/>
          <p:nvPr/>
        </p:nvSpPr>
        <p:spPr>
          <a:xfrm>
            <a:off x="695624" y="2348925"/>
            <a:ext cx="7488520" cy="1716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-3=0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	                          B.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=-1,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=-3	                D.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=-1,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=-3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C8B552D-B20E-6EED-865E-8F45C9A87F0A}"/>
              </a:ext>
            </a:extLst>
          </p:cNvPr>
          <p:cNvSpPr txBox="1"/>
          <p:nvPr/>
        </p:nvSpPr>
        <p:spPr>
          <a:xfrm>
            <a:off x="695624" y="4149050"/>
            <a:ext cx="9199625" cy="1716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用配方法解方程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+3=0,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下列配方正确的是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-3)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	                          B.(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+3)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-3)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=-6	                          D.(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+3)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CD2F259-7F35-C990-8AE4-6D6D7CDBEAC1}"/>
              </a:ext>
            </a:extLst>
          </p:cNvPr>
          <p:cNvSpPr txBox="1"/>
          <p:nvPr/>
        </p:nvSpPr>
        <p:spPr>
          <a:xfrm>
            <a:off x="9674699" y="1227286"/>
            <a:ext cx="4618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9279403-C69A-2F35-B0F8-BD0064B2C28B}"/>
              </a:ext>
            </a:extLst>
          </p:cNvPr>
          <p:cNvSpPr txBox="1"/>
          <p:nvPr/>
        </p:nvSpPr>
        <p:spPr>
          <a:xfrm>
            <a:off x="4583895" y="2447340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i="0" kern="1200" baseline="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D7510F6-117E-CC28-1E24-4369B6713876}"/>
              </a:ext>
            </a:extLst>
          </p:cNvPr>
          <p:cNvSpPr txBox="1"/>
          <p:nvPr/>
        </p:nvSpPr>
        <p:spPr>
          <a:xfrm>
            <a:off x="8328155" y="4268365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8925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B34609-E959-4C71-B2F3-9D77D55979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9BB56B2-D8E3-BE5F-5D1A-02EAB33C1016}"/>
                  </a:ext>
                </a:extLst>
              </p:cNvPr>
              <p:cNvSpPr txBox="1"/>
              <p:nvPr/>
            </p:nvSpPr>
            <p:spPr>
              <a:xfrm>
                <a:off x="479610" y="404187"/>
                <a:ext cx="10800750" cy="26820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在矩形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出发沿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cm/s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的速度向点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移动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同时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出发沿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cm/s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的速度向点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移动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当其中一点到达终点运动立即停止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设运动时间为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在运动过程中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PQ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的长度能否为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cm?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若能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求出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若不能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请说明理由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9BB56B2-D8E3-BE5F-5D1A-02EAB33C10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404187"/>
                <a:ext cx="10800750" cy="2682081"/>
              </a:xfrm>
              <a:prstGeom prst="rect">
                <a:avLst/>
              </a:prstGeom>
              <a:blipFill>
                <a:blip r:embed="rId3"/>
                <a:stretch>
                  <a:fillRect l="-1186" t="-1591" r="-1186" b="-5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0A8638F-B617-8441-ECF5-34D02CCE5A7D}"/>
                  </a:ext>
                </a:extLst>
              </p:cNvPr>
              <p:cNvSpPr txBox="1"/>
              <p:nvPr/>
            </p:nvSpPr>
            <p:spPr>
              <a:xfrm>
                <a:off x="479610" y="2996970"/>
                <a:ext cx="8856615" cy="29302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PQ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的长度能为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理由如下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根据题意可知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AP=t 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BP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=AB-AP=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-t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BQ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是矩形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BPQ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由勾股定理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BP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+BQ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=PQ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-t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舍去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0A8638F-B617-8441-ECF5-34D02CCE5A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2996970"/>
                <a:ext cx="8856615" cy="2930226"/>
              </a:xfrm>
              <a:prstGeom prst="rect">
                <a:avLst/>
              </a:prstGeom>
              <a:blipFill>
                <a:blip r:embed="rId4"/>
                <a:stretch>
                  <a:fillRect l="-1445" t="-208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3.jpeg">
            <a:extLst>
              <a:ext uri="{FF2B5EF4-FFF2-40B4-BE49-F238E27FC236}">
                <a16:creationId xmlns:a16="http://schemas.microsoft.com/office/drawing/2014/main" id="{4D3BF665-88F9-B596-2998-A0AE9FE9F3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5059" y="4214459"/>
            <a:ext cx="2880200" cy="1712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796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E48D97-EA39-1D78-3068-DAE4439CC1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8B776BC-0C6F-A005-1FAA-B7852F976AE4}"/>
              </a:ext>
            </a:extLst>
          </p:cNvPr>
          <p:cNvSpPr txBox="1"/>
          <p:nvPr/>
        </p:nvSpPr>
        <p:spPr>
          <a:xfrm>
            <a:off x="623620" y="548800"/>
            <a:ext cx="1080075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在运动过程中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PDQ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的面积能否为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若能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若不能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请说明理由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C406FD9-7A18-DEBB-3706-DBC0B75184CD}"/>
                  </a:ext>
                </a:extLst>
              </p:cNvPr>
              <p:cNvSpPr txBox="1"/>
              <p:nvPr/>
            </p:nvSpPr>
            <p:spPr>
              <a:xfrm>
                <a:off x="623620" y="1628875"/>
                <a:ext cx="9792680" cy="37288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不能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理由如下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PDQ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lang="zh-CN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梯形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ABQD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ADP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PBQ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-t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=t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PDQ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∴t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∴Δ=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此方程无实数根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PDQ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的面积不能为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C406FD9-7A18-DEBB-3706-DBC0B75184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628875"/>
                <a:ext cx="9792680" cy="3728841"/>
              </a:xfrm>
              <a:prstGeom prst="rect">
                <a:avLst/>
              </a:prstGeom>
              <a:blipFill>
                <a:blip r:embed="rId3"/>
                <a:stretch>
                  <a:fillRect l="-1245" t="-2124" b="-3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3.jpeg">
            <a:extLst>
              <a:ext uri="{FF2B5EF4-FFF2-40B4-BE49-F238E27FC236}">
                <a16:creationId xmlns:a16="http://schemas.microsoft.com/office/drawing/2014/main" id="{4C88F16F-38D4-25BE-D0A0-F1FBE7F3C1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140" y="3284990"/>
            <a:ext cx="2880200" cy="1712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68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BFFE7-45EE-6A05-9551-9CA5BC7D3B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C657656-2729-AA8B-F18B-E3CE61662806}"/>
              </a:ext>
            </a:extLst>
          </p:cNvPr>
          <p:cNvSpPr txBox="1"/>
          <p:nvPr/>
        </p:nvSpPr>
        <p:spPr>
          <a:xfrm>
            <a:off x="623620" y="548800"/>
            <a:ext cx="92886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在运动过程中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6731825-E90E-936E-2973-E92EE7659C37}"/>
                  </a:ext>
                </a:extLst>
              </p:cNvPr>
              <p:cNvSpPr txBox="1"/>
              <p:nvPr/>
            </p:nvSpPr>
            <p:spPr>
              <a:xfrm>
                <a:off x="623620" y="1268850"/>
                <a:ext cx="10296715" cy="33911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为坐标原点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所在直线为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所在直线为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轴建立平面直角坐标系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(0,6),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(12,6),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-t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,0),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𝒕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𝒕</m:t>
                        </m:r>
                      </m:e>
                    </m: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取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(6,6),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MN.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∴MN=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zh-CN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den>
                            </m:f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𝒕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𝟔</m:t>
                            </m:r>
                          </m:e>
                        </m:d>
                      </m:e>
                      <m: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6731825-E90E-936E-2973-E92EE7659C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268850"/>
                <a:ext cx="10296715" cy="3391121"/>
              </a:xfrm>
              <a:prstGeom prst="rect">
                <a:avLst/>
              </a:prstGeom>
              <a:blipFill>
                <a:blip r:embed="rId3"/>
                <a:stretch>
                  <a:fillRect l="-1184" t="-2338" r="-1243" b="-8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3.jpeg">
            <a:extLst>
              <a:ext uri="{FF2B5EF4-FFF2-40B4-BE49-F238E27FC236}">
                <a16:creationId xmlns:a16="http://schemas.microsoft.com/office/drawing/2014/main" id="{AA42DE70-0047-52A5-CBE5-4D1179A440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145" y="2964410"/>
            <a:ext cx="2880200" cy="17127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1ACE46B-0199-490C-486E-AC83FE8208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0135" y="2708950"/>
            <a:ext cx="3387963" cy="277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106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C1B8AC-5A53-CCFD-3D64-E470A6A45A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A21C710-17CC-5496-4EDF-93BC02C1F664}"/>
              </a:ext>
            </a:extLst>
          </p:cNvPr>
          <p:cNvSpPr txBox="1"/>
          <p:nvPr/>
        </p:nvSpPr>
        <p:spPr>
          <a:xfrm>
            <a:off x="479610" y="548800"/>
            <a:ext cx="1051273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一元二次方程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+2=0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的根的情况是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有两个不相等的实数根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B.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有两个相等的实数根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没有实数根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    D.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无法确定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AF48061-9931-F4D5-825B-77981E613036}"/>
              </a:ext>
            </a:extLst>
          </p:cNvPr>
          <p:cNvSpPr txBox="1"/>
          <p:nvPr/>
        </p:nvSpPr>
        <p:spPr>
          <a:xfrm>
            <a:off x="472338" y="2719664"/>
            <a:ext cx="11546495" cy="1307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是方程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-2=0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的一个根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和方程的另一个根分别为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A.-1,-2	       B.-1,2	          C.1,-3	                 D.1,3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C1E91E-5EB3-3777-E988-63F1E75A64DB}"/>
              </a:ext>
            </a:extLst>
          </p:cNvPr>
          <p:cNvSpPr txBox="1"/>
          <p:nvPr/>
        </p:nvSpPr>
        <p:spPr>
          <a:xfrm>
            <a:off x="479610" y="4469914"/>
            <a:ext cx="11052768" cy="1307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是一元二次方程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则代数式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025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022	       B.2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023	          C.2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024	       D.2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025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F0DF888-3D55-15B4-FC2B-264D94681663}"/>
              </a:ext>
            </a:extLst>
          </p:cNvPr>
          <p:cNvSpPr txBox="1"/>
          <p:nvPr/>
        </p:nvSpPr>
        <p:spPr>
          <a:xfrm>
            <a:off x="11034494" y="2904183"/>
            <a:ext cx="38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86A930B-617E-B9DF-A71D-2E904E68A204}"/>
              </a:ext>
            </a:extLst>
          </p:cNvPr>
          <p:cNvSpPr txBox="1"/>
          <p:nvPr/>
        </p:nvSpPr>
        <p:spPr>
          <a:xfrm>
            <a:off x="6960060" y="692810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325FDB6-42ED-1B1A-11FF-E1E84A7582CC}"/>
              </a:ext>
            </a:extLst>
          </p:cNvPr>
          <p:cNvSpPr txBox="1"/>
          <p:nvPr/>
        </p:nvSpPr>
        <p:spPr>
          <a:xfrm>
            <a:off x="10560310" y="4640188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3552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36745-7A6E-7447-7BA7-58E4FC61F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C621EA7-3609-9C3F-53D3-D646EF5AD30C}"/>
              </a:ext>
            </a:extLst>
          </p:cNvPr>
          <p:cNvSpPr txBox="1"/>
          <p:nvPr/>
        </p:nvSpPr>
        <p:spPr>
          <a:xfrm>
            <a:off x="551615" y="620805"/>
            <a:ext cx="10656740" cy="3145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有一个人患了流感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经过两轮传染后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人患了流感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设每轮传染中平均一个人传染了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则下列结论错误的是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轮后有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个人患了流感</a:t>
            </a:r>
          </a:p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轮又增加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个人患流感</a:t>
            </a:r>
            <a:endParaRPr lang="en-US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依题意可以列方程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+1)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=36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按照这样的传播速度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三轮后一共会有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人感染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7B36186-20CE-CC97-E5C9-1EC7E77779AE}"/>
                  </a:ext>
                </a:extLst>
              </p:cNvPr>
              <p:cNvSpPr txBox="1"/>
              <p:nvPr/>
            </p:nvSpPr>
            <p:spPr>
              <a:xfrm>
                <a:off x="551615" y="3933035"/>
                <a:ext cx="10656740" cy="18538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已知一元二次方程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-3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-1=0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的两根分别为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e>
                      <m:sup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e>
                      <m:sup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𝟑</m:t>
                        </m:r>
                      </m:num>
                      <m:den>
                        <m:r>
                          <a:rPr lang="en-US" altLang="zh-CN" sz="2800" b="1" i="1"/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B.-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𝟏𝟗</m:t>
                        </m:r>
                      </m:num>
                      <m:den>
                        <m:r>
                          <a:rPr lang="en-US" altLang="zh-CN" sz="2800" b="1" i="1"/>
                          <m:t>𝟐𝟓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D.-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𝟐𝟓</m:t>
                        </m:r>
                      </m:den>
                    </m:f>
                  </m:oMath>
                </a14:m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7B36186-20CE-CC97-E5C9-1EC7E77779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3933035"/>
                <a:ext cx="10656740" cy="1853841"/>
              </a:xfrm>
              <a:prstGeom prst="rect">
                <a:avLst/>
              </a:prstGeom>
              <a:blipFill>
                <a:blip r:embed="rId3"/>
                <a:stretch>
                  <a:fillRect l="-1144" t="-1974" r="-457" b="-3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47D3117-DCFA-03B8-46E8-71E2772FA1ED}"/>
              </a:ext>
            </a:extLst>
          </p:cNvPr>
          <p:cNvSpPr txBox="1"/>
          <p:nvPr/>
        </p:nvSpPr>
        <p:spPr>
          <a:xfrm>
            <a:off x="8688180" y="1196845"/>
            <a:ext cx="38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368C4C1-025D-E424-CDB1-36B40D7339DD}"/>
              </a:ext>
            </a:extLst>
          </p:cNvPr>
          <p:cNvSpPr txBox="1"/>
          <p:nvPr/>
        </p:nvSpPr>
        <p:spPr>
          <a:xfrm>
            <a:off x="983645" y="4549907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055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C62C0C-89B9-21E7-C72C-612588C43B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3694C2F-49CE-39E0-1EFC-BFFA78AF56C1}"/>
              </a:ext>
            </a:extLst>
          </p:cNvPr>
          <p:cNvSpPr txBox="1"/>
          <p:nvPr/>
        </p:nvSpPr>
        <p:spPr>
          <a:xfrm>
            <a:off x="551615" y="476795"/>
            <a:ext cx="1065674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已知三角形的两边长分别为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第三边的长是方程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+6=0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的一个根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则这个三角形的周长是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A.11	             B.12	     C.11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	   D.15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B410D39-766F-0B62-CA23-944453AD4A77}"/>
                  </a:ext>
                </a:extLst>
              </p:cNvPr>
              <p:cNvSpPr txBox="1"/>
              <p:nvPr/>
            </p:nvSpPr>
            <p:spPr>
              <a:xfrm>
                <a:off x="551615" y="1988900"/>
                <a:ext cx="10656740" cy="38961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对于实数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定义新运算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a*b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𝒂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𝒂𝒃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𝒂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≥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),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𝒂𝒃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𝒂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𝒂</m:t>
                              </m:r>
                              <m:r>
                                <a:rPr lang="zh-CN" altLang="en-US" sz="28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＜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),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则下列结论正确的有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①3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*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4=25;②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a*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-1)=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/>
                            </m:ctrlPr>
                          </m:mPr>
                          <m:mr>
                            <m:e>
                              <m:r>
                                <a:rPr lang="en-US" altLang="zh-CN" sz="2800" b="1" i="1"/>
                                <m:t>𝟒</m:t>
                              </m:r>
                              <m:sSup>
                                <m:sSupPr>
                                  <m:ctrlPr>
                                    <a:rPr lang="zh-CN" altLang="zh-CN" sz="2800" b="1" i="1"/>
                                  </m:ctrlPr>
                                </m:sSupPr>
                                <m:e>
                                  <m:r>
                                    <a:rPr lang="en-US" altLang="zh-CN" sz="2800" b="1" i="1"/>
                                    <m:t>𝒂</m:t>
                                  </m:r>
                                </m:e>
                                <m:sup>
                                  <m:r>
                                    <a:rPr lang="en-US" altLang="zh-CN" sz="2800" b="1" i="1"/>
                                    <m:t>𝟐</m:t>
                                  </m:r>
                                </m:sup>
                              </m:sSup>
                              <m:r>
                                <a:rPr lang="en-US" altLang="zh-CN" sz="2800" b="1" i="1"/>
                                <m:t>−</m:t>
                              </m:r>
                              <m:r>
                                <a:rPr lang="en-US" altLang="zh-CN" sz="2800" b="1" i="1"/>
                                <m:t>𝒂</m:t>
                              </m:r>
                              <m:r>
                                <a:rPr lang="en-US" altLang="zh-CN" sz="2800" b="1" i="1"/>
                                <m:t>−</m:t>
                              </m:r>
                              <m:r>
                                <a:rPr lang="en-US" altLang="zh-CN" sz="2800" b="1" i="1"/>
                                <m:t>𝟏</m:t>
                              </m:r>
                              <m:r>
                                <a:rPr lang="en-US" altLang="zh-CN" sz="2800" b="1" i="1"/>
                                <m:t>(</m:t>
                              </m:r>
                              <m:r>
                                <a:rPr lang="en-US" altLang="zh-CN" sz="2800" b="1" i="1"/>
                                <m:t>𝒂</m:t>
                              </m:r>
                              <m:r>
                                <a:rPr lang="zh-CN" altLang="en-US" sz="2800" b="1" i="1">
                                  <a:latin typeface="Cambria Math" panose="02040503050406030204" pitchFamily="18" charset="0"/>
                                </a:rPr>
                                <m:t>＞</m:t>
                              </m:r>
                              <m:r>
                                <a:rPr lang="en-US" altLang="zh-CN" sz="2800" b="1" i="1"/>
                                <m:t>𝟏</m:t>
                              </m:r>
                              <m:r>
                                <a:rPr lang="en-US" altLang="zh-CN" sz="2800" b="1" i="1"/>
                                <m:t>),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/>
                                <m:t>−</m:t>
                              </m:r>
                              <m:r>
                                <a:rPr lang="en-US" altLang="zh-CN" sz="2800" b="1" i="1"/>
                                <m:t>𝟒</m:t>
                              </m:r>
                              <m:sSup>
                                <m:sSupPr>
                                  <m:ctrlPr>
                                    <a:rPr lang="zh-CN" altLang="zh-CN" sz="2800" b="1" i="1"/>
                                  </m:ctrlPr>
                                </m:sSupPr>
                                <m:e>
                                  <m:r>
                                    <a:rPr lang="en-US" altLang="zh-CN" sz="2800" b="1" i="1"/>
                                    <m:t>𝒂</m:t>
                                  </m:r>
                                </m:e>
                                <m:sup>
                                  <m:r>
                                    <a:rPr lang="en-US" altLang="zh-CN" sz="2800" b="1" i="1"/>
                                    <m:t>𝟐</m:t>
                                  </m:r>
                                </m:sup>
                              </m:sSup>
                              <m:r>
                                <a:rPr lang="en-US" altLang="zh-CN" sz="2800" b="1" i="1"/>
                                <m:t>+</m:t>
                              </m:r>
                              <m:r>
                                <a:rPr lang="en-US" altLang="zh-CN" sz="2800" b="1" i="1"/>
                                <m:t>𝟓</m:t>
                              </m:r>
                              <m:r>
                                <a:rPr lang="en-US" altLang="zh-CN" sz="2800" b="1" i="1"/>
                                <m:t>𝒂</m:t>
                              </m:r>
                              <m:r>
                                <a:rPr lang="en-US" altLang="zh-CN" sz="2800" b="1" i="1"/>
                                <m:t>−</m:t>
                              </m:r>
                              <m:r>
                                <a:rPr lang="en-US" altLang="zh-CN" sz="2800" b="1" i="1"/>
                                <m:t>𝟏</m:t>
                              </m:r>
                              <m:r>
                                <a:rPr lang="en-US" altLang="zh-CN" sz="2800" b="1" i="1"/>
                                <m:t>(</m:t>
                              </m:r>
                              <m:r>
                                <a:rPr lang="en-US" altLang="zh-CN" sz="2800" b="1" i="1"/>
                                <m:t>𝒂</m:t>
                              </m:r>
                              <m:r>
                                <a:rPr lang="en-US" altLang="zh-CN" sz="2800" b="1" i="1"/>
                                <m:t>≤</m:t>
                              </m:r>
                              <m:r>
                                <a:rPr lang="en-US" altLang="zh-CN" sz="2800" b="1" i="1"/>
                                <m:t>𝟏</m:t>
                              </m:r>
                              <m:r>
                                <a:rPr lang="en-US" altLang="zh-CN" sz="2800" b="1" i="1"/>
                                <m:t>);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③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是一元二次方程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+(2-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+1=0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的两个根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*x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=5,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A.0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B.1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C.2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D.3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B410D39-766F-0B62-CA23-944453AD4A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1988900"/>
                <a:ext cx="10656740" cy="3896131"/>
              </a:xfrm>
              <a:prstGeom prst="rect">
                <a:avLst/>
              </a:prstGeom>
              <a:blipFill>
                <a:blip r:embed="rId3"/>
                <a:stretch>
                  <a:fillRect l="-1144" r="-1086" b="-35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C1C8C92-1407-41B9-9A1A-F60B7F554217}"/>
              </a:ext>
            </a:extLst>
          </p:cNvPr>
          <p:cNvSpPr txBox="1"/>
          <p:nvPr/>
        </p:nvSpPr>
        <p:spPr>
          <a:xfrm>
            <a:off x="5303945" y="972969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624F77E-F334-A2A1-E8BF-E5850EFFD939}"/>
              </a:ext>
            </a:extLst>
          </p:cNvPr>
          <p:cNvSpPr txBox="1"/>
          <p:nvPr/>
        </p:nvSpPr>
        <p:spPr>
          <a:xfrm>
            <a:off x="1919710" y="2996970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016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43C50F-B573-A296-C2F1-1029D235E7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2C88186-2DF1-F50C-5CA6-C1EF51DF62CC}"/>
              </a:ext>
            </a:extLst>
          </p:cNvPr>
          <p:cNvSpPr txBox="1"/>
          <p:nvPr/>
        </p:nvSpPr>
        <p:spPr>
          <a:xfrm>
            <a:off x="587617" y="548800"/>
            <a:ext cx="11016765" cy="5181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二、填空题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本大题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每小题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将一元二次方程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+2)(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-2)=4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化为一般形式为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某社区为丰富居民闲暇时间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特新建一个图书馆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据统计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进馆人数逐渐增多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第一个月进馆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人次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第三个月进馆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845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人次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若该图书馆的进馆人次月平均增长率为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则根据题意列出方程为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现有长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、宽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的矩形场地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欲在中央建一游泳池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周围是等宽的便道及休闲区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且周围部分的面积恰好等于游泳池的面积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则便道及休闲区的宽度为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809BB2B-4F92-C75A-D406-5C2A9744F1D2}"/>
              </a:ext>
            </a:extLst>
          </p:cNvPr>
          <p:cNvSpPr txBox="1"/>
          <p:nvPr/>
        </p:nvSpPr>
        <p:spPr>
          <a:xfrm>
            <a:off x="8184145" y="1340855"/>
            <a:ext cx="12240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strike="noStrike" kern="1200" cap="none" spc="0" normalizeH="0" baseline="30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6D54A23-DEE0-B542-04BF-0AA972FFEE26}"/>
              </a:ext>
            </a:extLst>
          </p:cNvPr>
          <p:cNvSpPr txBox="1"/>
          <p:nvPr/>
        </p:nvSpPr>
        <p:spPr>
          <a:xfrm>
            <a:off x="8298304" y="3212985"/>
            <a:ext cx="24060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500(1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+x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en-US" altLang="zh-CN" sz="2800" b="1" i="0" strike="noStrike" kern="1200" cap="none" spc="0" normalizeH="0" baseline="30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845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0E3C00C-E0C8-9376-DCB4-FC6FFAD1A36B}"/>
              </a:ext>
            </a:extLst>
          </p:cNvPr>
          <p:cNvSpPr txBox="1"/>
          <p:nvPr/>
        </p:nvSpPr>
        <p:spPr>
          <a:xfrm>
            <a:off x="3385126" y="5157120"/>
            <a:ext cx="4787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022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6B69E9-A9F4-C834-7277-EBB436C88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F1A0F4A-E862-694E-52B3-2B4C046C5FFC}"/>
                  </a:ext>
                </a:extLst>
              </p:cNvPr>
              <p:cNvSpPr txBox="1"/>
              <p:nvPr/>
            </p:nvSpPr>
            <p:spPr>
              <a:xfrm>
                <a:off x="479610" y="548800"/>
                <a:ext cx="10944760" cy="43286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14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若关于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f>
                                <m:fPr>
                                  <m:ctrlPr>
                                    <a:rPr lang="zh-CN" altLang="zh-CN" sz="28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  <m:r>
                                    <a:rPr lang="en-US" altLang="zh-CN" sz="28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+</m:t>
                                  </m:r>
                                  <m:r>
                                    <a:rPr lang="en-US" altLang="zh-CN" sz="28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</m:num>
                                <m:den>
                                  <m:r>
                                    <a:rPr lang="en-US" altLang="zh-CN" sz="28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≥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zh-CN" altLang="en-US" sz="28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＞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𝒎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有且只有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个整数解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且关于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的一元二次方程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-6)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-1=0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有两个不相等的实数根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则符合条件的所有整数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的和为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已知关于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的一元二次方程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+3)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+1=0,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是原方程的两根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F1A0F4A-E862-694E-52B3-2B4C046C5F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548800"/>
                <a:ext cx="10944760" cy="4328685"/>
              </a:xfrm>
              <a:prstGeom prst="rect">
                <a:avLst/>
              </a:prstGeom>
              <a:blipFill>
                <a:blip r:embed="rId3"/>
                <a:stretch>
                  <a:fillRect l="-1170" r="-1114" b="-30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B352F66-32A5-3BE1-BC6C-DDE8CB393CC8}"/>
              </a:ext>
            </a:extLst>
          </p:cNvPr>
          <p:cNvSpPr txBox="1"/>
          <p:nvPr/>
        </p:nvSpPr>
        <p:spPr>
          <a:xfrm>
            <a:off x="3043671" y="2996970"/>
            <a:ext cx="6041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19C692-7161-F9EF-3D66-721C959216DB}"/>
              </a:ext>
            </a:extLst>
          </p:cNvPr>
          <p:cNvSpPr txBox="1"/>
          <p:nvPr/>
        </p:nvSpPr>
        <p:spPr>
          <a:xfrm>
            <a:off x="5735975" y="4293060"/>
            <a:ext cx="10800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174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3CBC6C-969B-5ABF-7D04-D1C59C5338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5171E3A-8250-5BEA-9CD8-EF927A29674D}"/>
                  </a:ext>
                </a:extLst>
              </p:cNvPr>
              <p:cNvSpPr txBox="1"/>
              <p:nvPr/>
            </p:nvSpPr>
            <p:spPr>
              <a:xfrm>
                <a:off x="551615" y="764815"/>
                <a:ext cx="11088770" cy="41726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对任意一个三位数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如果满足各个数位上的数字都不为零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且十位上的数字等于百位上的数字与个位上的数字的平均数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那么称这个数为“快乐数”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例如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=123,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因为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所以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123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是“快乐数”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则最大的“快乐数”为</a:t>
                </a:r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kumimoji="0" lang="zh-CN" altLang="zh-CN" sz="2800" b="1" i="1" u="sng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i="1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已知一个“快乐数”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=100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+10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(1≤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≤9,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为自然数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且使关于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的一元二次方程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ax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bx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=0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有两个相等的实数根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7≤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≤10,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kumimoji="0" lang="en-US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5171E3A-8250-5BEA-9CD8-EF927A2967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764815"/>
                <a:ext cx="11088770" cy="4172617"/>
              </a:xfrm>
              <a:prstGeom prst="rect">
                <a:avLst/>
              </a:prstGeom>
              <a:blipFill>
                <a:blip r:embed="rId3"/>
                <a:stretch>
                  <a:fillRect l="-1099" r="-1099" b="-32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BDD2D1E-415F-0A0F-4703-76AF511889FA}"/>
              </a:ext>
            </a:extLst>
          </p:cNvPr>
          <p:cNvSpPr txBox="1"/>
          <p:nvPr/>
        </p:nvSpPr>
        <p:spPr>
          <a:xfrm>
            <a:off x="2855775" y="3068975"/>
            <a:ext cx="8219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999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0FDEC9A-A070-7392-E4D1-8EE77E354EAB}"/>
              </a:ext>
            </a:extLst>
          </p:cNvPr>
          <p:cNvSpPr txBox="1"/>
          <p:nvPr/>
        </p:nvSpPr>
        <p:spPr>
          <a:xfrm>
            <a:off x="5087930" y="4345132"/>
            <a:ext cx="7920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333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0436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8A3BBF-A0CB-BDBC-5B04-8545CA708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9C2FE9A-B1A4-1D13-4118-E525AAFCB653}"/>
              </a:ext>
            </a:extLst>
          </p:cNvPr>
          <p:cNvSpPr txBox="1"/>
          <p:nvPr/>
        </p:nvSpPr>
        <p:spPr>
          <a:xfrm>
            <a:off x="623620" y="506634"/>
            <a:ext cx="1077861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三、解答题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本大题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每小题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解答时每小题必须给出必要的演算过程或推理步骤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画出必要的图形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包括辅助线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用适当的方法解下列一元二次方程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8E4AB28-8D02-50E7-15FD-8A8E2691FF92}"/>
              </a:ext>
            </a:extLst>
          </p:cNvPr>
          <p:cNvSpPr txBox="1"/>
          <p:nvPr/>
        </p:nvSpPr>
        <p:spPr>
          <a:xfrm>
            <a:off x="600382" y="2385784"/>
            <a:ext cx="610465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97350D-84C7-52B1-B670-8EF3A41131F9}"/>
              </a:ext>
            </a:extLst>
          </p:cNvPr>
          <p:cNvSpPr txBox="1"/>
          <p:nvPr/>
        </p:nvSpPr>
        <p:spPr>
          <a:xfrm>
            <a:off x="600382" y="3482549"/>
            <a:ext cx="33354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+1=0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C80108A-4FB2-DBF5-D6A2-43C35B79849A}"/>
                  </a:ext>
                </a:extLst>
              </p:cNvPr>
              <p:cNvSpPr txBox="1"/>
              <p:nvPr/>
            </p:nvSpPr>
            <p:spPr>
              <a:xfrm>
                <a:off x="625552" y="4221055"/>
                <a:ext cx="7702603" cy="16866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𝟏𝟐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C80108A-4FB2-DBF5-D6A2-43C35B7984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552" y="4221055"/>
                <a:ext cx="7702603" cy="1686616"/>
              </a:xfrm>
              <a:prstGeom prst="rect">
                <a:avLst/>
              </a:prstGeom>
              <a:blipFill>
                <a:blip r:embed="rId3"/>
                <a:stretch>
                  <a:fillRect l="-1663" t="-4693" b="-90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49499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3254</TotalTime>
  <Words>2866</Words>
  <Application>Microsoft Office PowerPoint</Application>
  <PresentationFormat>宽屏</PresentationFormat>
  <Paragraphs>146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217</cp:revision>
  <dcterms:created xsi:type="dcterms:W3CDTF">2024-04-24T12:16:00Z</dcterms:created>
  <dcterms:modified xsi:type="dcterms:W3CDTF">2025-03-31T09:11:13Z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