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67" r:id="rId2"/>
    <p:sldId id="4544" r:id="rId3"/>
    <p:sldId id="4545" r:id="rId4"/>
    <p:sldId id="4546" r:id="rId5"/>
    <p:sldId id="4547" r:id="rId6"/>
    <p:sldId id="4548" r:id="rId7"/>
    <p:sldId id="4549" r:id="rId8"/>
    <p:sldId id="4550" r:id="rId9"/>
    <p:sldId id="4551" r:id="rId10"/>
    <p:sldId id="4552" r:id="rId11"/>
    <p:sldId id="4553" r:id="rId12"/>
    <p:sldId id="4554" r:id="rId13"/>
    <p:sldId id="4555" r:id="rId14"/>
    <p:sldId id="4556" r:id="rId15"/>
    <p:sldId id="4557" r:id="rId16"/>
    <p:sldId id="4558" r:id="rId17"/>
    <p:sldId id="4559" r:id="rId18"/>
    <p:sldId id="4560" r:id="rId19"/>
    <p:sldId id="4562" r:id="rId20"/>
    <p:sldId id="4563" r:id="rId21"/>
    <p:sldId id="4564" r:id="rId22"/>
    <p:sldId id="4565" r:id="rId23"/>
    <p:sldId id="4566" r:id="rId24"/>
    <p:sldId id="4567" r:id="rId25"/>
    <p:sldId id="4568" r:id="rId26"/>
    <p:sldId id="4569" r:id="rId27"/>
    <p:sldId id="4570" r:id="rId28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2761" autoAdjust="0"/>
  </p:normalViewPr>
  <p:slideViewPr>
    <p:cSldViewPr showGuides="1">
      <p:cViewPr varScale="1">
        <p:scale>
          <a:sx n="74" d="100"/>
          <a:sy n="74" d="100"/>
        </p:scale>
        <p:origin x="1090" y="77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915273-EC0E-B150-A26C-EBE0B9548D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FBB1E6C-82BD-2D31-8445-E5F6AB3745F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94417E8-4757-DF83-65CB-8C6468E638B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660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BD7E9E-8A60-9BA5-92F8-1BEBA3969E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FC0FADF-F3F8-8EDF-5F60-7BE73D1CD9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C770153-9CF4-065D-E0F9-D469EDE4874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8279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9D2D89-2412-D0B9-628F-6228BD5725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8A472C1-9C0C-41DB-FE01-2CD5E65F0B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C33FF0C-E8CE-AC14-7D5D-CDFAFE5F000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4392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F743FD-A423-6125-335C-FD326AB0D1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3780742-396B-02B2-60F6-B8BC229A92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195D891-0155-8FF3-4904-246DF4E5D6C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616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DF02F5-A16E-DCE4-FD25-12405E152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C82F971-D362-54E3-D517-014EA47C60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3021CDE-3DF7-E869-6CB9-C295ECE2846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015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595D75-1390-7861-42D7-1F70ED69B4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9C3A96E-FB77-285A-081C-02C5BE4DDD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6012B1B-71C5-A7CA-856C-A07D543D09B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386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9B56A6-24B9-114D-7AA1-06D1AC4C9D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5DEB12B-658B-BC8C-1692-F5C0C7EC7D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16D595E-DCEC-9623-E592-995E434589D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2717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74F5DD-34D8-0515-4309-33CA0B97E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FAFBABD-2C5F-D40A-3E52-AFAA5A5880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600CCD3-A194-FD9C-926F-D2B2E77B7DA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778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A9295A-8B8D-EA19-3B8E-BB8D1077C5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6CFD8BD-6B33-37CB-BFBF-3051EF061B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75983A2-BAA5-7EAB-CCD2-EFBDDECB686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3216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F24ACF-9F2F-CD26-98A0-BA6634197D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FD1F74C-E750-99B5-11E7-4151B8652D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DCAD335-02EA-D9D4-E546-8457BC4D7BC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9962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EC86F1-1BEE-4B33-484F-B0C09F43F4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22FCAD6-C1BE-6A41-141F-9789C25693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48E142D-938B-27B4-9C1C-03AA14CF9B8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143543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14EBAA-4C6E-F125-D7E2-D1F560FD69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FD39047-E5B5-0F2F-9E84-62CB52D0DD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BEE5AEF-854B-3D1D-71B7-CC413A8518D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290667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537D98-55B5-318A-21EE-596B78432F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7EF202B-F16F-8628-75C3-EB08E35D70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0C9A6D2-9609-B52D-D072-F6A25808842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383068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14A432-70AA-C610-E48B-82E819BD92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2FF8082-3EB5-D93A-9AFB-905C089D34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09A27B3-004C-E4D7-F88C-41E0617B209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3300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FE4EFC-8D9B-F0B7-D688-CBDC84859B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808273A-FCBA-885A-FF89-5CDF92695D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A34E4FF-C968-60CE-F27E-F5735BCF7B8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62949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017968-E583-E9D9-4526-F7C4B96D21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635B7A5-D264-4420-0488-99E9C9E03E9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F9482CB-2182-F15C-9C7D-BCE9C7D6EAC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7847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7DB4A1-4479-FA23-7371-673A1D2957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D2186E1-42A8-013F-A6A9-C81B81FFABC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E300FA4-9AEE-36EB-0477-0FA9253550A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12617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E9B7A6-A6CD-2166-F4D2-4557AD79C3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3E1C122-D218-1FEF-7DD5-C019702719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9023876-1A2C-1514-4973-F557678C6F7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323862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74F265-C575-7B02-FD72-6F289E79C4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F1B99F6-F1C9-BDB9-5BD1-184CC1C18E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241A51D-2F75-3197-A534-0BF24662289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4587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E4640B-7AAA-7338-80A0-327705B6F2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FF1ABB4-5A29-8D19-4A87-82C6F4B2F2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BCF4BBD-1DBE-7AE5-A3BA-0405DA2459A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5354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FF744C-EBC7-11DD-CF54-FD5EA14E88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E861BD2-30B0-EE3D-36E2-CB27636C69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2B38F24-1103-C701-EA71-8033EF08E4A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2519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C9FC01-CF2F-3F0E-70A6-E843C67946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BD2C8F9-E3FB-D0D8-E263-1BC51260A9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9154927-1DD2-E61E-94CC-EE0B09985E0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997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47C02A-01AF-60B1-90E4-EA3201B68E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AC7143A-6AB7-D039-B375-DA13ED92D3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9EC5625-3D63-C40C-104E-299723A96FD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6368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EB08D4-9DF0-97B8-8D35-FC47F7C524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CC8C9AF-37B1-A0CC-6867-B03B8B0E7E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3269748-8B55-C071-CD1C-44B3F4C13A6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20191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36F726-2787-E8F1-6AED-769FB75DDA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7CDE4CC-63AF-4BD5-52DF-5E23210E72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9E6EF29-5C87-DA27-9538-3FCABB71F58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8713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AB958C-7A23-957C-BF2B-BF6208C4B7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299CF35-1817-F62C-D77B-3DB4E3D970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A3CC49A-C5BF-B8C5-2A92-04E9961C5B4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528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t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t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T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TIF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T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T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T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T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40.T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I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TIF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0.T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30CE7F4-4027-6986-3673-EAF1A9F03699}"/>
              </a:ext>
            </a:extLst>
          </p:cNvPr>
          <p:cNvSpPr txBox="1"/>
          <p:nvPr/>
        </p:nvSpPr>
        <p:spPr>
          <a:xfrm>
            <a:off x="2927780" y="1700880"/>
            <a:ext cx="6870326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6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《特殊平行四边形》</a:t>
            </a:r>
            <a:endParaRPr lang="en-US" altLang="zh-CN" sz="6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zh-CN" sz="6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章末达标检测卷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BBAFF9-9C0A-FE35-F087-5C268D7ABA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FF3CC7A-821E-094F-9B3C-3E950BF2A52B}"/>
              </a:ext>
            </a:extLst>
          </p:cNvPr>
          <p:cNvSpPr txBox="1"/>
          <p:nvPr/>
        </p:nvSpPr>
        <p:spPr>
          <a:xfrm>
            <a:off x="911640" y="548800"/>
            <a:ext cx="10584735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在矩形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=5,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边上的一个动点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折叠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的对应点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D'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刚好落在矩形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的对称轴上时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的长为</a:t>
            </a:r>
            <a:r>
              <a:rPr lang="en-US" altLang="zh-CN" sz="2800" b="1" i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                   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0.jpeg">
            <a:extLst>
              <a:ext uri="{FF2B5EF4-FFF2-40B4-BE49-F238E27FC236}">
                <a16:creationId xmlns:a16="http://schemas.microsoft.com/office/drawing/2014/main" id="{2D132747-8F61-87FA-6941-62D42514BA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910" y="3140980"/>
            <a:ext cx="3168220" cy="234956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F0E298A-EED1-6587-1939-3093D13CCA6C}"/>
                  </a:ext>
                </a:extLst>
              </p:cNvPr>
              <p:cNvSpPr txBox="1"/>
              <p:nvPr/>
            </p:nvSpPr>
            <p:spPr>
              <a:xfrm>
                <a:off x="3863845" y="1779597"/>
                <a:ext cx="1253936" cy="7853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kumimoji="0" lang="zh-CN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  <m:rad>
                          <m:radPr>
                            <m:degHide m:val="on"/>
                            <m:ctrlPr>
                              <a:rPr kumimoji="0" lang="zh-CN" altLang="zh-CN" sz="2800" b="1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800" b="1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e>
                        </m:rad>
                      </m:num>
                      <m:den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kumimoji="0" lang="zh-CN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F0E298A-EED1-6587-1939-3093D13CCA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3845" y="1779597"/>
                <a:ext cx="1253936" cy="785343"/>
              </a:xfrm>
              <a:prstGeom prst="rect">
                <a:avLst/>
              </a:prstGeom>
              <a:blipFill>
                <a:blip r:embed="rId4"/>
                <a:stretch>
                  <a:fillRect b="-54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60326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E30718-05B1-0A24-FA50-71E95666A8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48F8D40-CB57-80A1-8C21-1CA4730B526F}"/>
              </a:ext>
            </a:extLst>
          </p:cNvPr>
          <p:cNvSpPr txBox="1"/>
          <p:nvPr/>
        </p:nvSpPr>
        <p:spPr>
          <a:xfrm>
            <a:off x="623619" y="548800"/>
            <a:ext cx="1044072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三、解答题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本大题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个小题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每小题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解答时每小题必须给出必要的演算过程或推理步骤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画出必要的图形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包括辅助线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在矩形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的长度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390CDA4-2884-1F35-ED16-4B86F3EF3363}"/>
              </a:ext>
            </a:extLst>
          </p:cNvPr>
          <p:cNvSpPr txBox="1"/>
          <p:nvPr/>
        </p:nvSpPr>
        <p:spPr>
          <a:xfrm>
            <a:off x="608729" y="2423046"/>
            <a:ext cx="5935693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因为四边形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是矩形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又因为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en-US" altLang="zh-CN" sz="2800" b="1" i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所以由勾股定理可求得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11.jpeg">
            <a:extLst>
              <a:ext uri="{FF2B5EF4-FFF2-40B4-BE49-F238E27FC236}">
                <a16:creationId xmlns:a16="http://schemas.microsoft.com/office/drawing/2014/main" id="{6852DAE0-B045-35FF-3ACF-DA5DC0C19F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095" y="2423046"/>
            <a:ext cx="3968572" cy="226680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3D3FD697-FEDD-2620-3364-EE0025B0A0F4}"/>
              </a:ext>
            </a:extLst>
          </p:cNvPr>
          <p:cNvSpPr txBox="1"/>
          <p:nvPr/>
        </p:nvSpPr>
        <p:spPr>
          <a:xfrm>
            <a:off x="608729" y="4264156"/>
            <a:ext cx="61046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的距离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3094C55-46BC-225D-A7D9-53661C0869B1}"/>
                  </a:ext>
                </a:extLst>
              </p:cNvPr>
              <p:cNvSpPr txBox="1"/>
              <p:nvPr/>
            </p:nvSpPr>
            <p:spPr>
              <a:xfrm>
                <a:off x="657455" y="4812604"/>
                <a:ext cx="7447230" cy="11435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根据三角形面积公式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AG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×AG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所以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AG=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3094C55-46BC-225D-A7D9-53661C0869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455" y="4812604"/>
                <a:ext cx="7447230" cy="1143518"/>
              </a:xfrm>
              <a:prstGeom prst="rect">
                <a:avLst/>
              </a:prstGeom>
              <a:blipFill>
                <a:blip r:embed="rId4"/>
                <a:stretch>
                  <a:fillRect l="-1718" b="-14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20583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F53351-379D-44E4-79A7-448065DD93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3EBB030-636A-8800-1962-D332ABDAD659}"/>
              </a:ext>
            </a:extLst>
          </p:cNvPr>
          <p:cNvSpPr txBox="1"/>
          <p:nvPr/>
        </p:nvSpPr>
        <p:spPr>
          <a:xfrm>
            <a:off x="695625" y="548800"/>
            <a:ext cx="10512730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为矩形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为矩形的一条对角线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用尺规完成以下基本作图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的左侧作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射线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的延长线交于点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保留作图痕迹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不写作法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不下结论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2.jpeg">
            <a:extLst>
              <a:ext uri="{FF2B5EF4-FFF2-40B4-BE49-F238E27FC236}">
                <a16:creationId xmlns:a16="http://schemas.microsoft.com/office/drawing/2014/main" id="{1C85AEF6-D66B-CD42-B606-CD5EA9C657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140" y="2724764"/>
            <a:ext cx="1661557" cy="259583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E4999E6-5B19-9737-BCAC-94A5EA56CCBC}"/>
              </a:ext>
            </a:extLst>
          </p:cNvPr>
          <p:cNvSpPr txBox="1"/>
          <p:nvPr/>
        </p:nvSpPr>
        <p:spPr>
          <a:xfrm>
            <a:off x="839635" y="3192341"/>
            <a:ext cx="3096215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作图略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732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C69384-5FEC-25F6-0B77-C0CACF42DB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D992B43-389F-6B88-7ADA-8DEAB5744633}"/>
              </a:ext>
            </a:extLst>
          </p:cNvPr>
          <p:cNvSpPr txBox="1"/>
          <p:nvPr/>
        </p:nvSpPr>
        <p:spPr>
          <a:xfrm>
            <a:off x="551615" y="404790"/>
            <a:ext cx="10872755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小亮判断点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为线段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他的证明思路是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利用矩形的性质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先证明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AEC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为等腰三角形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从而得到点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EC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再利用三角形全等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得到点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请根据小亮的思路完成下面的填空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9FFF11F-D1A5-43B7-49B0-F4E97744268A}"/>
              </a:ext>
            </a:extLst>
          </p:cNvPr>
          <p:cNvSpPr txBox="1"/>
          <p:nvPr/>
        </p:nvSpPr>
        <p:spPr>
          <a:xfrm>
            <a:off x="551615" y="1628875"/>
            <a:ext cx="9648670" cy="44935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:∵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为矩形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=90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∴①</a:t>
            </a:r>
            <a:r>
              <a:rPr lang="zh-CN" altLang="zh-CN" sz="2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∵∠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EAB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ACD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,∴∠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EAB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BAC.</a:t>
            </a:r>
            <a:endParaRPr lang="zh-CN" altLang="zh-CN" sz="2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∵∠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=90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,∴∠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ABE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=90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∴∠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+∠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ACB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=90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EAB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+∠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AEB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=90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∴②</a:t>
            </a:r>
            <a:r>
              <a:rPr lang="zh-CN" altLang="zh-CN" sz="2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,∴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AE.</a:t>
            </a:r>
            <a:endParaRPr lang="zh-CN" altLang="zh-CN" sz="2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∵∠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=90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,∴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,∴③</a:t>
            </a:r>
            <a:r>
              <a:rPr lang="zh-CN" altLang="zh-CN" sz="2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,∴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BE.</a:t>
            </a:r>
            <a:endParaRPr lang="zh-CN" altLang="zh-CN" sz="2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∵∠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ABE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=90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AFD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BFE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∴④</a:t>
            </a:r>
            <a:r>
              <a:rPr lang="zh-CN" altLang="zh-CN" sz="2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(AAS),∴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,∴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12.jpeg">
            <a:extLst>
              <a:ext uri="{FF2B5EF4-FFF2-40B4-BE49-F238E27FC236}">
                <a16:creationId xmlns:a16="http://schemas.microsoft.com/office/drawing/2014/main" id="{D86A63A6-7C8B-A5D0-B590-6D255AD342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180" y="2577724"/>
            <a:ext cx="1661557" cy="2595839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A4DB7685-AFF8-19E7-B14F-ACCC12E09614}"/>
              </a:ext>
            </a:extLst>
          </p:cNvPr>
          <p:cNvSpPr txBox="1"/>
          <p:nvPr/>
        </p:nvSpPr>
        <p:spPr>
          <a:xfrm>
            <a:off x="1487680" y="2429094"/>
            <a:ext cx="230416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6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26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BAC=</a:t>
            </a:r>
            <a:r>
              <a:rPr kumimoji="0" lang="en-US" altLang="zh-CN" sz="26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26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ACD</a:t>
            </a:r>
            <a:r>
              <a:rPr kumimoji="0" lang="zh-CN" altLang="zh-CN" sz="26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487DB07-7AC6-F206-51ED-18D4C988AC90}"/>
              </a:ext>
            </a:extLst>
          </p:cNvPr>
          <p:cNvSpPr txBox="1"/>
          <p:nvPr/>
        </p:nvSpPr>
        <p:spPr>
          <a:xfrm>
            <a:off x="1567569" y="4029531"/>
            <a:ext cx="2152266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6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26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ACB=</a:t>
            </a:r>
            <a:r>
              <a:rPr kumimoji="0" lang="en-US" altLang="zh-CN" sz="26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26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AEB</a:t>
            </a:r>
            <a:r>
              <a:rPr kumimoji="0" lang="zh-CN" altLang="zh-CN" sz="26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9BD8295-5DCF-9D61-F8C5-AA747CF1E355}"/>
              </a:ext>
            </a:extLst>
          </p:cNvPr>
          <p:cNvSpPr txBox="1"/>
          <p:nvPr/>
        </p:nvSpPr>
        <p:spPr>
          <a:xfrm>
            <a:off x="4707670" y="4376657"/>
            <a:ext cx="138833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6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BE=BC</a:t>
            </a:r>
            <a:r>
              <a:rPr kumimoji="0" lang="zh-CN" altLang="zh-CN" sz="26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8BBDFB0-179E-EDAB-399A-F7CA1380E99B}"/>
              </a:ext>
            </a:extLst>
          </p:cNvPr>
          <p:cNvSpPr txBox="1"/>
          <p:nvPr/>
        </p:nvSpPr>
        <p:spPr>
          <a:xfrm>
            <a:off x="1456121" y="5600742"/>
            <a:ext cx="2479729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6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kumimoji="0" lang="en-US" altLang="zh-CN" sz="26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ADF</a:t>
            </a:r>
            <a:r>
              <a:rPr kumimoji="0" lang="en-US" altLang="zh-CN" sz="26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kumimoji="0" lang="en-US" altLang="zh-CN" sz="26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</a:t>
            </a:r>
            <a:r>
              <a:rPr kumimoji="0" lang="zh-CN" altLang="zh-CN" sz="26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6003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92F4B5-199D-E458-C878-19BA8A2EC0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B4F5BB8-9979-32FC-3DD4-F97A8FF12EEF}"/>
              </a:ext>
            </a:extLst>
          </p:cNvPr>
          <p:cNvSpPr txBox="1"/>
          <p:nvPr/>
        </p:nvSpPr>
        <p:spPr>
          <a:xfrm>
            <a:off x="551615" y="404790"/>
            <a:ext cx="11088770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边上的中线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的平行线交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的延长线于点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E48B121-8096-A037-08A5-61BD6A0FC8F0}"/>
              </a:ext>
            </a:extLst>
          </p:cNvPr>
          <p:cNvSpPr txBox="1"/>
          <p:nvPr/>
        </p:nvSpPr>
        <p:spPr>
          <a:xfrm>
            <a:off x="551615" y="2354298"/>
            <a:ext cx="6490068" cy="32460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∵E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∴AE=DE.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AFE=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DBE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FAE=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BDE.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DBE.∴AF=DB.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边上的中线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∴DB=DC.∴AF=DC.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13.jpeg">
            <a:extLst>
              <a:ext uri="{FF2B5EF4-FFF2-40B4-BE49-F238E27FC236}">
                <a16:creationId xmlns:a16="http://schemas.microsoft.com/office/drawing/2014/main" id="{B278AAB8-4A7A-13A4-DBEF-6411C90C4D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095" y="2636945"/>
            <a:ext cx="3736508" cy="1997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255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C2905-C01A-29D5-F296-A15563F301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0ED3B5D-3C3D-883B-6E6E-5E6E21A21B02}"/>
              </a:ext>
            </a:extLst>
          </p:cNvPr>
          <p:cNvSpPr txBox="1"/>
          <p:nvPr/>
        </p:nvSpPr>
        <p:spPr>
          <a:xfrm>
            <a:off x="839635" y="476795"/>
            <a:ext cx="10008695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试判断四边形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ADCF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的形状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并证明你的结论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75EC38A-F785-1CFB-E80B-ADC7AEEC8818}"/>
                  </a:ext>
                </a:extLst>
              </p:cNvPr>
              <p:cNvSpPr txBox="1"/>
              <p:nvPr/>
            </p:nvSpPr>
            <p:spPr>
              <a:xfrm>
                <a:off x="839636" y="1168319"/>
                <a:ext cx="6480450" cy="417261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ADCF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是菱形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证明如下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知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AF=DC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ADCF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是平行四边形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是直角三角形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边上的中线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∴AD=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BC=DC.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平行四边形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ADCF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是菱形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75EC38A-F785-1CFB-E80B-ADC7AEEC88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6" y="1168319"/>
                <a:ext cx="6480450" cy="4172617"/>
              </a:xfrm>
              <a:prstGeom prst="rect">
                <a:avLst/>
              </a:prstGeom>
              <a:blipFill>
                <a:blip r:embed="rId3"/>
                <a:stretch>
                  <a:fillRect l="-1976" b="-33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13.jpeg">
            <a:extLst>
              <a:ext uri="{FF2B5EF4-FFF2-40B4-BE49-F238E27FC236}">
                <a16:creationId xmlns:a16="http://schemas.microsoft.com/office/drawing/2014/main" id="{3A5514D0-A229-E27C-4810-6EBAFDD0AA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31277" y="2132910"/>
            <a:ext cx="3736508" cy="1997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075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DBAFFA-61A9-2B31-D3AF-EEA1AF29C1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D858C6A-9939-E690-2E4A-51DD42F58CF6}"/>
              </a:ext>
            </a:extLst>
          </p:cNvPr>
          <p:cNvSpPr txBox="1"/>
          <p:nvPr/>
        </p:nvSpPr>
        <p:spPr>
          <a:xfrm>
            <a:off x="551615" y="548800"/>
            <a:ext cx="1094476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已知正方形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的边长为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两条对角线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相交于点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是射线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上任意一点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分别作直线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的垂线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垂足为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在线段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30807C1-CCCF-65CC-8F15-F922FF6CE427}"/>
                  </a:ext>
                </a:extLst>
              </p:cNvPr>
              <p:cNvSpPr txBox="1"/>
              <p:nvPr/>
            </p:nvSpPr>
            <p:spPr>
              <a:xfrm>
                <a:off x="623620" y="2060905"/>
                <a:ext cx="5040350" cy="38005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为正方形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∵PF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∴PF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同理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PFOE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为矩形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∴PE=OF.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PBF=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∴PF=BF.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∴PE+PF=OF+FB=OB=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30807C1-CCCF-65CC-8F15-F922FF6CE4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2060905"/>
                <a:ext cx="5040350" cy="3800528"/>
              </a:xfrm>
              <a:prstGeom prst="rect">
                <a:avLst/>
              </a:prstGeom>
              <a:blipFill>
                <a:blip r:embed="rId3"/>
                <a:stretch>
                  <a:fillRect l="-2418" t="-2083" b="-9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14.jpeg">
            <a:extLst>
              <a:ext uri="{FF2B5EF4-FFF2-40B4-BE49-F238E27FC236}">
                <a16:creationId xmlns:a16="http://schemas.microsoft.com/office/drawing/2014/main" id="{1360476C-7A02-8134-7F1D-BFA2F83CB04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4286" r="53699"/>
          <a:stretch/>
        </p:blipFill>
        <p:spPr>
          <a:xfrm>
            <a:off x="8040135" y="2730470"/>
            <a:ext cx="2304160" cy="2468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075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7AC097-ECF7-03EF-C680-0934409717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7A8BC05-EC86-ABE9-0B7A-CFFF1908A11A}"/>
              </a:ext>
            </a:extLst>
          </p:cNvPr>
          <p:cNvSpPr txBox="1"/>
          <p:nvPr/>
        </p:nvSpPr>
        <p:spPr>
          <a:xfrm>
            <a:off x="695625" y="620805"/>
            <a:ext cx="8928620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在线段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的延长线上时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344B92E-8D52-CB74-4222-57FBABFD4B88}"/>
                  </a:ext>
                </a:extLst>
              </p:cNvPr>
              <p:cNvSpPr txBox="1"/>
              <p:nvPr/>
            </p:nvSpPr>
            <p:spPr>
              <a:xfrm>
                <a:off x="689360" y="1296087"/>
                <a:ext cx="7566790" cy="362913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为正方形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∵PF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∴PF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同理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PFOE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为矩形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∴PE=OF.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PBF=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∴PF=BF.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∴PE-PF=OF-BF=OB=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344B92E-8D52-CB74-4222-57FBABFD4B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9360" y="1296087"/>
                <a:ext cx="7566790" cy="3629135"/>
              </a:xfrm>
              <a:prstGeom prst="rect">
                <a:avLst/>
              </a:prstGeom>
              <a:blipFill>
                <a:blip r:embed="rId3"/>
                <a:stretch>
                  <a:fillRect l="-1612" b="-11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14.jpeg">
            <a:extLst>
              <a:ext uri="{FF2B5EF4-FFF2-40B4-BE49-F238E27FC236}">
                <a16:creationId xmlns:a16="http://schemas.microsoft.com/office/drawing/2014/main" id="{4AD56D27-720D-90AE-45A6-00456129EFE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7749" t="-713" r="163" b="-1"/>
          <a:stretch/>
        </p:blipFill>
        <p:spPr>
          <a:xfrm>
            <a:off x="8472165" y="2204915"/>
            <a:ext cx="2592179" cy="2900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078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BBAAB2-B309-9C66-61E7-E133C3D028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BC9D59D-AEB8-AA45-6D19-F04BFF21A611}"/>
              </a:ext>
            </a:extLst>
          </p:cNvPr>
          <p:cNvSpPr txBox="1"/>
          <p:nvPr/>
        </p:nvSpPr>
        <p:spPr>
          <a:xfrm>
            <a:off x="695624" y="438106"/>
            <a:ext cx="10584735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菱形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的对角线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相交于点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分别过点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的平行线交于点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0FEB7D-AD49-A689-270C-3040424B9D45}"/>
              </a:ext>
            </a:extLst>
          </p:cNvPr>
          <p:cNvSpPr txBox="1"/>
          <p:nvPr/>
        </p:nvSpPr>
        <p:spPr>
          <a:xfrm>
            <a:off x="662726" y="1784204"/>
            <a:ext cx="6104658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OCED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为矩形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C33ED0D-646B-592C-6317-E1C3B8EB4238}"/>
              </a:ext>
            </a:extLst>
          </p:cNvPr>
          <p:cNvSpPr txBox="1"/>
          <p:nvPr/>
        </p:nvSpPr>
        <p:spPr>
          <a:xfrm>
            <a:off x="695624" y="2564940"/>
            <a:ext cx="6408446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由题意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OCED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是平行四边形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是菱形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COD=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OCED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为矩形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5.jpeg">
            <a:extLst>
              <a:ext uri="{FF2B5EF4-FFF2-40B4-BE49-F238E27FC236}">
                <a16:creationId xmlns:a16="http://schemas.microsoft.com/office/drawing/2014/main" id="{D4B1D93B-7794-7BF4-D155-5765C0323F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15" y="2953896"/>
            <a:ext cx="3203520" cy="181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628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EE0C2D-C70C-2DC1-CBAB-EFEE119513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9D5C1D8-41CB-1228-6F28-D9E5D2919854}"/>
                  </a:ext>
                </a:extLst>
              </p:cNvPr>
              <p:cNvSpPr txBox="1"/>
              <p:nvPr/>
            </p:nvSpPr>
            <p:spPr>
              <a:xfrm>
                <a:off x="695625" y="476795"/>
                <a:ext cx="10008695" cy="5637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若菱形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的对角线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的长为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BCD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=60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的长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9D5C1D8-41CB-1228-6F28-D9E5D29198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476795"/>
                <a:ext cx="10008695" cy="563744"/>
              </a:xfrm>
              <a:prstGeom prst="rect">
                <a:avLst/>
              </a:prstGeom>
              <a:blipFill>
                <a:blip r:embed="rId3"/>
                <a:stretch>
                  <a:fillRect l="-1218" t="-7527" r="-548" b="-290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67DD532-4ED7-808E-8108-413BBA91062D}"/>
                  </a:ext>
                </a:extLst>
              </p:cNvPr>
              <p:cNvSpPr txBox="1"/>
              <p:nvPr/>
            </p:nvSpPr>
            <p:spPr>
              <a:xfrm>
                <a:off x="724341" y="1124840"/>
                <a:ext cx="9043914" cy="46867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是菱形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∴OA=OC=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OB=OD=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BCO=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DCO=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OB=x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Rt△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BCO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由勾股定理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OC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+OB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=BC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+x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∴OD=OB=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知四边形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OCED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是矩形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∴CE=OD=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OCE=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∴AE=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𝑪</m:t>
                            </m:r>
                          </m:e>
                          <m:sup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𝑪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𝑬</m:t>
                            </m:r>
                          </m:e>
                          <m:sup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endChr m:val=""/>
                                <m:ctrlPr>
                                  <a:rPr lang="zh-CN" altLang="zh-CN" sz="28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8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𝟒</m:t>
                                </m:r>
                              </m:e>
                            </m:d>
                            <m:rad>
                              <m:radPr>
                                <m:degHide m:val="on"/>
                                <m:ctrlPr>
                                  <a:rPr lang="zh-CN" altLang="zh-CN" sz="28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8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𝟑</m:t>
                                </m:r>
                              </m:e>
                            </m:rad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e>
                          <m:sup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𝟏𝟑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67DD532-4ED7-808E-8108-413BBA9106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4341" y="1124840"/>
                <a:ext cx="9043914" cy="4686732"/>
              </a:xfrm>
              <a:prstGeom prst="rect">
                <a:avLst/>
              </a:prstGeom>
              <a:blipFill>
                <a:blip r:embed="rId4"/>
                <a:stretch>
                  <a:fillRect l="-1416" t="-1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15.jpeg">
            <a:extLst>
              <a:ext uri="{FF2B5EF4-FFF2-40B4-BE49-F238E27FC236}">
                <a16:creationId xmlns:a16="http://schemas.microsoft.com/office/drawing/2014/main" id="{BAE81F1B-6713-7963-C878-346A3B4CA9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66495" y="1682337"/>
            <a:ext cx="3203520" cy="181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382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29D28A-E1E9-1DD5-BE6D-D88A4F2E37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6DF7BD4-A606-64BD-FEF9-09B8D196998E}"/>
                  </a:ext>
                </a:extLst>
              </p:cNvPr>
              <p:cNvSpPr txBox="1"/>
              <p:nvPr/>
            </p:nvSpPr>
            <p:spPr>
              <a:xfrm>
                <a:off x="623619" y="548800"/>
                <a:ext cx="10440725" cy="200029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一、选择题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本大题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个小题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每小题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共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一个正方形的边长为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它的对角线长为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A.2	     B.2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C.4	    D.8 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6DF7BD4-A606-64BD-FEF9-09B8D19699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19" y="548800"/>
                <a:ext cx="10440725" cy="2000291"/>
              </a:xfrm>
              <a:prstGeom prst="rect">
                <a:avLst/>
              </a:prstGeom>
              <a:blipFill>
                <a:blip r:embed="rId3"/>
                <a:stretch>
                  <a:fillRect l="-1168" b="-76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A644D817-1668-7B89-6977-E261B2D0730B}"/>
              </a:ext>
            </a:extLst>
          </p:cNvPr>
          <p:cNvSpPr txBox="1"/>
          <p:nvPr/>
        </p:nvSpPr>
        <p:spPr>
          <a:xfrm>
            <a:off x="623619" y="2780955"/>
            <a:ext cx="7200501" cy="2600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在菱形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分别是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那么菱形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的周长是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A.6	     B.12	    C.24	   D.48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D9D5E649-BC73-407C-6E2B-0E44A776AF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3358" y="2655355"/>
            <a:ext cx="3168220" cy="2851398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834A9A41-C2C8-47C7-C5FD-0AF096EB20D1}"/>
              </a:ext>
            </a:extLst>
          </p:cNvPr>
          <p:cNvSpPr txBox="1"/>
          <p:nvPr/>
        </p:nvSpPr>
        <p:spPr>
          <a:xfrm>
            <a:off x="7248080" y="1351247"/>
            <a:ext cx="432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DB251C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27CBF7A-1A15-E48E-03CB-C14DA8A68E20}"/>
              </a:ext>
            </a:extLst>
          </p:cNvPr>
          <p:cNvSpPr txBox="1"/>
          <p:nvPr/>
        </p:nvSpPr>
        <p:spPr>
          <a:xfrm>
            <a:off x="1077820" y="4221055"/>
            <a:ext cx="6258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12892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6DE198-66B3-C459-EA59-38F744C9C3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529EDD1-78F8-CBC2-6E42-B4B85F1BDB9E}"/>
              </a:ext>
            </a:extLst>
          </p:cNvPr>
          <p:cNvSpPr txBox="1"/>
          <p:nvPr/>
        </p:nvSpPr>
        <p:spPr>
          <a:xfrm>
            <a:off x="623620" y="528149"/>
            <a:ext cx="1065674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在矩形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在对角线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上运动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不与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两点重合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BP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的长度为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 </a:t>
            </a:r>
            <a:r>
              <a:rPr lang="en-US" altLang="zh-C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cm,△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ABP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CDP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请解答下列问题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请直接写出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的函数关系式及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6.jpeg">
            <a:extLst>
              <a:ext uri="{FF2B5EF4-FFF2-40B4-BE49-F238E27FC236}">
                <a16:creationId xmlns:a16="http://schemas.microsoft.com/office/drawing/2014/main" id="{56F78A6C-B8EB-B5CC-1D98-09DEF3ADA9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785" y="2492935"/>
            <a:ext cx="5738059" cy="266418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22C0E96-0B40-C06E-EC79-ACFFC90037F7}"/>
                  </a:ext>
                </a:extLst>
              </p:cNvPr>
              <p:cNvSpPr txBox="1"/>
              <p:nvPr/>
            </p:nvSpPr>
            <p:spPr>
              <a:xfrm>
                <a:off x="767630" y="5157120"/>
                <a:ext cx="6104658" cy="7146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&lt;x&lt;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5);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6(0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&lt;x&lt;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22C0E96-0B40-C06E-EC79-ACFFC90037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5157120"/>
                <a:ext cx="6104658" cy="714683"/>
              </a:xfrm>
              <a:prstGeom prst="rect">
                <a:avLst/>
              </a:prstGeom>
              <a:blipFill>
                <a:blip r:embed="rId4"/>
                <a:stretch>
                  <a:fillRect l="-2098" b="-94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8013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E73FEF-5E30-DFAF-2FF4-54946F8C4B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B326BE7-F203-C5C9-8D35-52C4C03C35B4}"/>
              </a:ext>
            </a:extLst>
          </p:cNvPr>
          <p:cNvSpPr txBox="1"/>
          <p:nvPr/>
        </p:nvSpPr>
        <p:spPr>
          <a:xfrm>
            <a:off x="623620" y="469915"/>
            <a:ext cx="4875972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在平面直角坐标系中画出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的函数图象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并结合函数图象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写出函数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的一条性质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6BD2966-FB3F-36CF-FDB2-18D7805B8831}"/>
              </a:ext>
            </a:extLst>
          </p:cNvPr>
          <p:cNvSpPr txBox="1"/>
          <p:nvPr/>
        </p:nvSpPr>
        <p:spPr>
          <a:xfrm>
            <a:off x="623620" y="4435073"/>
            <a:ext cx="7776540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根据图象直接写出当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AFF4CB8-5CBA-20F8-53EE-48A88E26031A}"/>
              </a:ext>
            </a:extLst>
          </p:cNvPr>
          <p:cNvSpPr txBox="1"/>
          <p:nvPr/>
        </p:nvSpPr>
        <p:spPr>
          <a:xfrm>
            <a:off x="671587" y="2419423"/>
            <a:ext cx="4122025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作图略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性质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&lt;x&lt;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的增大而增大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7DDC248-189F-5BFB-EB8A-FBACFA594F87}"/>
              </a:ext>
            </a:extLst>
          </p:cNvPr>
          <p:cNvSpPr txBox="1"/>
          <p:nvPr/>
        </p:nvSpPr>
        <p:spPr>
          <a:xfrm>
            <a:off x="653317" y="5110560"/>
            <a:ext cx="2355797" cy="661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5≤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x&lt;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2" name="image16.jpeg">
            <a:extLst>
              <a:ext uri="{FF2B5EF4-FFF2-40B4-BE49-F238E27FC236}">
                <a16:creationId xmlns:a16="http://schemas.microsoft.com/office/drawing/2014/main" id="{8983A8A0-6240-F9D1-6E9A-59A5C38919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2354" y="773656"/>
            <a:ext cx="5738059" cy="26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026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B2BE09-AEC9-E464-B360-7B99DC86AC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92FA0A6-9676-5183-22D9-84E552BC6CCF}"/>
              </a:ext>
            </a:extLst>
          </p:cNvPr>
          <p:cNvSpPr txBox="1"/>
          <p:nvPr/>
        </p:nvSpPr>
        <p:spPr>
          <a:xfrm>
            <a:off x="695625" y="548800"/>
            <a:ext cx="10512730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CEFG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均是正方形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延长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DH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BK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AK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AH.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AK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AH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B69871A-E819-EAB9-D4CC-69EC2EF23302}"/>
              </a:ext>
            </a:extLst>
          </p:cNvPr>
          <p:cNvSpPr txBox="1"/>
          <p:nvPr/>
        </p:nvSpPr>
        <p:spPr>
          <a:xfrm>
            <a:off x="690091" y="2498308"/>
            <a:ext cx="6104658" cy="2599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是正方形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∴AB=AD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ABK=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ADH=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∵DH=BK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ADH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ABK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(SAS),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∴AK=AH.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17.jpeg">
            <a:extLst>
              <a:ext uri="{FF2B5EF4-FFF2-40B4-BE49-F238E27FC236}">
                <a16:creationId xmlns:a16="http://schemas.microsoft.com/office/drawing/2014/main" id="{C0487719-CCF2-F5A5-EA6D-2E9310E017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145" y="2348925"/>
            <a:ext cx="2376165" cy="2449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173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5EEADC-ABEE-F071-B49D-403770DDC4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9E372A4-7FDB-8D57-46FF-9235ADA139AE}"/>
              </a:ext>
            </a:extLst>
          </p:cNvPr>
          <p:cNvSpPr txBox="1"/>
          <p:nvPr/>
        </p:nvSpPr>
        <p:spPr>
          <a:xfrm>
            <a:off x="623620" y="492488"/>
            <a:ext cx="61046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AKFH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是正方形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5F08909-89DD-183A-0933-C5DDCDB8F773}"/>
              </a:ext>
            </a:extLst>
          </p:cNvPr>
          <p:cNvSpPr txBox="1"/>
          <p:nvPr/>
        </p:nvSpPr>
        <p:spPr>
          <a:xfrm>
            <a:off x="658035" y="1015708"/>
            <a:ext cx="680606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ADH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ABK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DAH=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BAK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HAK=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易证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HGF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ABK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ADH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∴AH=AK=HF=FK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AKFH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是菱形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HAK=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AKFH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是正方形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10D4079-30E6-E936-0B83-740BD04EF6B7}"/>
              </a:ext>
            </a:extLst>
          </p:cNvPr>
          <p:cNvSpPr txBox="1"/>
          <p:nvPr/>
        </p:nvSpPr>
        <p:spPr>
          <a:xfrm>
            <a:off x="658035" y="3308643"/>
            <a:ext cx="96862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AKFH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之间的距离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12A58BE-209C-F91C-F911-EBDE6F7F02AD}"/>
                  </a:ext>
                </a:extLst>
              </p:cNvPr>
              <p:cNvSpPr txBox="1"/>
              <p:nvPr/>
            </p:nvSpPr>
            <p:spPr>
              <a:xfrm>
                <a:off x="670206" y="3878029"/>
                <a:ext cx="9716549" cy="202799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AKFH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∴KF=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𝟏𝟎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∵EF=CE=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∴KE=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𝑲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𝑭</m:t>
                            </m:r>
                          </m:e>
                          <m:sup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𝑬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𝑭</m:t>
                            </m:r>
                          </m:e>
                          <m:sup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𝟏𝟎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∴AB=KE=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∵BK=EF=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∴BE=BK+KE=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∴AE=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𝑩</m:t>
                            </m:r>
                          </m:e>
                          <m:sup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𝑩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𝑬</m:t>
                            </m:r>
                          </m:e>
                          <m:sup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e>
                          <m:sup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e>
                          <m:sup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故点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之间的距离为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12A58BE-209C-F91C-F911-EBDE6F7F02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206" y="3878029"/>
                <a:ext cx="9716549" cy="2027991"/>
              </a:xfrm>
              <a:prstGeom prst="rect">
                <a:avLst/>
              </a:prstGeom>
              <a:blipFill>
                <a:blip r:embed="rId3"/>
                <a:stretch>
                  <a:fillRect l="-1317" t="-2102" b="-75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image17.jpeg">
            <a:extLst>
              <a:ext uri="{FF2B5EF4-FFF2-40B4-BE49-F238E27FC236}">
                <a16:creationId xmlns:a16="http://schemas.microsoft.com/office/drawing/2014/main" id="{1E9005E7-C836-C342-129A-A7C5C7D295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4170" y="530451"/>
            <a:ext cx="2376165" cy="2449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730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ED4B86-A3AC-8D10-9E37-7A47C55112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2E32F70-A01D-B3BD-FC6B-50D7641544DB}"/>
              </a:ext>
            </a:extLst>
          </p:cNvPr>
          <p:cNvSpPr txBox="1"/>
          <p:nvPr/>
        </p:nvSpPr>
        <p:spPr>
          <a:xfrm>
            <a:off x="551615" y="548800"/>
            <a:ext cx="1051273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是菱形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边上一点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若菱形的边长为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求线段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D1A97A3-673A-8FB4-08E6-8A66266F7F58}"/>
                  </a:ext>
                </a:extLst>
              </p:cNvPr>
              <p:cNvSpPr txBox="1"/>
              <p:nvPr/>
            </p:nvSpPr>
            <p:spPr>
              <a:xfrm>
                <a:off x="551615" y="2204915"/>
                <a:ext cx="7968379" cy="29538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是菱形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∴CD=AD=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∵DE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∴DE=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∴CE=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𝑫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𝑬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𝑪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𝑫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endChr m:val=""/>
                                <m:ctrlPr>
                                  <a:rPr lang="zh-CN" altLang="zh-CN" sz="28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8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e>
                            </m:d>
                            <m:rad>
                              <m:radPr>
                                <m:degHide m:val="on"/>
                                <m:ctrlPr>
                                  <a:rPr lang="zh-CN" altLang="zh-CN" sz="28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8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e>
                            </m:rad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D1A97A3-673A-8FB4-08E6-8A66266F7F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2204915"/>
                <a:ext cx="7968379" cy="2953822"/>
              </a:xfrm>
              <a:prstGeom prst="rect">
                <a:avLst/>
              </a:prstGeom>
              <a:blipFill>
                <a:blip r:embed="rId3"/>
                <a:stretch>
                  <a:fillRect l="-1529" t="-28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组合 8">
            <a:extLst>
              <a:ext uri="{FF2B5EF4-FFF2-40B4-BE49-F238E27FC236}">
                <a16:creationId xmlns:a16="http://schemas.microsoft.com/office/drawing/2014/main" id="{4EF3BCD1-5BBB-E7C0-2E0A-01F92488EC8E}"/>
              </a:ext>
            </a:extLst>
          </p:cNvPr>
          <p:cNvGrpSpPr/>
          <p:nvPr/>
        </p:nvGrpSpPr>
        <p:grpSpPr>
          <a:xfrm>
            <a:off x="7968130" y="2764218"/>
            <a:ext cx="3672255" cy="2159988"/>
            <a:chOff x="7968130" y="2764218"/>
            <a:chExt cx="3672255" cy="2159988"/>
          </a:xfrm>
        </p:grpSpPr>
        <p:pic>
          <p:nvPicPr>
            <p:cNvPr id="4" name="image18.jpeg">
              <a:extLst>
                <a:ext uri="{FF2B5EF4-FFF2-40B4-BE49-F238E27FC236}">
                  <a16:creationId xmlns:a16="http://schemas.microsoft.com/office/drawing/2014/main" id="{E1587E9F-C64F-9870-246F-6BCCA622769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r="64768"/>
            <a:stretch/>
          </p:blipFill>
          <p:spPr>
            <a:xfrm>
              <a:off x="7968130" y="2764218"/>
              <a:ext cx="3397871" cy="2159988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66A53D16-B64A-0687-CC92-6449057EEF6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049835" y="4005040"/>
              <a:ext cx="590550" cy="390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438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EC4D3F-88AA-9FB2-B830-0534313FD9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468D0C3E-AE0D-4F6D-26AF-A190C7C0A779}"/>
              </a:ext>
            </a:extLst>
          </p:cNvPr>
          <p:cNvSpPr txBox="1"/>
          <p:nvPr/>
        </p:nvSpPr>
        <p:spPr>
          <a:xfrm>
            <a:off x="510369" y="1441352"/>
            <a:ext cx="11058013" cy="44935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如答案图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延长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DG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至点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GH=DG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AH.</a:t>
            </a:r>
            <a:endParaRPr lang="zh-CN" altLang="zh-CN" sz="2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∴AG=FG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AGH=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FGD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AGH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FGD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(SAS),</a:t>
            </a:r>
          </a:p>
          <a:p>
            <a:pPr algn="just">
              <a:buNone/>
            </a:pP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∴AH=DF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FDG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∴AH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DAH+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ADF=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180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2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线段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绕点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逆时针旋转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得到线段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algn="just">
              <a:buNone/>
            </a:pP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∴DE=DF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EDF=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DAH=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180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°-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ADF=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180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°-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ADE-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EDF=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135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°-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ADE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AH=DE.</a:t>
            </a:r>
            <a:endParaRPr lang="zh-CN" altLang="zh-CN" sz="2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是菱形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∴AD=CD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ADC=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180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°-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DAB=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135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CDE=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ADC-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ADE=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135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°-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ADE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CDE=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DAH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ADH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DCE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(SAS),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∴CE=DH=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DG.</a:t>
            </a:r>
            <a:endParaRPr lang="zh-CN" altLang="zh-CN" sz="2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46672BF-CBD2-393E-110E-B7F19D93D5D8}"/>
              </a:ext>
            </a:extLst>
          </p:cNvPr>
          <p:cNvSpPr txBox="1"/>
          <p:nvPr/>
        </p:nvSpPr>
        <p:spPr>
          <a:xfrm>
            <a:off x="479610" y="548800"/>
            <a:ext cx="10872755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将线段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绕点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逆时针旋转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得到线段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DG.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DG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E990812-E75B-E942-C171-23DEFE26272B}"/>
              </a:ext>
            </a:extLst>
          </p:cNvPr>
          <p:cNvGrpSpPr/>
          <p:nvPr/>
        </p:nvGrpSpPr>
        <p:grpSpPr>
          <a:xfrm>
            <a:off x="8368787" y="1947996"/>
            <a:ext cx="3321015" cy="2083627"/>
            <a:chOff x="7881740" y="2036707"/>
            <a:chExt cx="3321015" cy="2083627"/>
          </a:xfrm>
        </p:grpSpPr>
        <p:pic>
          <p:nvPicPr>
            <p:cNvPr id="4" name="image18.jpeg">
              <a:extLst>
                <a:ext uri="{FF2B5EF4-FFF2-40B4-BE49-F238E27FC236}">
                  <a16:creationId xmlns:a16="http://schemas.microsoft.com/office/drawing/2014/main" id="{6012751C-7A0B-1487-63FF-D1B1DF253E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32897" r="31407"/>
            <a:stretch/>
          </p:blipFill>
          <p:spPr>
            <a:xfrm>
              <a:off x="7881740" y="2036707"/>
              <a:ext cx="3321015" cy="2083627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DA14506-5157-A72B-ACDA-0C5D0DC50A0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88971" y="2036707"/>
              <a:ext cx="438150" cy="60960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DA529E82-05D3-55E9-8008-4B5B39EC9DF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764346" y="3212985"/>
              <a:ext cx="438150" cy="609600"/>
            </a:xfrm>
            <a:prstGeom prst="rect">
              <a:avLst/>
            </a:pr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553A388-85A2-DA01-522A-37D2F0842F08}"/>
              </a:ext>
            </a:extLst>
          </p:cNvPr>
          <p:cNvGrpSpPr/>
          <p:nvPr/>
        </p:nvGrpSpPr>
        <p:grpSpPr>
          <a:xfrm>
            <a:off x="8330180" y="1569458"/>
            <a:ext cx="3361747" cy="2579592"/>
            <a:chOff x="8330180" y="1569458"/>
            <a:chExt cx="3361747" cy="2579592"/>
          </a:xfrm>
        </p:grpSpPr>
        <p:pic>
          <p:nvPicPr>
            <p:cNvPr id="12" name="image19.jpeg">
              <a:extLst>
                <a:ext uri="{FF2B5EF4-FFF2-40B4-BE49-F238E27FC236}">
                  <a16:creationId xmlns:a16="http://schemas.microsoft.com/office/drawing/2014/main" id="{5EE9B9D8-ECF6-22D7-2364-5F0921A3D1B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330180" y="1569458"/>
              <a:ext cx="3361747" cy="2579592"/>
            </a:xfrm>
            <a:prstGeom prst="rect">
              <a:avLst/>
            </a:prstGeom>
          </p:spPr>
        </p:pic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555AA4F-CBF6-BED5-70C8-90CA96009ECC}"/>
                </a:ext>
              </a:extLst>
            </p:cNvPr>
            <p:cNvSpPr txBox="1"/>
            <p:nvPr/>
          </p:nvSpPr>
          <p:spPr>
            <a:xfrm>
              <a:off x="9458065" y="3549208"/>
              <a:ext cx="172812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rgbClr val="E33E2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sz="2000" b="1" dirty="0">
                  <a:solidFill>
                    <a:srgbClr val="E33E2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答案图</a:t>
              </a:r>
              <a:r>
                <a:rPr lang="en-US" altLang="zh-CN" sz="2000" b="1" dirty="0">
                  <a:solidFill>
                    <a:srgbClr val="E33E2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1)</a:t>
              </a:r>
              <a:endParaRPr lang="zh-CN" altLang="zh-CN" sz="36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5364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4CC36C-D051-B560-481B-081CFA2E9B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9B7BB6D4-3B3D-32A0-FDAC-916C8B83BA6F}"/>
              </a:ext>
            </a:extLst>
          </p:cNvPr>
          <p:cNvSpPr txBox="1"/>
          <p:nvPr/>
        </p:nvSpPr>
        <p:spPr>
          <a:xfrm>
            <a:off x="479610" y="1601721"/>
            <a:ext cx="10944760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如答案图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zh-CN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过点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DW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的延长线于点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FW.</a:t>
            </a:r>
            <a:endParaRPr lang="zh-CN" altLang="zh-CN" sz="2800" b="1" dirty="0">
              <a:solidFill>
                <a:srgbClr val="DB251C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A=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AWD=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°-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A=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A=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AWD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∴AD=WD.</a:t>
            </a:r>
            <a:endParaRPr lang="zh-CN" altLang="zh-CN" sz="2800" b="1" dirty="0">
              <a:solidFill>
                <a:srgbClr val="DB251C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线段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zh-CN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绕点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逆时针旋转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zh-CN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得到线段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∴DF=DE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EDF=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DB251C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ADW=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EDF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ADE=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WDF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ADE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WDF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(SAS),</a:t>
            </a:r>
            <a:endParaRPr lang="zh-CN" altLang="zh-CN" sz="2800" b="1" dirty="0">
              <a:solidFill>
                <a:srgbClr val="DB251C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DWF=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A=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AED=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WFD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DB251C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AWF=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AWD+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DWF=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∴FW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DB251C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在与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</a:t>
            </a:r>
            <a:r>
              <a:rPr lang="zh-CN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垂直的直线上运动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DB251C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40E9DDE-57AC-2129-1B91-74D5F8E08C56}"/>
                  </a:ext>
                </a:extLst>
              </p:cNvPr>
              <p:cNvSpPr txBox="1"/>
              <p:nvPr/>
            </p:nvSpPr>
            <p:spPr>
              <a:xfrm>
                <a:off x="479610" y="404790"/>
                <a:ext cx="10944760" cy="11969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将线段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绕点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逆时针旋转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得到线段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DF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CF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在射线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上运动的过程中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CF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取最小值时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直接写出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△</m:t>
                            </m:r>
                            <m:r>
                              <a:rPr lang="en-US" altLang="zh-CN" sz="28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𝑩𝑪𝑬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△</m:t>
                            </m:r>
                            <m:r>
                              <a:rPr lang="en-US" altLang="zh-CN" sz="28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𝑨𝑫𝑬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40E9DDE-57AC-2129-1B91-74D5F8E08C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610" y="404790"/>
                <a:ext cx="10944760" cy="1196931"/>
              </a:xfrm>
              <a:prstGeom prst="rect">
                <a:avLst/>
              </a:prstGeom>
              <a:blipFill>
                <a:blip r:embed="rId3"/>
                <a:stretch>
                  <a:fillRect l="-1170" t="-6599" r="-1114" b="-5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组合 8">
            <a:extLst>
              <a:ext uri="{FF2B5EF4-FFF2-40B4-BE49-F238E27FC236}">
                <a16:creationId xmlns:a16="http://schemas.microsoft.com/office/drawing/2014/main" id="{807AC8E6-61E6-75FA-5BC1-59AEC4B4B46F}"/>
              </a:ext>
            </a:extLst>
          </p:cNvPr>
          <p:cNvGrpSpPr/>
          <p:nvPr/>
        </p:nvGrpSpPr>
        <p:grpSpPr>
          <a:xfrm>
            <a:off x="7968130" y="2996970"/>
            <a:ext cx="3237370" cy="2088145"/>
            <a:chOff x="7968130" y="2996970"/>
            <a:chExt cx="3237370" cy="2088145"/>
          </a:xfrm>
        </p:grpSpPr>
        <p:pic>
          <p:nvPicPr>
            <p:cNvPr id="4" name="image18.jpeg">
              <a:extLst>
                <a:ext uri="{FF2B5EF4-FFF2-40B4-BE49-F238E27FC236}">
                  <a16:creationId xmlns:a16="http://schemas.microsoft.com/office/drawing/2014/main" id="{D62CB168-2F38-FA90-F7B5-FCCBDB51216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65278"/>
            <a:stretch/>
          </p:blipFill>
          <p:spPr>
            <a:xfrm>
              <a:off x="7968130" y="2996970"/>
              <a:ext cx="3237370" cy="2088145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7F0B0298-E607-E35D-9CE2-3F0378F1F8D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968130" y="2996970"/>
              <a:ext cx="438150" cy="466725"/>
            </a:xfrm>
            <a:prstGeom prst="rect">
              <a:avLst/>
            </a:prstGeom>
          </p:spPr>
        </p:pic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23F77A58-7402-0182-9233-683E9C6C019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38073" y="2877219"/>
            <a:ext cx="3586297" cy="2327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63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D62C3F-7D3F-D0AA-08E5-B697DF75A6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1EFD828-0E35-43FB-FD9B-8E9FA7EABD56}"/>
                  </a:ext>
                </a:extLst>
              </p:cNvPr>
              <p:cNvSpPr txBox="1"/>
              <p:nvPr/>
            </p:nvSpPr>
            <p:spPr>
              <a:xfrm>
                <a:off x="767630" y="692810"/>
                <a:ext cx="9144635" cy="51123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CF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FW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CF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最小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此时点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DFW=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易知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zh-CN" altLang="zh-CN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e>
                        </m:rad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zh-CN" altLang="zh-CN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e>
                        </m:rad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∴EB=AB-AE=AB-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zh-CN" altLang="zh-CN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e>
                        </m:rad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zh-CN" altLang="zh-CN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e>
                        </m:rad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zh-CN" altLang="zh-CN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△</m:t>
                            </m:r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𝑩𝑪𝑬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zh-CN" altLang="zh-CN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△</m:t>
                            </m:r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𝑨𝑫𝑬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fPr>
                      <m:num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𝑩𝑬</m:t>
                        </m:r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𝑨𝑬</m:t>
                        </m:r>
                      </m:den>
                    </m:f>
                  </m:oMath>
                </a14:m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fPr>
                      <m:num>
                        <m:f>
                          <m:fPr>
                            <m:ctrlPr>
                              <a:rPr kumimoji="0" lang="zh-CN" altLang="zh-CN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</m:ctrlPr>
                          </m:fPr>
                          <m:num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ad>
                              <m:radPr>
                                <m:degHide m:val="on"/>
                                <m:ctrlPr>
                                  <a:rPr kumimoji="0" lang="zh-CN" altLang="zh-CN" sz="28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DB251C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8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DB251C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e>
                            </m:rad>
                          </m:num>
                          <m:den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𝑨𝑩</m:t>
                        </m:r>
                      </m:num>
                      <m:den>
                        <m:f>
                          <m:fPr>
                            <m:ctrlPr>
                              <a:rPr kumimoji="0" lang="zh-CN" altLang="zh-CN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kumimoji="0" lang="zh-CN" altLang="zh-CN" sz="28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DB251C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8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DB251C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e>
                            </m:rad>
                          </m:num>
                          <m:den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𝑨𝑩</m:t>
                        </m:r>
                      </m:den>
                    </m:f>
                  </m:oMath>
                </a14:m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1EFD828-0E35-43FB-FD9B-8E9FA7EABD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692810"/>
                <a:ext cx="9144635" cy="5112362"/>
              </a:xfrm>
              <a:prstGeom prst="rect">
                <a:avLst/>
              </a:prstGeom>
              <a:blipFill>
                <a:blip r:embed="rId3"/>
                <a:stretch>
                  <a:fillRect l="-1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图片 8">
            <a:extLst>
              <a:ext uri="{FF2B5EF4-FFF2-40B4-BE49-F238E27FC236}">
                <a16:creationId xmlns:a16="http://schemas.microsoft.com/office/drawing/2014/main" id="{371BEA59-750A-07AC-D791-4C62F5F13BB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888055" y="2138362"/>
            <a:ext cx="397192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2127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3F3AAD-F888-0088-1CB1-0FF2BF3F9A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41A5132-8F8E-8FA7-8CC1-CE6EC22D5494}"/>
              </a:ext>
            </a:extLst>
          </p:cNvPr>
          <p:cNvSpPr txBox="1"/>
          <p:nvPr/>
        </p:nvSpPr>
        <p:spPr>
          <a:xfrm>
            <a:off x="513806" y="584859"/>
            <a:ext cx="6518259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顺次连接四边形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各中点得四边形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EFGH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要使四边形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EFGH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为矩形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应添加的条件是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B.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D.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40D2ECA-A505-36D0-C21F-E8029AB79436}"/>
              </a:ext>
            </a:extLst>
          </p:cNvPr>
          <p:cNvSpPr txBox="1"/>
          <p:nvPr/>
        </p:nvSpPr>
        <p:spPr>
          <a:xfrm>
            <a:off x="541997" y="2924965"/>
            <a:ext cx="1087980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用两个全等的直角三角形拼下列图形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:①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平行四边形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;②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矩形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;③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菱形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;④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正方形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;⑤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等腰三角形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一定可以拼成的是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A.①④⑤	        B.②③④	       C.①②③	   D.①②⑤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112F25B-16A5-BBFB-7BA0-15570E5535C5}"/>
              </a:ext>
            </a:extLst>
          </p:cNvPr>
          <p:cNvSpPr txBox="1"/>
          <p:nvPr/>
        </p:nvSpPr>
        <p:spPr>
          <a:xfrm>
            <a:off x="541996" y="4509075"/>
            <a:ext cx="1102638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若矩形的一条对角线与一边的夹角为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则两条对角线相交所成的较大角是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A.100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B.80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C.40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D.20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C0CE671D-5774-79D9-CC53-27DF887CD3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140" y="436506"/>
            <a:ext cx="2664185" cy="2406092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7EF2C055-7635-2A38-CEFD-6EFA8511FEA9}"/>
              </a:ext>
            </a:extLst>
          </p:cNvPr>
          <p:cNvSpPr txBox="1"/>
          <p:nvPr/>
        </p:nvSpPr>
        <p:spPr>
          <a:xfrm>
            <a:off x="3087557" y="1465680"/>
            <a:ext cx="63227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B0EF431-90F6-24E7-60D7-A7E3E312AC70}"/>
              </a:ext>
            </a:extLst>
          </p:cNvPr>
          <p:cNvSpPr txBox="1"/>
          <p:nvPr/>
        </p:nvSpPr>
        <p:spPr>
          <a:xfrm>
            <a:off x="7536100" y="3429000"/>
            <a:ext cx="432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C66ABF1-0A72-B91F-5C9C-E35E0C52EC2B}"/>
              </a:ext>
            </a:extLst>
          </p:cNvPr>
          <p:cNvSpPr txBox="1"/>
          <p:nvPr/>
        </p:nvSpPr>
        <p:spPr>
          <a:xfrm>
            <a:off x="2351740" y="4983534"/>
            <a:ext cx="432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201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CDF3C0-C4AF-3D20-0618-D82ABB3E6D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E8CF032-FEB3-6A1E-6597-CA04DBF9F225}"/>
              </a:ext>
            </a:extLst>
          </p:cNvPr>
          <p:cNvSpPr txBox="1"/>
          <p:nvPr/>
        </p:nvSpPr>
        <p:spPr>
          <a:xfrm>
            <a:off x="620279" y="476795"/>
            <a:ext cx="8211911" cy="3242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下列判断正确的是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对角线互相垂直的四边形是菱形</a:t>
            </a: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两条对角线相等的四边形是矩形</a:t>
            </a: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四边相等且有一个角是直角的四边形是正方形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两条对角线相等且互相垂直的四边形是正方形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96B8788-0782-425A-0AEB-906D3FB7BD80}"/>
                  </a:ext>
                </a:extLst>
              </p:cNvPr>
              <p:cNvSpPr txBox="1"/>
              <p:nvPr/>
            </p:nvSpPr>
            <p:spPr>
              <a:xfrm>
                <a:off x="620279" y="3861030"/>
                <a:ext cx="10804091" cy="200029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在矩形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是对角线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的交点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OE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OD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的长为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A.1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	      B.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	    C.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	            D.2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96B8788-0782-425A-0AEB-906D3FB7BD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279" y="3861030"/>
                <a:ext cx="10804091" cy="2000291"/>
              </a:xfrm>
              <a:prstGeom prst="rect">
                <a:avLst/>
              </a:prstGeom>
              <a:blipFill>
                <a:blip r:embed="rId3"/>
                <a:stretch>
                  <a:fillRect l="-1185" r="-1129" b="-72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492773BC-86E1-4A6F-1DFC-EEC7377C96BD}"/>
              </a:ext>
            </a:extLst>
          </p:cNvPr>
          <p:cNvSpPr txBox="1"/>
          <p:nvPr/>
        </p:nvSpPr>
        <p:spPr>
          <a:xfrm>
            <a:off x="4151865" y="620805"/>
            <a:ext cx="432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6D43C14-FDA4-B4D7-CAEF-4C2717840E3A}"/>
              </a:ext>
            </a:extLst>
          </p:cNvPr>
          <p:cNvSpPr txBox="1"/>
          <p:nvPr/>
        </p:nvSpPr>
        <p:spPr>
          <a:xfrm>
            <a:off x="6312015" y="4725090"/>
            <a:ext cx="504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2E334AF6-F25D-188F-C3CF-E34E40C47D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6175" y="876992"/>
            <a:ext cx="2657475" cy="229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932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E96EF6-73BD-1F57-F316-954045CC66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FB7A1CF-6D2D-E931-CB39-38561FA12D9A}"/>
                  </a:ext>
                </a:extLst>
              </p:cNvPr>
              <p:cNvSpPr txBox="1"/>
              <p:nvPr/>
            </p:nvSpPr>
            <p:spPr>
              <a:xfrm>
                <a:off x="623620" y="476795"/>
                <a:ext cx="7632530" cy="23158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在菱形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=60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对角线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相交于点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AM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平分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BAC.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AM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则菱形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3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A.6	           B.8	           C.6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D.8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FB7A1CF-6D2D-E931-CB39-38561FA12D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476795"/>
                <a:ext cx="7632530" cy="2315827"/>
              </a:xfrm>
              <a:prstGeom prst="rect">
                <a:avLst/>
              </a:prstGeom>
              <a:blipFill>
                <a:blip r:embed="rId3"/>
                <a:stretch>
                  <a:fillRect l="-1597" t="-526" r="-1677" b="-65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F431BCD-2096-36D5-794F-1A53D0BA8483}"/>
                  </a:ext>
                </a:extLst>
              </p:cNvPr>
              <p:cNvSpPr txBox="1"/>
              <p:nvPr/>
            </p:nvSpPr>
            <p:spPr>
              <a:xfrm>
                <a:off x="623620" y="2924965"/>
                <a:ext cx="7632530" cy="30343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在正方形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是正方形内一点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BM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使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BM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DM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DN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DM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DN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DM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AN.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CBM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α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DAN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的度数是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3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A.90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-2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α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B.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α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C.45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𝜶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D.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𝜶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F431BCD-2096-36D5-794F-1A53D0BA84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2924965"/>
                <a:ext cx="7632530" cy="3034357"/>
              </a:xfrm>
              <a:prstGeom prst="rect">
                <a:avLst/>
              </a:prstGeom>
              <a:blipFill>
                <a:blip r:embed="rId4"/>
                <a:stretch>
                  <a:fillRect l="-1597" t="-602" r="-1677" b="-16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>
            <a:extLst>
              <a:ext uri="{FF2B5EF4-FFF2-40B4-BE49-F238E27FC236}">
                <a16:creationId xmlns:a16="http://schemas.microsoft.com/office/drawing/2014/main" id="{F1F61484-93D5-D263-84D4-63F24ADFEF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00160" y="658998"/>
            <a:ext cx="2914650" cy="229552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F7A01FE-1EDF-F671-663B-01591D10003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52585" y="3284990"/>
            <a:ext cx="2209800" cy="259080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69ABC758-6BB3-B3C5-F6AE-9326BD94D97A}"/>
              </a:ext>
            </a:extLst>
          </p:cNvPr>
          <p:cNvSpPr txBox="1"/>
          <p:nvPr/>
        </p:nvSpPr>
        <p:spPr>
          <a:xfrm>
            <a:off x="3719835" y="1681695"/>
            <a:ext cx="6062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BA9CBAC-93D8-C2B8-D568-6BF8F444D476}"/>
              </a:ext>
            </a:extLst>
          </p:cNvPr>
          <p:cNvSpPr txBox="1"/>
          <p:nvPr/>
        </p:nvSpPr>
        <p:spPr>
          <a:xfrm>
            <a:off x="1343670" y="4673867"/>
            <a:ext cx="576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65487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5978B2-C572-04DA-340F-B11D21983C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5CED356-036D-68D1-3524-8EFC7191C93C}"/>
                  </a:ext>
                </a:extLst>
              </p:cNvPr>
              <p:cNvSpPr txBox="1"/>
              <p:nvPr/>
            </p:nvSpPr>
            <p:spPr>
              <a:xfrm>
                <a:off x="623620" y="548800"/>
                <a:ext cx="10584735" cy="28873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为正方形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内一点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作直线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作直线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GH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分别交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H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GH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PA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PB.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APD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=∠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EDC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=15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以下结论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:①∠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DAP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=30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;②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ABP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zh-CN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正方形</a:t>
                </a:r>
                <a:r>
                  <a:rPr lang="en-US" altLang="zh-CN" sz="2800" b="1" i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4;③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GH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;④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PE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PG.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其中正确的有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A.1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	      B.2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	         C.3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D.4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5CED356-036D-68D1-3524-8EFC7191C9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548800"/>
                <a:ext cx="10584735" cy="2887329"/>
              </a:xfrm>
              <a:prstGeom prst="rect">
                <a:avLst/>
              </a:prstGeom>
              <a:blipFill>
                <a:blip r:embed="rId3"/>
                <a:stretch>
                  <a:fillRect l="-1151" t="-422" r="-345" b="-50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5.jpeg">
            <a:extLst>
              <a:ext uri="{FF2B5EF4-FFF2-40B4-BE49-F238E27FC236}">
                <a16:creationId xmlns:a16="http://schemas.microsoft.com/office/drawing/2014/main" id="{F511BFD5-6030-7CBF-7A1B-C2A1DA826A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3686" y="3573010"/>
            <a:ext cx="2384627" cy="2288703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04EBD0AE-9996-F655-D32A-4FEE173B3A7F}"/>
              </a:ext>
            </a:extLst>
          </p:cNvPr>
          <p:cNvSpPr txBox="1"/>
          <p:nvPr/>
        </p:nvSpPr>
        <p:spPr>
          <a:xfrm>
            <a:off x="9192215" y="2348925"/>
            <a:ext cx="389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1705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3045C5-1DA0-BDF7-E2CC-087984B5AE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A4D12D6-8E3E-EADE-0B3D-CF188BF3E878}"/>
              </a:ext>
            </a:extLst>
          </p:cNvPr>
          <p:cNvSpPr txBox="1"/>
          <p:nvPr/>
        </p:nvSpPr>
        <p:spPr>
          <a:xfrm>
            <a:off x="669309" y="352043"/>
            <a:ext cx="10179020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二、填空题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本大题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个小题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每小题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74D19EC-2160-614A-DDB0-705180C3CC0C}"/>
              </a:ext>
            </a:extLst>
          </p:cNvPr>
          <p:cNvSpPr txBox="1"/>
          <p:nvPr/>
        </p:nvSpPr>
        <p:spPr>
          <a:xfrm>
            <a:off x="638896" y="2385673"/>
            <a:ext cx="6393169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Rt△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是斜边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上的中线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=12,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0F5FCA1-0F8C-7063-7D47-104E1AF229ED}"/>
              </a:ext>
            </a:extLst>
          </p:cNvPr>
          <p:cNvSpPr txBox="1"/>
          <p:nvPr/>
        </p:nvSpPr>
        <p:spPr>
          <a:xfrm>
            <a:off x="638897" y="3786973"/>
            <a:ext cx="6465174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在边长为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的正方形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EC.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则图中阴影部分的面积是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662D7C3-60E7-3064-6959-FCB10E861C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3320" y="1102733"/>
            <a:ext cx="3352800" cy="20955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5B45141C-8490-669D-B430-14ED5BA93A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0160" y="3292077"/>
            <a:ext cx="2257425" cy="2581275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FEC2B63A-0314-876A-0DF1-95E7494C99E9}"/>
              </a:ext>
            </a:extLst>
          </p:cNvPr>
          <p:cNvSpPr txBox="1"/>
          <p:nvPr/>
        </p:nvSpPr>
        <p:spPr>
          <a:xfrm>
            <a:off x="715880" y="984373"/>
            <a:ext cx="5596135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在菱形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=66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zh-CN" altLang="zh-CN" sz="28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8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kumimoji="0" lang="zh-CN" altLang="zh-CN" sz="28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BCD89B3-C83B-3F44-E2BE-191DC331557E}"/>
              </a:ext>
            </a:extLst>
          </p:cNvPr>
          <p:cNvSpPr txBox="1"/>
          <p:nvPr/>
        </p:nvSpPr>
        <p:spPr>
          <a:xfrm>
            <a:off x="2135725" y="1764330"/>
            <a:ext cx="576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57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9EC4E47-8B7A-F8E8-D9E8-A96A5BA0E8FC}"/>
              </a:ext>
            </a:extLst>
          </p:cNvPr>
          <p:cNvSpPr txBox="1"/>
          <p:nvPr/>
        </p:nvSpPr>
        <p:spPr>
          <a:xfrm>
            <a:off x="4223870" y="3167390"/>
            <a:ext cx="3600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6E75FD3-B446-6D1F-08F4-D46DD0BC98CA}"/>
              </a:ext>
            </a:extLst>
          </p:cNvPr>
          <p:cNvSpPr txBox="1"/>
          <p:nvPr/>
        </p:nvSpPr>
        <p:spPr>
          <a:xfrm>
            <a:off x="2018662" y="5213261"/>
            <a:ext cx="40508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878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6D604A-D902-3692-5A60-8DF66CEBE4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D0D3700-BF09-9E8C-7158-24C2ACDD6463}"/>
                  </a:ext>
                </a:extLst>
              </p:cNvPr>
              <p:cNvSpPr txBox="1"/>
              <p:nvPr/>
            </p:nvSpPr>
            <p:spPr>
              <a:xfrm>
                <a:off x="767629" y="692810"/>
                <a:ext cx="10152705" cy="135735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14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矩形纸片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=4,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上一点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平分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ED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的长为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D0D3700-BF09-9E8C-7158-24C2ACDD64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29" y="692810"/>
                <a:ext cx="10152705" cy="1357359"/>
              </a:xfrm>
              <a:prstGeom prst="rect">
                <a:avLst/>
              </a:prstGeom>
              <a:blipFill>
                <a:blip r:embed="rId3"/>
                <a:stretch>
                  <a:fillRect l="-1261" r="-1201" b="-121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8.jpeg">
            <a:extLst>
              <a:ext uri="{FF2B5EF4-FFF2-40B4-BE49-F238E27FC236}">
                <a16:creationId xmlns:a16="http://schemas.microsoft.com/office/drawing/2014/main" id="{ABD82266-4565-CC52-AFAD-979870042E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7905" y="2492935"/>
            <a:ext cx="3173406" cy="219598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158C4E29-A732-598D-5D73-21D01E5C9657}"/>
              </a:ext>
            </a:extLst>
          </p:cNvPr>
          <p:cNvSpPr txBox="1"/>
          <p:nvPr/>
        </p:nvSpPr>
        <p:spPr>
          <a:xfrm>
            <a:off x="5447955" y="1526949"/>
            <a:ext cx="3600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6156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8F1CE6-B751-0D10-9650-503015E605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6979DBE-EC4D-1F77-171B-0D8A88FE26DB}"/>
                  </a:ext>
                </a:extLst>
              </p:cNvPr>
              <p:cNvSpPr txBox="1"/>
              <p:nvPr/>
            </p:nvSpPr>
            <p:spPr>
              <a:xfrm>
                <a:off x="983645" y="476795"/>
                <a:ext cx="9792680" cy="270580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15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Rt△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位于平面直角坐标系中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(1,-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),∠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AOD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=30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是平面内任一点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轴正半轴上存在点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使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为顶点的四边形是菱形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则满足条件的点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                             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6979DBE-EC4D-1F77-171B-0D8A88FE26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645" y="476795"/>
                <a:ext cx="9792680" cy="2705805"/>
              </a:xfrm>
              <a:prstGeom prst="rect">
                <a:avLst/>
              </a:prstGeom>
              <a:blipFill>
                <a:blip r:embed="rId3"/>
                <a:stretch>
                  <a:fillRect l="-1245" r="-1245" b="-38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image9.jpeg">
            <a:extLst>
              <a:ext uri="{FF2B5EF4-FFF2-40B4-BE49-F238E27FC236}">
                <a16:creationId xmlns:a16="http://schemas.microsoft.com/office/drawing/2014/main" id="{B61C8631-8951-2E33-65B6-EFF0A44BF2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3970" y="3252355"/>
            <a:ext cx="2104514" cy="270580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77CBFF4-03DD-219F-0487-36A02EA1AABA}"/>
                  </a:ext>
                </a:extLst>
              </p:cNvPr>
              <p:cNvSpPr txBox="1"/>
              <p:nvPr/>
            </p:nvSpPr>
            <p:spPr>
              <a:xfrm>
                <a:off x="1676452" y="2564940"/>
                <a:ext cx="4131528" cy="5637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(1,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kumimoji="0" lang="zh-CN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(3,</a:t>
                </a:r>
                <a:r>
                  <a:rPr kumimoji="0" lang="en-US" altLang="zh-CN" sz="28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kumimoji="0" lang="en-US" altLang="zh-CN" sz="28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kumimoji="0" lang="zh-CN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kumimoji="0" lang="en-US" altLang="zh-CN" sz="28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kumimoji="0" lang="en-US" altLang="zh-CN" sz="28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kumimoji="0" lang="zh-CN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77CBFF4-03DD-219F-0487-36A02EA1AA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6452" y="2564940"/>
                <a:ext cx="4131528" cy="563744"/>
              </a:xfrm>
              <a:prstGeom prst="rect">
                <a:avLst/>
              </a:prstGeom>
              <a:blipFill>
                <a:blip r:embed="rId5"/>
                <a:stretch>
                  <a:fillRect l="-2950" t="-9783" r="-5900" b="-293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94093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3214</TotalTime>
  <Words>3156</Words>
  <Application>Microsoft Office PowerPoint</Application>
  <PresentationFormat>宽屏</PresentationFormat>
  <Paragraphs>186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5" baseType="lpstr">
      <vt:lpstr>黑体</vt:lpstr>
      <vt:lpstr>宋体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216</cp:revision>
  <dcterms:created xsi:type="dcterms:W3CDTF">2024-04-24T12:16:00Z</dcterms:created>
  <dcterms:modified xsi:type="dcterms:W3CDTF">2025-03-31T08:15:21Z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