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4728" r:id="rId2"/>
    <p:sldId id="5019" r:id="rId3"/>
    <p:sldId id="5020" r:id="rId4"/>
    <p:sldId id="5021" r:id="rId5"/>
    <p:sldId id="5022" r:id="rId6"/>
    <p:sldId id="5023" r:id="rId7"/>
    <p:sldId id="5024" r:id="rId8"/>
    <p:sldId id="5025" r:id="rId9"/>
    <p:sldId id="5026" r:id="rId1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080" autoAdjust="0"/>
  </p:normalViewPr>
  <p:slideViewPr>
    <p:cSldViewPr showGuides="1">
      <p:cViewPr varScale="1">
        <p:scale>
          <a:sx n="72" d="100"/>
          <a:sy n="72" d="100"/>
        </p:scale>
        <p:origin x="1152" y="6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305778-1F0D-3B80-FD27-6DE50A619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79CC945-6F91-D82D-A164-9913C124E7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53BF34F-F4FE-65BC-E0B0-FB072E6B217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932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34925-FD44-D31A-3CBC-A1BEF9600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3BB02F2-10F0-93F2-01F8-C02617FB1A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180285-C43D-E417-64F5-997BE18110F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621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14740-B02B-2995-21EA-BDF48BE4A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32FCA91-110D-DEE9-4A11-05ECDE0357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FB93B8-86F3-92BC-12D4-A7ED53F7B8B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120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9A0A7-07E1-5510-F7D4-1ACA333F0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76B998-0AA7-EBE0-E0BE-C66E9E1DD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7FD3E58-1CEC-6F0B-E2E4-56411F23862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75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7142C-E432-3577-8C44-0D8396769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6E500C6-F144-0532-A08C-35EBF2CA70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CAEB388-D479-B164-335F-9CEBBCE24B1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928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88E20F-BBB7-3A12-A616-5DEEAF5FD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9B46CCC-76BB-F90B-89CB-195010397F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C857DCE-A231-4A61-D6F1-7ED85EB3851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558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A681A-7FD4-D2EF-113D-C9B633165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F28FE6A-B272-F1A0-C9D7-CFCA76D378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56DF8B6-298E-9CE9-80A8-45991D46CBB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247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F17DB-3159-9870-7A93-33BD3C106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E09E241-D4CE-B8C4-8878-99BEC89B14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B32513F-5A4B-26D9-3D17-98B5130AC75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57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4C5C92-5704-88FB-1CBB-33DADFC691E9}"/>
              </a:ext>
            </a:extLst>
          </p:cNvPr>
          <p:cNvSpPr txBox="1"/>
          <p:nvPr/>
        </p:nvSpPr>
        <p:spPr>
          <a:xfrm>
            <a:off x="2567755" y="2564940"/>
            <a:ext cx="73445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用频率估计概率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D6B88-3504-938D-A82C-4DB865E0E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9.jpeg">
            <a:extLst>
              <a:ext uri="{FF2B5EF4-FFF2-40B4-BE49-F238E27FC236}">
                <a16:creationId xmlns:a16="http://schemas.microsoft.com/office/drawing/2014/main" id="{5BC149C8-B434-B899-83E4-3180ED5DF0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01384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C8BAEC1-A1BA-375E-5C3D-4757AC553633}"/>
              </a:ext>
            </a:extLst>
          </p:cNvPr>
          <p:cNvSpPr txBox="1"/>
          <p:nvPr/>
        </p:nvSpPr>
        <p:spPr>
          <a:xfrm>
            <a:off x="695625" y="1089579"/>
            <a:ext cx="10425372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用频率估计概率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在相同条件下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当试验次数很大时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随机事件发生的频率具有稳定性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据此可以估计某一随机事件发生的概率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设计模拟试验估算概率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用模拟试验代替实际调查既省时又省力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但要保持模拟试验的合理性和随机性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通常有以下两种比较常见的模拟试验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摸球试验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计算器产生随机数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94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900D14-E340-3FD5-6678-9C59802823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0.jpeg">
            <a:extLst>
              <a:ext uri="{FF2B5EF4-FFF2-40B4-BE49-F238E27FC236}">
                <a16:creationId xmlns:a16="http://schemas.microsoft.com/office/drawing/2014/main" id="{F779F38F-FA42-3C06-1B5C-30575581B3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389" y="548800"/>
            <a:ext cx="6049858" cy="485755"/>
          </a:xfrm>
          <a:prstGeom prst="rect">
            <a:avLst/>
          </a:prstGeom>
        </p:spPr>
      </p:pic>
      <p:pic>
        <p:nvPicPr>
          <p:cNvPr id="3" name="image291.jpeg">
            <a:extLst>
              <a:ext uri="{FF2B5EF4-FFF2-40B4-BE49-F238E27FC236}">
                <a16:creationId xmlns:a16="http://schemas.microsoft.com/office/drawing/2014/main" id="{DC8A1239-CC81-C683-8DED-D3551C3FD6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389" y="1153862"/>
            <a:ext cx="6408445" cy="44694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0526189-9BD2-9115-7E76-2DDCAF302999}"/>
              </a:ext>
            </a:extLst>
          </p:cNvPr>
          <p:cNvSpPr txBox="1"/>
          <p:nvPr/>
        </p:nvSpPr>
        <p:spPr>
          <a:xfrm>
            <a:off x="1902474" y="1087310"/>
            <a:ext cx="2160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模拟试验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92.jpeg">
            <a:extLst>
              <a:ext uri="{FF2B5EF4-FFF2-40B4-BE49-F238E27FC236}">
                <a16:creationId xmlns:a16="http://schemas.microsoft.com/office/drawing/2014/main" id="{EFFCA126-7895-6198-1FF7-BDF35482CC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813" y="1739278"/>
            <a:ext cx="798867" cy="36288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19509EF-DF9D-5A36-3906-B66908EB41A8}"/>
              </a:ext>
            </a:extLst>
          </p:cNvPr>
          <p:cNvSpPr txBox="1"/>
          <p:nvPr/>
        </p:nvSpPr>
        <p:spPr>
          <a:xfrm>
            <a:off x="506053" y="1714725"/>
            <a:ext cx="110014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小明与同学想知道每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个人中有两个人生日相同的概率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他们想设计一个模拟试验来估计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个人中恰有两个人生日相同的概率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你能帮他们设计这个模拟方案吗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398EC42-8023-EEA3-B473-913CB8427C84}"/>
              </a:ext>
            </a:extLst>
          </p:cNvPr>
          <p:cNvSpPr txBox="1"/>
          <p:nvPr/>
        </p:nvSpPr>
        <p:spPr>
          <a:xfrm>
            <a:off x="506052" y="3099720"/>
            <a:ext cx="1091831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方案设计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取标有数字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365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365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张卡片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这些卡片除数字不同外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其他都相同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从中任取一张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记录数字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放回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然后混合均匀以后再任意抽出一张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如此循环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记下第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个数字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作为一次试验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看是否有两个数字相同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重复多次这样的试验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即可估计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个人中有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个人生日相同的概率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70EC986-2492-D9F8-3D0D-0CB76BF5742C}"/>
              </a:ext>
            </a:extLst>
          </p:cNvPr>
          <p:cNvSpPr txBox="1"/>
          <p:nvPr/>
        </p:nvSpPr>
        <p:spPr>
          <a:xfrm>
            <a:off x="497848" y="5442528"/>
            <a:ext cx="107673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误区点拨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注意这里的试验一定要保证随机性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否则会影响试验效果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29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047997-A9F9-364D-776A-318115027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3.jpeg">
            <a:extLst>
              <a:ext uri="{FF2B5EF4-FFF2-40B4-BE49-F238E27FC236}">
                <a16:creationId xmlns:a16="http://schemas.microsoft.com/office/drawing/2014/main" id="{CAB3A041-1FD8-A2FE-0C72-89561AA1C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BEF6A97-837D-6B5B-59A1-27D57F78266F}"/>
              </a:ext>
            </a:extLst>
          </p:cNvPr>
          <p:cNvSpPr txBox="1"/>
          <p:nvPr/>
        </p:nvSpPr>
        <p:spPr>
          <a:xfrm>
            <a:off x="551615" y="1156327"/>
            <a:ext cx="10944760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用计算器进行模拟试验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人中有两人同一个月过生日的概率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在选定随机数范围后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每次试验要产生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个随机数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设计一个模拟试验估计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人中有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人血型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只考虑常规血型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A,B,O,AB)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相同的概率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34561F-55E6-5267-D645-2E74D0A11A02}"/>
              </a:ext>
            </a:extLst>
          </p:cNvPr>
          <p:cNvSpPr txBox="1"/>
          <p:nvPr/>
        </p:nvSpPr>
        <p:spPr>
          <a:xfrm>
            <a:off x="551615" y="3549909"/>
            <a:ext cx="10728745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个大小、质量完全相同的小球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分别标上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A,B,O,AB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将这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个小球放入一个不透明的袋子里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从袋中任意摸出一球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做下记录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放回去搅匀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再任意摸出一球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做下记录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连续摸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作为一次试验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看是否有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个血型相同的小球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重复做多次这样的试验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利用频率来估算概率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24AC7E-BFB8-B277-5BDE-447FC6A86E12}"/>
              </a:ext>
            </a:extLst>
          </p:cNvPr>
          <p:cNvSpPr txBox="1"/>
          <p:nvPr/>
        </p:nvSpPr>
        <p:spPr>
          <a:xfrm>
            <a:off x="6312015" y="1769443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244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60BE3-F202-2645-DEE1-54271C2A9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4.jpeg">
            <a:extLst>
              <a:ext uri="{FF2B5EF4-FFF2-40B4-BE49-F238E27FC236}">
                <a16:creationId xmlns:a16="http://schemas.microsoft.com/office/drawing/2014/main" id="{F73B1107-D030-78C7-2D0D-CAA3FCF57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7226972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BBDE4DC-5B2A-9235-476F-B8BC743FC71F}"/>
              </a:ext>
            </a:extLst>
          </p:cNvPr>
          <p:cNvSpPr txBox="1"/>
          <p:nvPr/>
        </p:nvSpPr>
        <p:spPr>
          <a:xfrm>
            <a:off x="2135725" y="569721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用频率估计概率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95.jpeg">
            <a:extLst>
              <a:ext uri="{FF2B5EF4-FFF2-40B4-BE49-F238E27FC236}">
                <a16:creationId xmlns:a16="http://schemas.microsoft.com/office/drawing/2014/main" id="{99E9F23B-41A1-781E-DAC2-D0ADA280E1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109" y="1412859"/>
            <a:ext cx="792565" cy="36002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C5B2295-27AE-DB7D-B38F-F008CD1A1099}"/>
              </a:ext>
            </a:extLst>
          </p:cNvPr>
          <p:cNvSpPr txBox="1"/>
          <p:nvPr/>
        </p:nvSpPr>
        <p:spPr>
          <a:xfrm>
            <a:off x="623620" y="1092941"/>
            <a:ext cx="10944760" cy="2541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一个袋子中有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个红球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若干个白球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它们除颜色外完全相同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现经过大量重复的摸球试验发现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摸出一个球是白球的频率稳定在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则袋子中白球有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AB2733-AA8F-9DE5-B095-10AD9DCD3B77}"/>
              </a:ext>
            </a:extLst>
          </p:cNvPr>
          <p:cNvSpPr txBox="1"/>
          <p:nvPr/>
        </p:nvSpPr>
        <p:spPr>
          <a:xfrm>
            <a:off x="3935850" y="3068975"/>
            <a:ext cx="4602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773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28432-8C40-0EE4-631F-E5AC498BA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6.jpeg">
            <a:extLst>
              <a:ext uri="{FF2B5EF4-FFF2-40B4-BE49-F238E27FC236}">
                <a16:creationId xmlns:a16="http://schemas.microsoft.com/office/drawing/2014/main" id="{6B1A24BC-58CE-53BA-30F6-6DC8E44DC5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48800"/>
            <a:ext cx="773843" cy="35152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2A07C7-2FB5-A4D5-05EB-3A94C62DF47A}"/>
              </a:ext>
            </a:extLst>
          </p:cNvPr>
          <p:cNvSpPr txBox="1"/>
          <p:nvPr/>
        </p:nvSpPr>
        <p:spPr>
          <a:xfrm>
            <a:off x="479610" y="476795"/>
            <a:ext cx="109447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在一个不透明的口袋里装有只有颜色不同的黑、白两种颜色的球共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某小组做摸球试验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将球搅匀后从中随机摸出一个球记下颜色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再把它放回袋中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不断重复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下表是活动进行中的一组统计数据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D20D7FD9-B640-E16E-8222-FC2D36D2B1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802360"/>
                  </p:ext>
                </p:extLst>
              </p:nvPr>
            </p:nvGraphicFramePr>
            <p:xfrm>
              <a:off x="623620" y="1933795"/>
              <a:ext cx="10152707" cy="240423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83862">
                      <a:extLst>
                        <a:ext uri="{9D8B030D-6E8A-4147-A177-3AD203B41FA5}">
                          <a16:colId xmlns:a16="http://schemas.microsoft.com/office/drawing/2014/main" val="3989259201"/>
                        </a:ext>
                      </a:extLst>
                    </a:gridCol>
                    <a:gridCol w="1140827">
                      <a:extLst>
                        <a:ext uri="{9D8B030D-6E8A-4147-A177-3AD203B41FA5}">
                          <a16:colId xmlns:a16="http://schemas.microsoft.com/office/drawing/2014/main" val="2937732858"/>
                        </a:ext>
                      </a:extLst>
                    </a:gridCol>
                    <a:gridCol w="1143035">
                      <a:extLst>
                        <a:ext uri="{9D8B030D-6E8A-4147-A177-3AD203B41FA5}">
                          <a16:colId xmlns:a16="http://schemas.microsoft.com/office/drawing/2014/main" val="1327132971"/>
                        </a:ext>
                      </a:extLst>
                    </a:gridCol>
                    <a:gridCol w="1143035">
                      <a:extLst>
                        <a:ext uri="{9D8B030D-6E8A-4147-A177-3AD203B41FA5}">
                          <a16:colId xmlns:a16="http://schemas.microsoft.com/office/drawing/2014/main" val="2315938797"/>
                        </a:ext>
                      </a:extLst>
                    </a:gridCol>
                    <a:gridCol w="1143035">
                      <a:extLst>
                        <a:ext uri="{9D8B030D-6E8A-4147-A177-3AD203B41FA5}">
                          <a16:colId xmlns:a16="http://schemas.microsoft.com/office/drawing/2014/main" val="2659439374"/>
                        </a:ext>
                      </a:extLst>
                    </a:gridCol>
                    <a:gridCol w="1015050">
                      <a:extLst>
                        <a:ext uri="{9D8B030D-6E8A-4147-A177-3AD203B41FA5}">
                          <a16:colId xmlns:a16="http://schemas.microsoft.com/office/drawing/2014/main" val="3613460054"/>
                        </a:ext>
                      </a:extLst>
                    </a:gridCol>
                    <a:gridCol w="1268813">
                      <a:extLst>
                        <a:ext uri="{9D8B030D-6E8A-4147-A177-3AD203B41FA5}">
                          <a16:colId xmlns:a16="http://schemas.microsoft.com/office/drawing/2014/main" val="796539262"/>
                        </a:ext>
                      </a:extLst>
                    </a:gridCol>
                    <a:gridCol w="1015050">
                      <a:extLst>
                        <a:ext uri="{9D8B030D-6E8A-4147-A177-3AD203B41FA5}">
                          <a16:colId xmlns:a16="http://schemas.microsoft.com/office/drawing/2014/main" val="4236424480"/>
                        </a:ext>
                      </a:extLst>
                    </a:gridCol>
                  </a:tblGrid>
                  <a:tr h="43053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摸球的</a:t>
                          </a:r>
                        </a:p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次数</a:t>
                          </a: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100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150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200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500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800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400" b="1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000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717791314"/>
                      </a:ext>
                    </a:extLst>
                  </a:tr>
                  <a:tr h="43053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摸到白球</a:t>
                          </a:r>
                        </a:p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的次数</a:t>
                          </a: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58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96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116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295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484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601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202130682"/>
                      </a:ext>
                    </a:extLst>
                  </a:tr>
                  <a:tr h="782955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摸到白球</a:t>
                          </a:r>
                        </a:p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的频率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400" b="1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𝒎</m:t>
                                  </m:r>
                                </m:num>
                                <m:den>
                                  <m:r>
                                    <a:rPr lang="en-US" sz="24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𝒏</m:t>
                                  </m:r>
                                </m:den>
                              </m:f>
                            </m:oMath>
                          </a14:m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8902896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D20D7FD9-B640-E16E-8222-FC2D36D2B1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802360"/>
                  </p:ext>
                </p:extLst>
              </p:nvPr>
            </p:nvGraphicFramePr>
            <p:xfrm>
              <a:off x="623620" y="1933795"/>
              <a:ext cx="10152707" cy="240423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83862">
                      <a:extLst>
                        <a:ext uri="{9D8B030D-6E8A-4147-A177-3AD203B41FA5}">
                          <a16:colId xmlns:a16="http://schemas.microsoft.com/office/drawing/2014/main" val="3989259201"/>
                        </a:ext>
                      </a:extLst>
                    </a:gridCol>
                    <a:gridCol w="1140827">
                      <a:extLst>
                        <a:ext uri="{9D8B030D-6E8A-4147-A177-3AD203B41FA5}">
                          <a16:colId xmlns:a16="http://schemas.microsoft.com/office/drawing/2014/main" val="2937732858"/>
                        </a:ext>
                      </a:extLst>
                    </a:gridCol>
                    <a:gridCol w="1143035">
                      <a:extLst>
                        <a:ext uri="{9D8B030D-6E8A-4147-A177-3AD203B41FA5}">
                          <a16:colId xmlns:a16="http://schemas.microsoft.com/office/drawing/2014/main" val="1327132971"/>
                        </a:ext>
                      </a:extLst>
                    </a:gridCol>
                    <a:gridCol w="1143035">
                      <a:extLst>
                        <a:ext uri="{9D8B030D-6E8A-4147-A177-3AD203B41FA5}">
                          <a16:colId xmlns:a16="http://schemas.microsoft.com/office/drawing/2014/main" val="2315938797"/>
                        </a:ext>
                      </a:extLst>
                    </a:gridCol>
                    <a:gridCol w="1143035">
                      <a:extLst>
                        <a:ext uri="{9D8B030D-6E8A-4147-A177-3AD203B41FA5}">
                          <a16:colId xmlns:a16="http://schemas.microsoft.com/office/drawing/2014/main" val="2659439374"/>
                        </a:ext>
                      </a:extLst>
                    </a:gridCol>
                    <a:gridCol w="1015050">
                      <a:extLst>
                        <a:ext uri="{9D8B030D-6E8A-4147-A177-3AD203B41FA5}">
                          <a16:colId xmlns:a16="http://schemas.microsoft.com/office/drawing/2014/main" val="3613460054"/>
                        </a:ext>
                      </a:extLst>
                    </a:gridCol>
                    <a:gridCol w="1268813">
                      <a:extLst>
                        <a:ext uri="{9D8B030D-6E8A-4147-A177-3AD203B41FA5}">
                          <a16:colId xmlns:a16="http://schemas.microsoft.com/office/drawing/2014/main" val="796539262"/>
                        </a:ext>
                      </a:extLst>
                    </a:gridCol>
                    <a:gridCol w="1015050">
                      <a:extLst>
                        <a:ext uri="{9D8B030D-6E8A-4147-A177-3AD203B41FA5}">
                          <a16:colId xmlns:a16="http://schemas.microsoft.com/office/drawing/2014/main" val="4236424480"/>
                        </a:ext>
                      </a:extLst>
                    </a:gridCol>
                  </a:tblGrid>
                  <a:tr h="76073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摸球的</a:t>
                          </a:r>
                        </a:p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次数</a:t>
                          </a: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100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150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200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500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800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400" b="1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000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717791314"/>
                      </a:ext>
                    </a:extLst>
                  </a:tr>
                  <a:tr h="76073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摸到白球</a:t>
                          </a:r>
                        </a:p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的次数</a:t>
                          </a: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58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96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116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295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484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601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202130682"/>
                      </a:ext>
                    </a:extLst>
                  </a:tr>
                  <a:tr h="8827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7" t="-183448" r="-344800" b="-75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4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890289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E398667-538C-6E3B-37F9-971536418508}"/>
              </a:ext>
            </a:extLst>
          </p:cNvPr>
          <p:cNvSpPr txBox="1"/>
          <p:nvPr/>
        </p:nvSpPr>
        <p:spPr>
          <a:xfrm>
            <a:off x="479610" y="4509075"/>
            <a:ext cx="109447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先将上表补充完整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再估计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很大时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摸到白球的频率将会接近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精确到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01)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8568E9-FA4D-0FC9-3ECE-64621A511C76}"/>
              </a:ext>
            </a:extLst>
          </p:cNvPr>
          <p:cNvSpPr txBox="1"/>
          <p:nvPr/>
        </p:nvSpPr>
        <p:spPr>
          <a:xfrm>
            <a:off x="505643" y="5463182"/>
            <a:ext cx="101527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表内数据依次为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605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11B32C-C0CD-1E2B-3308-275014C979F0}"/>
              </a:ext>
            </a:extLst>
          </p:cNvPr>
          <p:cNvSpPr txBox="1"/>
          <p:nvPr/>
        </p:nvSpPr>
        <p:spPr>
          <a:xfrm>
            <a:off x="1199660" y="4921641"/>
            <a:ext cx="936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424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87EA8-6D94-D524-E797-F2E7F23CB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D3661D-B948-75C3-C3D2-54135C28EB2B}"/>
              </a:ext>
            </a:extLst>
          </p:cNvPr>
          <p:cNvSpPr txBox="1"/>
          <p:nvPr/>
        </p:nvSpPr>
        <p:spPr>
          <a:xfrm>
            <a:off x="623620" y="692810"/>
            <a:ext cx="1022471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假如你去摸一次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你摸到白球的概率是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摸到黑球的概率是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精确到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试估算口袋中黑、白两种颜色的球各有多少个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AC0BC3-4153-7EE3-6823-00DE50DCADB7}"/>
              </a:ext>
            </a:extLst>
          </p:cNvPr>
          <p:cNvSpPr txBox="1"/>
          <p:nvPr/>
        </p:nvSpPr>
        <p:spPr>
          <a:xfrm>
            <a:off x="623620" y="2780955"/>
            <a:ext cx="792055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摸到白球的概率是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摸到黑球的概率是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口袋中的白球有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黑球有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95136C4-1E0A-2805-C654-577EA501F08A}"/>
              </a:ext>
            </a:extLst>
          </p:cNvPr>
          <p:cNvSpPr txBox="1"/>
          <p:nvPr/>
        </p:nvSpPr>
        <p:spPr>
          <a:xfrm>
            <a:off x="7176075" y="836820"/>
            <a:ext cx="792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6C2AC1-7612-5EB6-77B1-ED339C83EFFD}"/>
              </a:ext>
            </a:extLst>
          </p:cNvPr>
          <p:cNvSpPr txBox="1"/>
          <p:nvPr/>
        </p:nvSpPr>
        <p:spPr>
          <a:xfrm>
            <a:off x="1271665" y="1477959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138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C9787-3689-2429-223E-2ADDA21CD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7.jpeg">
            <a:extLst>
              <a:ext uri="{FF2B5EF4-FFF2-40B4-BE49-F238E27FC236}">
                <a16:creationId xmlns:a16="http://schemas.microsoft.com/office/drawing/2014/main" id="{5FE6A33F-E4CD-FEFB-25F5-C378EB09F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40" y="692810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482B082-699D-CB99-9E41-FCBF10ACADBF}"/>
              </a:ext>
            </a:extLst>
          </p:cNvPr>
          <p:cNvSpPr txBox="1"/>
          <p:nvPr/>
        </p:nvSpPr>
        <p:spPr>
          <a:xfrm>
            <a:off x="839635" y="1268850"/>
            <a:ext cx="10512730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在不透明的袋子里装有红球、黄球共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这些球除颜色外都相同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小明通过多次试验发现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摸出红球的频率稳定在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则袋子中红球的个数最有可能是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  B.8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D.16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A1DAD5-473C-A7CC-8123-46C85E510C65}"/>
              </a:ext>
            </a:extLst>
          </p:cNvPr>
          <p:cNvSpPr txBox="1"/>
          <p:nvPr/>
        </p:nvSpPr>
        <p:spPr>
          <a:xfrm>
            <a:off x="5159935" y="2708950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765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AFA1C-696C-5FAE-44F8-C4D7FB017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6E356A-74B0-45A9-E3D6-994ED9DB7CF6}"/>
              </a:ext>
            </a:extLst>
          </p:cNvPr>
          <p:cNvSpPr txBox="1"/>
          <p:nvPr/>
        </p:nvSpPr>
        <p:spPr>
          <a:xfrm>
            <a:off x="767630" y="548800"/>
            <a:ext cx="1080075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小麦是中国重要的粮食作物之一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传入中国的时间较早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据考古发现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新疆孔雀河流域新石器时代遗址出土的炭化小麦距今已有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多年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今年某乡村振兴实验室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从某小麦新品种的种子中抽取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在相同条件下进行发芽实验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数据统计如下表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F24834E-FC41-BD72-5F27-3723DD464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503390"/>
              </p:ext>
            </p:extLst>
          </p:nvPr>
        </p:nvGraphicFramePr>
        <p:xfrm>
          <a:off x="1415675" y="2420930"/>
          <a:ext cx="8784609" cy="2647950"/>
        </p:xfrm>
        <a:graphic>
          <a:graphicData uri="http://schemas.openxmlformats.org/drawingml/2006/table">
            <a:tbl>
              <a:tblPr firstRow="1" firstCol="1" bandRow="1"/>
              <a:tblGrid>
                <a:gridCol w="1676937">
                  <a:extLst>
                    <a:ext uri="{9D8B030D-6E8A-4147-A177-3AD203B41FA5}">
                      <a16:colId xmlns:a16="http://schemas.microsoft.com/office/drawing/2014/main" val="1872105220"/>
                    </a:ext>
                  </a:extLst>
                </a:gridCol>
                <a:gridCol w="1184326">
                  <a:extLst>
                    <a:ext uri="{9D8B030D-6E8A-4147-A177-3AD203B41FA5}">
                      <a16:colId xmlns:a16="http://schemas.microsoft.com/office/drawing/2014/main" val="2442452962"/>
                    </a:ext>
                  </a:extLst>
                </a:gridCol>
                <a:gridCol w="1184326">
                  <a:extLst>
                    <a:ext uri="{9D8B030D-6E8A-4147-A177-3AD203B41FA5}">
                      <a16:colId xmlns:a16="http://schemas.microsoft.com/office/drawing/2014/main" val="1504182178"/>
                    </a:ext>
                  </a:extLst>
                </a:gridCol>
                <a:gridCol w="1184326">
                  <a:extLst>
                    <a:ext uri="{9D8B030D-6E8A-4147-A177-3AD203B41FA5}">
                      <a16:colId xmlns:a16="http://schemas.microsoft.com/office/drawing/2014/main" val="457010575"/>
                    </a:ext>
                  </a:extLst>
                </a:gridCol>
                <a:gridCol w="1186042">
                  <a:extLst>
                    <a:ext uri="{9D8B030D-6E8A-4147-A177-3AD203B41FA5}">
                      <a16:colId xmlns:a16="http://schemas.microsoft.com/office/drawing/2014/main" val="3023848840"/>
                    </a:ext>
                  </a:extLst>
                </a:gridCol>
                <a:gridCol w="1184326">
                  <a:extLst>
                    <a:ext uri="{9D8B030D-6E8A-4147-A177-3AD203B41FA5}">
                      <a16:colId xmlns:a16="http://schemas.microsoft.com/office/drawing/2014/main" val="370164473"/>
                    </a:ext>
                  </a:extLst>
                </a:gridCol>
                <a:gridCol w="1184326">
                  <a:extLst>
                    <a:ext uri="{9D8B030D-6E8A-4147-A177-3AD203B41FA5}">
                      <a16:colId xmlns:a16="http://schemas.microsoft.com/office/drawing/2014/main" val="122061195"/>
                    </a:ext>
                  </a:extLst>
                </a:gridCol>
              </a:tblGrid>
              <a:tr h="4305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种子</a:t>
                      </a:r>
                    </a:p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粒数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35820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发芽种</a:t>
                      </a:r>
                    </a:p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子粒数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358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744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893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804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505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7639999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发芽</a:t>
                      </a:r>
                    </a:p>
                    <a:p>
                      <a:pPr algn="ctr"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频率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0.950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0.895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0.930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0.893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0.902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0.901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8271321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5C6B6A75-A9A8-12ED-A052-C50F2E757CFF}"/>
              </a:ext>
            </a:extLst>
          </p:cNvPr>
          <p:cNvSpPr txBox="1"/>
          <p:nvPr/>
        </p:nvSpPr>
        <p:spPr>
          <a:xfrm>
            <a:off x="797285" y="5373135"/>
            <a:ext cx="82805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据此可知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该种子发芽的概率为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精确到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254261-1DDD-9914-06F8-E822A189B147}"/>
              </a:ext>
            </a:extLst>
          </p:cNvPr>
          <p:cNvSpPr txBox="1"/>
          <p:nvPr/>
        </p:nvSpPr>
        <p:spPr>
          <a:xfrm>
            <a:off x="5785154" y="5373135"/>
            <a:ext cx="958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521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4312</TotalTime>
  <Words>916</Words>
  <Application>Microsoft Office PowerPoint</Application>
  <PresentationFormat>宽屏</PresentationFormat>
  <Paragraphs>86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251</cp:revision>
  <dcterms:created xsi:type="dcterms:W3CDTF">2024-04-24T12:16:00Z</dcterms:created>
  <dcterms:modified xsi:type="dcterms:W3CDTF">2025-04-03T04:55:11Z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