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4728" r:id="rId2"/>
    <p:sldId id="5171" r:id="rId3"/>
    <p:sldId id="5172" r:id="rId4"/>
    <p:sldId id="5173" r:id="rId5"/>
    <p:sldId id="5174" r:id="rId6"/>
    <p:sldId id="5175" r:id="rId7"/>
    <p:sldId id="5176" r:id="rId8"/>
    <p:sldId id="5177" r:id="rId9"/>
    <p:sldId id="5178" r:id="rId10"/>
    <p:sldId id="5179" r:id="rId11"/>
    <p:sldId id="5180" r:id="rId12"/>
    <p:sldId id="5181" r:id="rId13"/>
    <p:sldId id="5182" r:id="rId14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89276" autoAdjust="0"/>
  </p:normalViewPr>
  <p:slideViewPr>
    <p:cSldViewPr showGuides="1">
      <p:cViewPr varScale="1">
        <p:scale>
          <a:sx n="72" d="100"/>
          <a:sy n="72" d="100"/>
        </p:scale>
        <p:origin x="1152" y="53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C9956C-5C09-AD8D-3F14-A5E4714866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D8F74A8-2F8E-478F-30A7-65E867E808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F26247B-DEC4-E4AA-D637-661BEE188C7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3289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3C51C7-A4DE-211B-E74B-A95BDB50E2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53D9150-4C67-ECA5-0EF5-59054F0ED8A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8B8F561-014C-7E95-AA60-9904838109B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1937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8D1BFB-FF2E-DD84-92E8-F26BF007BB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C5FE63C-CED5-DA71-8D56-809FC55842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6143612-70FC-EEC4-A436-C79DA8E0C75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2031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C3C707-B6A1-B09C-F067-9BDC5448A4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826A085-AB64-F559-A9B5-3EB11A5F61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FCD228E-948C-9A9A-628E-B57119E00FD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350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0E9C0F-FD96-60A8-45DD-EF371270DE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C461A08-6E7D-7BF0-F06A-2E956EA123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921D18B-46A8-86F7-839B-412DDC6CE39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5054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6AA6A4-49D5-6DE7-6EE0-D7A6D4304D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449C167-809E-E12D-C708-73A4C0DE49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D0A8B28-505A-AFB7-110E-B3F859C848E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7188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DCE24B-4BF1-CA05-D934-8F22716684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C03163B-D35B-D791-A811-E689E6BA44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2C6A949-F78A-B42F-C97F-7FE4945EB21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4497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AB3239-888F-E960-C6F2-0394CDADAF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B33BE32-BBFB-27C3-0D1E-9D188DC924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8F71EDE-059C-68CC-130E-6942A43D183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3543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4F6C4D-794A-225B-65ED-2F475CE4F2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CF81DCD-3BAC-88B5-AD21-461C6006E6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3B28C3C-D593-B654-CB1D-006F011D050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7248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246573-0D06-0017-A2DD-0AE058E896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74AAAAA-885B-2640-FC11-772CBCB685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17944B2-8A4E-2C53-CA7D-C4A10C49D3B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140410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D1A8F2-5A57-8230-4BE4-F429ACD549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4331ECB-484F-0ED3-D529-30F2D077FF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EDD0783-00BB-2BBC-E867-20474FB13D1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8943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D208BF-1CBB-FDC9-AA99-C21ADDAE16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1293528-9CD0-DB75-D313-C383B699D5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BDA5C31-6951-9CCF-9D4C-5C0048AFBEA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3846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9AE6C7-D0C9-92AA-44AF-838A555AE0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03825C3-8AF0-19D0-C353-97882CD385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5C51BCC-DDD0-7378-B043-B7BA02D11FE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14556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TIF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"/><Relationship Id="rId7" Type="http://schemas.openxmlformats.org/officeDocument/2006/relationships/image" Target="../media/image23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TIF"/><Relationship Id="rId5" Type="http://schemas.openxmlformats.org/officeDocument/2006/relationships/image" Target="../media/image21.TIF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182C5-CFF7-EE65-2A0E-C338E3E9E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DAE1639-74AD-8663-5E1A-0CA0F4396A5B}"/>
              </a:ext>
            </a:extLst>
          </p:cNvPr>
          <p:cNvSpPr txBox="1"/>
          <p:nvPr/>
        </p:nvSpPr>
        <p:spPr>
          <a:xfrm>
            <a:off x="3041798" y="2564940"/>
            <a:ext cx="610840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视　图</a:t>
            </a:r>
          </a:p>
        </p:txBody>
      </p:sp>
    </p:spTree>
    <p:extLst>
      <p:ext uri="{BB962C8B-B14F-4D97-AF65-F5344CB8AC3E}">
        <p14:creationId xmlns:p14="http://schemas.microsoft.com/office/powerpoint/2010/main" val="2101198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92DE93-47EE-3576-E720-A3253BDB0B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8879BAF-BBBD-0FF4-60E2-E67A43AA444E}"/>
              </a:ext>
            </a:extLst>
          </p:cNvPr>
          <p:cNvSpPr txBox="1"/>
          <p:nvPr/>
        </p:nvSpPr>
        <p:spPr>
          <a:xfrm>
            <a:off x="767630" y="548800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画出图中的几何体的三视图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315.jpeg">
            <a:extLst>
              <a:ext uri="{FF2B5EF4-FFF2-40B4-BE49-F238E27FC236}">
                <a16:creationId xmlns:a16="http://schemas.microsoft.com/office/drawing/2014/main" id="{C076F739-3E51-FC30-D0C2-E3FA3644CC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1965" y="1196845"/>
            <a:ext cx="2088070" cy="1926577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4F12719F-BD77-1E82-5D85-FBAB812625F6}"/>
              </a:ext>
            </a:extLst>
          </p:cNvPr>
          <p:cNvSpPr txBox="1"/>
          <p:nvPr/>
        </p:nvSpPr>
        <p:spPr>
          <a:xfrm>
            <a:off x="983645" y="3429000"/>
            <a:ext cx="295220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如答案图所示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image316.jpeg">
            <a:extLst>
              <a:ext uri="{FF2B5EF4-FFF2-40B4-BE49-F238E27FC236}">
                <a16:creationId xmlns:a16="http://schemas.microsoft.com/office/drawing/2014/main" id="{1D0AD4B3-99E0-15D0-2A8D-B2EA1769E7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9860" y="3544096"/>
            <a:ext cx="4915917" cy="1926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133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E3FD4A-0CAD-A415-39A0-7CD84A8BBC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E0D0F56-4529-BF8E-7FDE-775B5BB51B20}"/>
              </a:ext>
            </a:extLst>
          </p:cNvPr>
          <p:cNvSpPr txBox="1"/>
          <p:nvPr/>
        </p:nvSpPr>
        <p:spPr>
          <a:xfrm>
            <a:off x="767630" y="468886"/>
            <a:ext cx="1058473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如图是由几个小正方体所搭成的几何体从上面看到的图形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俯视图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小正方形中的数字表示在该位置的小正方体的个数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请你画出从正面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主视图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、左面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左视图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可以看到的图形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317.jpeg">
            <a:extLst>
              <a:ext uri="{FF2B5EF4-FFF2-40B4-BE49-F238E27FC236}">
                <a16:creationId xmlns:a16="http://schemas.microsoft.com/office/drawing/2014/main" id="{34883A23-4E55-49C5-4C04-45A6321B9F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7016" y="1853881"/>
            <a:ext cx="1386078" cy="138607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3BAFE9E-BF1D-E749-804D-3D0D4F470206}"/>
              </a:ext>
            </a:extLst>
          </p:cNvPr>
          <p:cNvSpPr txBox="1"/>
          <p:nvPr/>
        </p:nvSpPr>
        <p:spPr>
          <a:xfrm>
            <a:off x="839636" y="3504899"/>
            <a:ext cx="33122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如答案图所示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image318.jpeg">
            <a:extLst>
              <a:ext uri="{FF2B5EF4-FFF2-40B4-BE49-F238E27FC236}">
                <a16:creationId xmlns:a16="http://schemas.microsoft.com/office/drawing/2014/main" id="{C7191995-1F8A-4ADA-5398-91BC5A5091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8868" y="3618042"/>
            <a:ext cx="2859211" cy="2233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996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509439-67E4-4903-0B14-52A7339F75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19.jpeg">
            <a:extLst>
              <a:ext uri="{FF2B5EF4-FFF2-40B4-BE49-F238E27FC236}">
                <a16:creationId xmlns:a16="http://schemas.microsoft.com/office/drawing/2014/main" id="{AB83F215-BDE5-D62B-4C97-2AFEACD33B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288" y="678347"/>
            <a:ext cx="6709936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4091340-3DAD-5BA7-5E85-D42ADBCD0BA3}"/>
              </a:ext>
            </a:extLst>
          </p:cNvPr>
          <p:cNvSpPr txBox="1"/>
          <p:nvPr/>
        </p:nvSpPr>
        <p:spPr>
          <a:xfrm>
            <a:off x="2054378" y="622580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由三视图计算几何体的表面积或体积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320.jpeg">
            <a:extLst>
              <a:ext uri="{FF2B5EF4-FFF2-40B4-BE49-F238E27FC236}">
                <a16:creationId xmlns:a16="http://schemas.microsoft.com/office/drawing/2014/main" id="{31D96B57-FD03-8BD2-6021-129F51A62E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825" y="1326392"/>
            <a:ext cx="831852" cy="37787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7355EF6F-769F-FB6E-2CC7-2CEAB68F20A9}"/>
              </a:ext>
            </a:extLst>
          </p:cNvPr>
          <p:cNvSpPr txBox="1"/>
          <p:nvPr/>
        </p:nvSpPr>
        <p:spPr>
          <a:xfrm>
            <a:off x="1631690" y="1228389"/>
            <a:ext cx="96486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如图是一个几何体的三视图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则这个几何体的侧面积是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58C29AC-52B9-4BFF-C341-FAA9F922F161}"/>
                  </a:ext>
                </a:extLst>
              </p:cNvPr>
              <p:cNvSpPr txBox="1"/>
              <p:nvPr/>
            </p:nvSpPr>
            <p:spPr>
              <a:xfrm>
                <a:off x="745813" y="1864162"/>
                <a:ext cx="3694072" cy="18969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A.18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</a:p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B.20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C.(18+2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)cm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</a:p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D.(18+4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)cm</a:t>
                </a:r>
                <a:r>
                  <a:rPr lang="en-US" altLang="zh-CN" sz="28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58C29AC-52B9-4BFF-C341-FAA9F922F1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5813" y="1864162"/>
                <a:ext cx="3694072" cy="1896930"/>
              </a:xfrm>
              <a:prstGeom prst="rect">
                <a:avLst/>
              </a:prstGeom>
              <a:blipFill>
                <a:blip r:embed="rId5"/>
                <a:stretch>
                  <a:fillRect l="-3300" t="-3537" b="-83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image321.jpeg">
            <a:extLst>
              <a:ext uri="{FF2B5EF4-FFF2-40B4-BE49-F238E27FC236}">
                <a16:creationId xmlns:a16="http://schemas.microsoft.com/office/drawing/2014/main" id="{F3158322-4B8E-8F6A-994F-4747D9E97EA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03945" y="1769040"/>
            <a:ext cx="4041184" cy="223600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D65CD52C-AE74-B932-B892-D34EF7817E0D}"/>
              </a:ext>
            </a:extLst>
          </p:cNvPr>
          <p:cNvSpPr txBox="1"/>
          <p:nvPr/>
        </p:nvSpPr>
        <p:spPr>
          <a:xfrm>
            <a:off x="768534" y="4244616"/>
            <a:ext cx="10654931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规律总结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由三视图求几何体面积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或体积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的三个“步骤”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根据三视图确定立体图形的形状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根据三视图标注的数据计算出立体图形的相关数据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;(3)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根据立体图形的面积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或体积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公式进行计算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DEB95F4-CD13-4A6B-7393-939CD3FCD218}"/>
              </a:ext>
            </a:extLst>
          </p:cNvPr>
          <p:cNvSpPr txBox="1"/>
          <p:nvPr/>
        </p:nvSpPr>
        <p:spPr>
          <a:xfrm>
            <a:off x="10330185" y="1253718"/>
            <a:ext cx="4602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0679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5EFE68-46EC-C6EC-FEB6-75CC3A5DC2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22.jpeg">
            <a:extLst>
              <a:ext uri="{FF2B5EF4-FFF2-40B4-BE49-F238E27FC236}">
                <a16:creationId xmlns:a16="http://schemas.microsoft.com/office/drawing/2014/main" id="{8229C75A-92E1-C796-3048-2184C06D57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20" y="548800"/>
            <a:ext cx="1637913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CECF624A-70BF-B00C-28FE-770069542418}"/>
              </a:ext>
            </a:extLst>
          </p:cNvPr>
          <p:cNvSpPr txBox="1"/>
          <p:nvPr/>
        </p:nvSpPr>
        <p:spPr>
          <a:xfrm>
            <a:off x="620356" y="1044039"/>
            <a:ext cx="1087275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如图是由两个长方体组合而成的一个立体图形的三视图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根据图中所标尺寸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单位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:mm),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计算出这个立体图形的体积和表面积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5BF073C-71AB-AD24-5B7A-197ABB816774}"/>
              </a:ext>
            </a:extLst>
          </p:cNvPr>
          <p:cNvSpPr txBox="1"/>
          <p:nvPr/>
        </p:nvSpPr>
        <p:spPr>
          <a:xfrm>
            <a:off x="620355" y="1998146"/>
            <a:ext cx="10872755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根据三视图可得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上面的长方体长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mm,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mm,</a:t>
            </a:r>
          </a:p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mm,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下面的长方体长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mm,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mm,</a:t>
            </a:r>
          </a:p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mm,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这个立体图形的体积是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128(mm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这个立体图形的表面积是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200(mm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BD6DE6C1-ABC1-2ABB-B251-577660E8AB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6721" y="2420930"/>
            <a:ext cx="5616390" cy="2179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957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36B315-B076-5694-8CCF-3ACDEFCA8F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81.jpeg">
            <a:extLst>
              <a:ext uri="{FF2B5EF4-FFF2-40B4-BE49-F238E27FC236}">
                <a16:creationId xmlns:a16="http://schemas.microsoft.com/office/drawing/2014/main" id="{7DADFE83-70A4-481C-0757-B70F948972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548800"/>
            <a:ext cx="6480450" cy="52032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18C7CBAF-94B2-250D-0658-26D5F9ACB6D6}"/>
              </a:ext>
            </a:extLst>
          </p:cNvPr>
          <p:cNvSpPr txBox="1"/>
          <p:nvPr/>
        </p:nvSpPr>
        <p:spPr>
          <a:xfrm>
            <a:off x="767630" y="1268850"/>
            <a:ext cx="10656740" cy="4534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视图的定义及三视图</a:t>
            </a:r>
          </a:p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我们从某一角度观察一个实物时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所看到的图象叫做物体的一个视图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物体的三视图特指主视图、俯视图、左视图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主视图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在正面内得到的由前向后观察物体的视图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叫做主视图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俯视图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在水平面内得到的由上向下观察物体的视图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叫做俯视图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左视图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在侧面内得到的由左向右观察物体的视图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叫做左视图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有时也叫做侧视图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57847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B452FB-CBBE-A804-4ED9-A440E1C246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82.jpeg">
            <a:extLst>
              <a:ext uri="{FF2B5EF4-FFF2-40B4-BE49-F238E27FC236}">
                <a16:creationId xmlns:a16="http://schemas.microsoft.com/office/drawing/2014/main" id="{3A7D6EE2-CE9A-071D-78F7-15E5406891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548800"/>
            <a:ext cx="6294363" cy="505387"/>
          </a:xfrm>
          <a:prstGeom prst="rect">
            <a:avLst/>
          </a:prstGeom>
        </p:spPr>
      </p:pic>
      <p:pic>
        <p:nvPicPr>
          <p:cNvPr id="3" name="image283.jpeg">
            <a:extLst>
              <a:ext uri="{FF2B5EF4-FFF2-40B4-BE49-F238E27FC236}">
                <a16:creationId xmlns:a16="http://schemas.microsoft.com/office/drawing/2014/main" id="{7B65D9A8-F3D4-D021-6397-FF8A5C3B8D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775" y="1268851"/>
            <a:ext cx="6886330" cy="48027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E27A7271-BC25-8092-77AD-D187C9D2ADEC}"/>
              </a:ext>
            </a:extLst>
          </p:cNvPr>
          <p:cNvSpPr txBox="1"/>
          <p:nvPr/>
        </p:nvSpPr>
        <p:spPr>
          <a:xfrm>
            <a:off x="2207730" y="1177639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几何体的三视图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284.jpeg">
            <a:extLst>
              <a:ext uri="{FF2B5EF4-FFF2-40B4-BE49-F238E27FC236}">
                <a16:creationId xmlns:a16="http://schemas.microsoft.com/office/drawing/2014/main" id="{327E30D3-F704-5674-EDD2-25A2FBECEF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1775" y="2011640"/>
            <a:ext cx="673340" cy="305867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C74CE646-C86B-96F1-B30B-14DB33DC9F8E}"/>
              </a:ext>
            </a:extLst>
          </p:cNvPr>
          <p:cNvSpPr txBox="1"/>
          <p:nvPr/>
        </p:nvSpPr>
        <p:spPr>
          <a:xfrm>
            <a:off x="1395114" y="1918006"/>
            <a:ext cx="101732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下列几何体中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同一个几何体的主视图与俯视图不同的是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C9F7AB60-160D-F395-3D37-F4BF45B588C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07730" y="2572888"/>
            <a:ext cx="7912177" cy="1864181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966749C2-A89B-DF59-434F-4E437FA95A64}"/>
              </a:ext>
            </a:extLst>
          </p:cNvPr>
          <p:cNvSpPr txBox="1"/>
          <p:nvPr/>
        </p:nvSpPr>
        <p:spPr>
          <a:xfrm>
            <a:off x="860055" y="4365065"/>
            <a:ext cx="1060752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知识总结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常见的几何体有圆柱、圆锥、球以及直棱柱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竖直放置的圆柱、圆锥的主视图和左视图相同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一般的直棱柱的三种视图是不同的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球和正方体的三种视图都是相同的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它们分别是圆和正方形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58DAE8E-39A7-C1E2-0707-26364200B6F0}"/>
              </a:ext>
            </a:extLst>
          </p:cNvPr>
          <p:cNvSpPr txBox="1"/>
          <p:nvPr/>
        </p:nvSpPr>
        <p:spPr>
          <a:xfrm>
            <a:off x="10566761" y="1989904"/>
            <a:ext cx="4602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054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D135C0-3941-7DF7-D428-B8B0CA618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89.jpeg">
            <a:extLst>
              <a:ext uri="{FF2B5EF4-FFF2-40B4-BE49-F238E27FC236}">
                <a16:creationId xmlns:a16="http://schemas.microsoft.com/office/drawing/2014/main" id="{83D5E08A-1370-4AC4-E7E6-5D79297B29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635" y="548800"/>
            <a:ext cx="1637913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B12790B-60F3-EEE7-C9BF-CDEF230B3E94}"/>
              </a:ext>
            </a:extLst>
          </p:cNvPr>
          <p:cNvSpPr txBox="1"/>
          <p:nvPr/>
        </p:nvSpPr>
        <p:spPr>
          <a:xfrm>
            <a:off x="839634" y="1124840"/>
            <a:ext cx="899492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下列几何体中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从左面看到的形状为三角形的是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81E9925-57AA-B542-58B3-6D944727E3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1715" y="2132910"/>
            <a:ext cx="7477125" cy="233362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3E227C7C-3613-825B-510E-F9345B592684}"/>
              </a:ext>
            </a:extLst>
          </p:cNvPr>
          <p:cNvSpPr txBox="1"/>
          <p:nvPr/>
        </p:nvSpPr>
        <p:spPr>
          <a:xfrm>
            <a:off x="8688180" y="1153844"/>
            <a:ext cx="5322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50041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C4C27E-A9DC-F223-0D1B-2B593490D1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94.jpeg">
            <a:extLst>
              <a:ext uri="{FF2B5EF4-FFF2-40B4-BE49-F238E27FC236}">
                <a16:creationId xmlns:a16="http://schemas.microsoft.com/office/drawing/2014/main" id="{C2162D02-7E85-08B0-9735-72FA9C5536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620805"/>
            <a:ext cx="6709936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E8FA1F3-BE67-54E0-F421-06FD4458D454}"/>
              </a:ext>
            </a:extLst>
          </p:cNvPr>
          <p:cNvSpPr txBox="1"/>
          <p:nvPr/>
        </p:nvSpPr>
        <p:spPr>
          <a:xfrm>
            <a:off x="2063720" y="523302"/>
            <a:ext cx="36722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简单组合体的三视图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295.jpeg">
            <a:extLst>
              <a:ext uri="{FF2B5EF4-FFF2-40B4-BE49-F238E27FC236}">
                <a16:creationId xmlns:a16="http://schemas.microsoft.com/office/drawing/2014/main" id="{3CCC47C1-49B8-BD93-1F7E-032266D5F9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630" y="1445800"/>
            <a:ext cx="720050" cy="327085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FA853D0-32FF-DA15-0683-E56977531350}"/>
              </a:ext>
            </a:extLst>
          </p:cNvPr>
          <p:cNvSpPr txBox="1"/>
          <p:nvPr/>
        </p:nvSpPr>
        <p:spPr>
          <a:xfrm>
            <a:off x="659622" y="1190886"/>
            <a:ext cx="10764748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一个正方体截去四分之一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得到如图所示的几何体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其左视图是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B29517C0-E92A-1AAC-8A28-A18A92071E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6617" y="2746532"/>
            <a:ext cx="1762125" cy="214312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5CF955FB-64DC-14D0-227E-F8DC6B0D3C8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06497" y="3022251"/>
            <a:ext cx="8143875" cy="1914525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F23E3E32-B8BD-824E-C4FE-17B7A55E1570}"/>
              </a:ext>
            </a:extLst>
          </p:cNvPr>
          <p:cNvSpPr txBox="1"/>
          <p:nvPr/>
        </p:nvSpPr>
        <p:spPr>
          <a:xfrm>
            <a:off x="2495750" y="1970843"/>
            <a:ext cx="6480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7022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60FD77-E7A2-2DF5-9B31-B979F8C07A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84B0B5E-AEAA-28F3-13CF-2164F5BEE72A}"/>
              </a:ext>
            </a:extLst>
          </p:cNvPr>
          <p:cNvSpPr txBox="1"/>
          <p:nvPr/>
        </p:nvSpPr>
        <p:spPr>
          <a:xfrm>
            <a:off x="839635" y="764815"/>
            <a:ext cx="10368720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一个几何体由若干个大小相同的小立方块搭成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分别是从它的正面和上面看到的形状图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则该几何体最少要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个小立方块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最多要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个小立方块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E3C607C-77FB-517D-A99E-40CB39D5CD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8982" y="3140980"/>
            <a:ext cx="4010025" cy="2371725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0B4C4DC1-B224-D600-E952-0E4DE51986EC}"/>
              </a:ext>
            </a:extLst>
          </p:cNvPr>
          <p:cNvSpPr txBox="1"/>
          <p:nvPr/>
        </p:nvSpPr>
        <p:spPr>
          <a:xfrm>
            <a:off x="8760185" y="1477959"/>
            <a:ext cx="3882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BE689EE-7448-7C2D-720C-C34112699F61}"/>
              </a:ext>
            </a:extLst>
          </p:cNvPr>
          <p:cNvSpPr txBox="1"/>
          <p:nvPr/>
        </p:nvSpPr>
        <p:spPr>
          <a:xfrm>
            <a:off x="2135725" y="2191103"/>
            <a:ext cx="576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33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F62A4B-9057-C1DC-D161-EB83358901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02.jpeg">
            <a:extLst>
              <a:ext uri="{FF2B5EF4-FFF2-40B4-BE49-F238E27FC236}">
                <a16:creationId xmlns:a16="http://schemas.microsoft.com/office/drawing/2014/main" id="{5FE7DB45-6876-6516-D029-B4AC0D301A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235" y="548800"/>
            <a:ext cx="1637913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7238C712-9A12-ED65-BB22-FE10A9395A93}"/>
              </a:ext>
            </a:extLst>
          </p:cNvPr>
          <p:cNvSpPr txBox="1"/>
          <p:nvPr/>
        </p:nvSpPr>
        <p:spPr>
          <a:xfrm>
            <a:off x="835314" y="1016775"/>
            <a:ext cx="10240267" cy="16802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如图是由两个正方体组成的几何体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则从上面看该几何体的形状图为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C557BDB-4D19-22F1-F1C8-E107DA1444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7855" y="3164954"/>
            <a:ext cx="6568721" cy="222115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EF55AD1-712D-7106-4B97-CA506030D2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2423" y="2922772"/>
            <a:ext cx="1609725" cy="247650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505A3089-59D1-E1E2-7FB5-350A1F402B2E}"/>
              </a:ext>
            </a:extLst>
          </p:cNvPr>
          <p:cNvSpPr txBox="1"/>
          <p:nvPr/>
        </p:nvSpPr>
        <p:spPr>
          <a:xfrm>
            <a:off x="1991715" y="2165565"/>
            <a:ext cx="5004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81752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F57565-17FF-5BA3-C756-B338118028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E2AF3AB-63DB-B7E0-7901-0DFD9E6F45F1}"/>
              </a:ext>
            </a:extLst>
          </p:cNvPr>
          <p:cNvSpPr txBox="1"/>
          <p:nvPr/>
        </p:nvSpPr>
        <p:spPr>
          <a:xfrm>
            <a:off x="767630" y="692810"/>
            <a:ext cx="10512730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如图是由若干个大小相同的小正方体摆成的几何体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那么其三种视图中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面积最小的是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308.jpeg">
            <a:extLst>
              <a:ext uri="{FF2B5EF4-FFF2-40B4-BE49-F238E27FC236}">
                <a16:creationId xmlns:a16="http://schemas.microsoft.com/office/drawing/2014/main" id="{6808AF26-DE6F-F120-1C3F-1D2F347A5E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930" y="2708950"/>
            <a:ext cx="2376652" cy="193704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DC8D48A-5FE8-AD32-3972-9B11CF0A1DED}"/>
              </a:ext>
            </a:extLst>
          </p:cNvPr>
          <p:cNvSpPr txBox="1"/>
          <p:nvPr/>
        </p:nvSpPr>
        <p:spPr>
          <a:xfrm>
            <a:off x="4295875" y="1472767"/>
            <a:ext cx="14683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左视图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7083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39934E-995C-7548-991D-FD7B9ACDB1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09.jpeg">
            <a:extLst>
              <a:ext uri="{FF2B5EF4-FFF2-40B4-BE49-F238E27FC236}">
                <a16:creationId xmlns:a16="http://schemas.microsoft.com/office/drawing/2014/main" id="{63E2F1AB-11C6-6A49-928A-C7C6777AF4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635" y="620805"/>
            <a:ext cx="6709936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7075720-6210-AB09-46F8-783B3D0C4057}"/>
              </a:ext>
            </a:extLst>
          </p:cNvPr>
          <p:cNvSpPr txBox="1"/>
          <p:nvPr/>
        </p:nvSpPr>
        <p:spPr>
          <a:xfrm>
            <a:off x="2207730" y="518770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画几何体的三视图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310.jpeg">
            <a:extLst>
              <a:ext uri="{FF2B5EF4-FFF2-40B4-BE49-F238E27FC236}">
                <a16:creationId xmlns:a16="http://schemas.microsoft.com/office/drawing/2014/main" id="{6E38CE48-091E-70BD-2C06-F4D23AD7C9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4120" y="1268850"/>
            <a:ext cx="831852" cy="37787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8C0E4ED0-087E-83FE-7DA7-8A400837101A}"/>
              </a:ext>
            </a:extLst>
          </p:cNvPr>
          <p:cNvSpPr txBox="1"/>
          <p:nvPr/>
        </p:nvSpPr>
        <p:spPr>
          <a:xfrm>
            <a:off x="1775700" y="1190815"/>
            <a:ext cx="96486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画出三棱柱和底面是直角梯形的四棱柱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的三视图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311.jpeg">
            <a:extLst>
              <a:ext uri="{FF2B5EF4-FFF2-40B4-BE49-F238E27FC236}">
                <a16:creationId xmlns:a16="http://schemas.microsoft.com/office/drawing/2014/main" id="{274FEB2B-FC3A-18EE-2FFA-E0AD67C876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2354" y="1714035"/>
            <a:ext cx="2685641" cy="1161601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E6B83516-8B96-2D81-9E18-B50E4A541AD6}"/>
              </a:ext>
            </a:extLst>
          </p:cNvPr>
          <p:cNvSpPr txBox="1"/>
          <p:nvPr/>
        </p:nvSpPr>
        <p:spPr>
          <a:xfrm>
            <a:off x="839635" y="3380295"/>
            <a:ext cx="36722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三棱柱的三视图为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1" name="image312.jpeg">
            <a:extLst>
              <a:ext uri="{FF2B5EF4-FFF2-40B4-BE49-F238E27FC236}">
                <a16:creationId xmlns:a16="http://schemas.microsoft.com/office/drawing/2014/main" id="{B84F142B-A6F8-EC57-0E18-E06CEF2B88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27905" y="3016572"/>
            <a:ext cx="4004248" cy="1356703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B2CF5C9E-E4A9-2C0F-B489-496DD7C65AC7}"/>
              </a:ext>
            </a:extLst>
          </p:cNvPr>
          <p:cNvSpPr txBox="1"/>
          <p:nvPr/>
        </p:nvSpPr>
        <p:spPr>
          <a:xfrm>
            <a:off x="839635" y="4572641"/>
            <a:ext cx="331223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底面是直角梯形的四棱柱的三视图为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4" name="image313.jpeg">
            <a:extLst>
              <a:ext uri="{FF2B5EF4-FFF2-40B4-BE49-F238E27FC236}">
                <a16:creationId xmlns:a16="http://schemas.microsoft.com/office/drawing/2014/main" id="{366FFD00-49C3-E2C6-6BD0-00F6DEB075C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39922" y="4606060"/>
            <a:ext cx="4639209" cy="1315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397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4721</TotalTime>
  <Words>674</Words>
  <Application>Microsoft Office PowerPoint</Application>
  <PresentationFormat>宽屏</PresentationFormat>
  <Paragraphs>48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269</cp:revision>
  <dcterms:created xsi:type="dcterms:W3CDTF">2024-04-24T12:16:00Z</dcterms:created>
  <dcterms:modified xsi:type="dcterms:W3CDTF">2025-04-04T13:46:49Z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