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4728" r:id="rId2"/>
    <p:sldId id="4923" r:id="rId3"/>
    <p:sldId id="4924" r:id="rId4"/>
    <p:sldId id="4925" r:id="rId5"/>
    <p:sldId id="4926" r:id="rId6"/>
    <p:sldId id="4927" r:id="rId7"/>
    <p:sldId id="4928" r:id="rId8"/>
    <p:sldId id="4929" r:id="rId9"/>
    <p:sldId id="4930" r:id="rId10"/>
    <p:sldId id="4931" r:id="rId11"/>
    <p:sldId id="4932" r:id="rId12"/>
    <p:sldId id="4933" r:id="rId13"/>
    <p:sldId id="4934" r:id="rId14"/>
    <p:sldId id="4935" r:id="rId1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DF8C9-808D-0076-05BC-9A782FF1D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7124FB3-B208-B647-DD87-B3089AE9A6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123C5A6-2E36-B55E-33FD-A9C230A2F9D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431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87C3F-88B5-BF66-6C01-E92AE074C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74EB7C9-5734-60AC-4FA1-0E3F818244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6695B44-18C1-68CE-4B15-398C9006DB7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35914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0EECFF-A78E-A36C-2976-C5B1DD797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68FB2B4-30C7-3058-26C1-82247F0283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F6979BF-46E3-223C-93B3-F339C1271FA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093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AE8F0-DE39-FA47-34F8-6029CDF5E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D3D0F0D-A7E2-DF7F-1D07-616C9E7E58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71058FF-82FC-5761-AC1F-753B70CA371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904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80C28-A7A5-B150-106F-8F128064D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6A3786B-EDFD-3CD4-85B5-FE52604C00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0EEBC5D-6BB8-7E28-79F1-CEBC19D2358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337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D7DDB-E593-9BE3-570B-AC3522F02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E6F4E36-8608-8B56-1214-3DFA2A32BB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774C5C8-0C12-3888-3907-715E78FF77F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846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1F4E2-2A8C-8B3A-3333-B5D663C5D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76F833A-1F6D-4FFE-4A87-779FC9BA97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883AAD3-0A71-034F-1EB9-32B718582DB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87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5B734-2CE4-9CAD-F67A-71766789C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6B03759-4AF5-6364-356E-F791D61556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0B96344-B3C4-9E65-238E-2AF9082926F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5614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565C0-7E56-BC45-BB30-552B02372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99C3EC8-AF10-6D95-4B50-4D6FAB97F3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5966957-AAA1-F2DD-B6CE-E572592A1A8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358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83532-9D3A-520F-DE7C-CEEF3CF981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C3CDAB7-4EFF-3754-9B80-E910DDB156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8135310-A50C-6AD9-A2C1-BCF16632663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598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33B0A-B41D-0EDC-8B99-D80D2554C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F6C72DE-2CD2-AF2C-E50C-4552129D56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B72AFE9-D16F-570E-2584-25084AE879F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266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F902C-F939-E6FA-053F-C31C2569F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CC717C4-2992-0630-68B6-4FF70E12FA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39D735B-CB46-E454-C804-7D970E40FEF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9672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9D1FE-3360-E6B2-721B-F4CA1D160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912C417-A175-190E-18BD-12B63A9039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E9093EC-F398-E754-E3EC-8FA2CC9E6F8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298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4E776BE-1D10-2AF4-575D-0994F3F384BA}"/>
              </a:ext>
            </a:extLst>
          </p:cNvPr>
          <p:cNvSpPr txBox="1"/>
          <p:nvPr/>
        </p:nvSpPr>
        <p:spPr>
          <a:xfrm>
            <a:off x="3042745" y="1844890"/>
            <a:ext cx="610651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用配方法求解一元二次方程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A1A0C-76A0-69BF-6D00-4A88CCC63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5.jpeg">
            <a:extLst>
              <a:ext uri="{FF2B5EF4-FFF2-40B4-BE49-F238E27FC236}">
                <a16:creationId xmlns:a16="http://schemas.microsoft.com/office/drawing/2014/main" id="{E72A89F9-D099-EAC8-74A9-D00C4A0A2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01620"/>
            <a:ext cx="7502052" cy="52322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3640CE2-70D6-E59C-2B98-07744DCCB1D4}"/>
              </a:ext>
            </a:extLst>
          </p:cNvPr>
          <p:cNvSpPr txBox="1"/>
          <p:nvPr/>
        </p:nvSpPr>
        <p:spPr>
          <a:xfrm>
            <a:off x="2207730" y="601620"/>
            <a:ext cx="8064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用配方法解二次项系数不为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的一元二次方程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86.jpeg">
            <a:extLst>
              <a:ext uri="{FF2B5EF4-FFF2-40B4-BE49-F238E27FC236}">
                <a16:creationId xmlns:a16="http://schemas.microsoft.com/office/drawing/2014/main" id="{30C36C9B-02D3-9C94-5C30-E296C082FC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34" y="1340855"/>
            <a:ext cx="902743" cy="41007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9CA0540-90DC-0054-FEDE-79E5AC9C766D}"/>
              </a:ext>
            </a:extLst>
          </p:cNvPr>
          <p:cNvSpPr txBox="1"/>
          <p:nvPr/>
        </p:nvSpPr>
        <p:spPr>
          <a:xfrm>
            <a:off x="1754551" y="1268273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用配方法解下列方程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C23B61-BC35-465A-BEE7-CD9802D387F5}"/>
              </a:ext>
            </a:extLst>
          </p:cNvPr>
          <p:cNvSpPr txBox="1"/>
          <p:nvPr/>
        </p:nvSpPr>
        <p:spPr>
          <a:xfrm>
            <a:off x="695625" y="1937099"/>
            <a:ext cx="33482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11B5834-C70B-33DB-E9E9-A04C19244A33}"/>
                  </a:ext>
                </a:extLst>
              </p:cNvPr>
              <p:cNvSpPr txBox="1"/>
              <p:nvPr/>
            </p:nvSpPr>
            <p:spPr>
              <a:xfrm>
                <a:off x="695625" y="2446995"/>
                <a:ext cx="4680325" cy="33521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两边同除以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移项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配方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.∴x-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11B5834-C70B-33DB-E9E9-A04C19244A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446995"/>
                <a:ext cx="4680325" cy="3352136"/>
              </a:xfrm>
              <a:prstGeom prst="rect">
                <a:avLst/>
              </a:prstGeom>
              <a:blipFill>
                <a:blip r:embed="rId5"/>
                <a:stretch>
                  <a:fillRect l="-2604" r="-2995" b="-4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84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93C34-81CE-2A04-583C-D77BCE6FD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441F4B-7E30-EA30-2108-F51A67BA15B7}"/>
              </a:ext>
            </a:extLst>
          </p:cNvPr>
          <p:cNvSpPr txBox="1"/>
          <p:nvPr/>
        </p:nvSpPr>
        <p:spPr>
          <a:xfrm>
            <a:off x="695625" y="476795"/>
            <a:ext cx="30962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-4=0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FC91E1-B50A-0291-AD32-AD94702FEFA8}"/>
                  </a:ext>
                </a:extLst>
              </p:cNvPr>
              <p:cNvSpPr txBox="1"/>
              <p:nvPr/>
            </p:nvSpPr>
            <p:spPr>
              <a:xfrm>
                <a:off x="695625" y="1010297"/>
                <a:ext cx="8352580" cy="26980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两边同除以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移项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配方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FC91E1-B50A-0291-AD32-AD94702FEF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010297"/>
                <a:ext cx="8352580" cy="2698046"/>
              </a:xfrm>
              <a:prstGeom prst="rect">
                <a:avLst/>
              </a:prstGeom>
              <a:blipFill>
                <a:blip r:embed="rId3"/>
                <a:stretch>
                  <a:fillRect l="-1460" b="-2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6CD840C-59E1-E661-ABB6-553824E4245C}"/>
              </a:ext>
            </a:extLst>
          </p:cNvPr>
          <p:cNvSpPr txBox="1"/>
          <p:nvPr/>
        </p:nvSpPr>
        <p:spPr>
          <a:xfrm>
            <a:off x="661055" y="3933035"/>
            <a:ext cx="1066715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易错提示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用配方法解一元二次方程的每一步都要细心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移项时要变号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配方时方程两边都要加上一次项系数一半的平方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只有当配方后右边是一个非负数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才可以用直接开平方法求解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若是一个负数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则方程无实数根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90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3C2F62-8860-3546-8B99-358631830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7.jpeg">
            <a:extLst>
              <a:ext uri="{FF2B5EF4-FFF2-40B4-BE49-F238E27FC236}">
                <a16:creationId xmlns:a16="http://schemas.microsoft.com/office/drawing/2014/main" id="{99C5B78D-BB32-4285-B75D-45261D3508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40" y="620805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BB1372C-D1AF-354C-8F99-73DACE8BD523}"/>
              </a:ext>
            </a:extLst>
          </p:cNvPr>
          <p:cNvSpPr txBox="1"/>
          <p:nvPr/>
        </p:nvSpPr>
        <p:spPr>
          <a:xfrm>
            <a:off x="767630" y="1340855"/>
            <a:ext cx="61065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用配方法解下列方程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CDF984B-E7F7-6912-06B2-75FA25D21EF7}"/>
                  </a:ext>
                </a:extLst>
              </p:cNvPr>
              <p:cNvSpPr txBox="1"/>
              <p:nvPr/>
            </p:nvSpPr>
            <p:spPr>
              <a:xfrm>
                <a:off x="794531" y="2547037"/>
                <a:ext cx="1872130" cy="11435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CDF984B-E7F7-6912-06B2-75FA25D21E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531" y="2547037"/>
                <a:ext cx="1872130" cy="1143518"/>
              </a:xfrm>
              <a:prstGeom prst="rect">
                <a:avLst/>
              </a:prstGeom>
              <a:blipFill>
                <a:blip r:embed="rId4"/>
                <a:stretch>
                  <a:fillRect l="-6515" t="-748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9BE87E6-6231-0851-76E3-F60EFEC065C6}"/>
              </a:ext>
            </a:extLst>
          </p:cNvPr>
          <p:cNvSpPr txBox="1"/>
          <p:nvPr/>
        </p:nvSpPr>
        <p:spPr>
          <a:xfrm>
            <a:off x="6218530" y="1770126"/>
            <a:ext cx="35497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-1)=5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EAEE7F4-30B8-FB06-E5C3-50C8B952FEEC}"/>
                  </a:ext>
                </a:extLst>
              </p:cNvPr>
              <p:cNvSpPr txBox="1"/>
              <p:nvPr/>
            </p:nvSpPr>
            <p:spPr>
              <a:xfrm>
                <a:off x="6120156" y="2547037"/>
                <a:ext cx="2117190" cy="1477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EAEE7F4-30B8-FB06-E5C3-50C8B952F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156" y="2547037"/>
                <a:ext cx="2117190" cy="1477969"/>
              </a:xfrm>
              <a:prstGeom prst="rect">
                <a:avLst/>
              </a:prstGeom>
              <a:blipFill>
                <a:blip r:embed="rId5"/>
                <a:stretch>
                  <a:fillRect l="-6052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539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436CA-7F84-D046-475E-18063A8E1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8.jpeg">
            <a:extLst>
              <a:ext uri="{FF2B5EF4-FFF2-40B4-BE49-F238E27FC236}">
                <a16:creationId xmlns:a16="http://schemas.microsoft.com/office/drawing/2014/main" id="{8624CCA5-AAB3-E026-1CB1-822FBEA60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4" y="559546"/>
            <a:ext cx="7226973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B0C5D7C-8685-4712-3EF3-E65C9E560E21}"/>
              </a:ext>
            </a:extLst>
          </p:cNvPr>
          <p:cNvSpPr txBox="1"/>
          <p:nvPr/>
        </p:nvSpPr>
        <p:spPr>
          <a:xfrm>
            <a:off x="2351740" y="379183"/>
            <a:ext cx="324022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配方法的应用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89.jpeg">
            <a:extLst>
              <a:ext uri="{FF2B5EF4-FFF2-40B4-BE49-F238E27FC236}">
                <a16:creationId xmlns:a16="http://schemas.microsoft.com/office/drawing/2014/main" id="{D3FA7416-A30D-C4BD-2288-BFE5412019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318" y="1264014"/>
            <a:ext cx="773843" cy="35152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649D5B7-8AC0-F5DF-87A1-B2D88BEB214B}"/>
              </a:ext>
            </a:extLst>
          </p:cNvPr>
          <p:cNvSpPr txBox="1"/>
          <p:nvPr/>
        </p:nvSpPr>
        <p:spPr>
          <a:xfrm>
            <a:off x="884758" y="1016939"/>
            <a:ext cx="9880214" cy="1307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的多项式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的最小值为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A.-1	                B.0	     C.1	             D.2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F0E48F-54D3-AA71-9AD3-68F5651CB896}"/>
              </a:ext>
            </a:extLst>
          </p:cNvPr>
          <p:cNvSpPr txBox="1"/>
          <p:nvPr/>
        </p:nvSpPr>
        <p:spPr>
          <a:xfrm>
            <a:off x="623621" y="2382817"/>
            <a:ext cx="532837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-7,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167150B-F411-3FDB-9DCE-24368EDE78CA}"/>
              </a:ext>
            </a:extLst>
          </p:cNvPr>
          <p:cNvSpPr txBox="1"/>
          <p:nvPr/>
        </p:nvSpPr>
        <p:spPr>
          <a:xfrm>
            <a:off x="619015" y="3744335"/>
            <a:ext cx="5753443" cy="1953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∵B-A=a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=a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∴B-A&gt;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∴B&gt;A.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D8D756E-55DD-16A8-B7B9-CCDC9854B421}"/>
              </a:ext>
            </a:extLst>
          </p:cNvPr>
          <p:cNvSpPr txBox="1"/>
          <p:nvPr/>
        </p:nvSpPr>
        <p:spPr>
          <a:xfrm>
            <a:off x="9624245" y="1178164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187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C2BF62-6657-DAC1-3FC6-DE671366C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0.jpeg">
            <a:extLst>
              <a:ext uri="{FF2B5EF4-FFF2-40B4-BE49-F238E27FC236}">
                <a16:creationId xmlns:a16="http://schemas.microsoft.com/office/drawing/2014/main" id="{01A4C07B-7B11-739A-85C7-45F8C21A3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512105" cy="4320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FF65701-5622-C612-DFF1-1F9107016ABD}"/>
              </a:ext>
            </a:extLst>
          </p:cNvPr>
          <p:cNvSpPr txBox="1"/>
          <p:nvPr/>
        </p:nvSpPr>
        <p:spPr>
          <a:xfrm>
            <a:off x="702442" y="1090537"/>
            <a:ext cx="943265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为多项式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最大值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	                     B.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最小值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最大值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-23	           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最小值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-23 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5485AA-EDC8-922D-BD79-A7AACE20877D}"/>
              </a:ext>
            </a:extLst>
          </p:cNvPr>
          <p:cNvSpPr txBox="1"/>
          <p:nvPr/>
        </p:nvSpPr>
        <p:spPr>
          <a:xfrm>
            <a:off x="711942" y="2585239"/>
            <a:ext cx="1071242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的两边长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且满足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+20=0,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FC5288-0045-EB90-C876-8F350F94BC4B}"/>
              </a:ext>
            </a:extLst>
          </p:cNvPr>
          <p:cNvSpPr txBox="1"/>
          <p:nvPr/>
        </p:nvSpPr>
        <p:spPr>
          <a:xfrm>
            <a:off x="711942" y="3640430"/>
            <a:ext cx="934118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+b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+b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.∴a-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由构成三角形的条件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知该三角形腰为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底边为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008DAC-C39B-813D-075F-356D79E98799}"/>
              </a:ext>
            </a:extLst>
          </p:cNvPr>
          <p:cNvSpPr txBox="1"/>
          <p:nvPr/>
        </p:nvSpPr>
        <p:spPr>
          <a:xfrm>
            <a:off x="8328155" y="1126263"/>
            <a:ext cx="533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03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CFF12-B8B6-26F4-DFC2-164130D3C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7.jpeg">
            <a:extLst>
              <a:ext uri="{FF2B5EF4-FFF2-40B4-BE49-F238E27FC236}">
                <a16:creationId xmlns:a16="http://schemas.microsoft.com/office/drawing/2014/main" id="{C3BC1432-47DC-FC46-0223-44DE442834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3DF9401-3C4B-67B1-8027-35748E344670}"/>
              </a:ext>
            </a:extLst>
          </p:cNvPr>
          <p:cNvSpPr txBox="1"/>
          <p:nvPr/>
        </p:nvSpPr>
        <p:spPr>
          <a:xfrm>
            <a:off x="628348" y="1196845"/>
            <a:ext cx="1093530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用直接开平方法解一元二次方程</a:t>
            </a: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用直接开平方法解一元二次方程的基本思路是将方程化为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它的一边是一个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另一边是一个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两边同时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转化为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便可求出它的根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解一元二次方程的基本思想是“降次”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通过“降次”把一元二次方程转化为一元一次方程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这和解二元一次方程组的“消元”类似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“降次”和“消元”都是数学中重要的化归思想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即将新知识转化为旧知识解题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利用直接开平方法解一元二次方程时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要注意开方的结果取正、负两种情况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433611A-F8F4-CD94-6DFE-E1707CEFBED9}"/>
              </a:ext>
            </a:extLst>
          </p:cNvPr>
          <p:cNvSpPr txBox="1"/>
          <p:nvPr/>
        </p:nvSpPr>
        <p:spPr>
          <a:xfrm>
            <a:off x="9609527" y="1587937"/>
            <a:ext cx="1656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1" i="1" strike="noStrike" kern="1200" cap="none" spc="0" normalizeH="0" baseline="0" noProof="0" dirty="0" err="1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x+m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=n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CC9C16-609E-75BD-7EEE-C6075C23ED0B}"/>
              </a:ext>
            </a:extLst>
          </p:cNvPr>
          <p:cNvSpPr txBox="1"/>
          <p:nvPr/>
        </p:nvSpPr>
        <p:spPr>
          <a:xfrm>
            <a:off x="4583895" y="2057273"/>
            <a:ext cx="2161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完全平方式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E3E7D3E-2C95-FDF1-4B2F-8DD8017A4517}"/>
              </a:ext>
            </a:extLst>
          </p:cNvPr>
          <p:cNvSpPr txBox="1"/>
          <p:nvPr/>
        </p:nvSpPr>
        <p:spPr>
          <a:xfrm>
            <a:off x="9453266" y="2057273"/>
            <a:ext cx="965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常数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27C293-01CD-6EE9-7032-67DA8BD2DD5E}"/>
              </a:ext>
            </a:extLst>
          </p:cNvPr>
          <p:cNvSpPr txBox="1"/>
          <p:nvPr/>
        </p:nvSpPr>
        <p:spPr>
          <a:xfrm>
            <a:off x="1127655" y="2481173"/>
            <a:ext cx="6459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≥0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F970847-573E-0925-86F4-FEB8D88E108D}"/>
              </a:ext>
            </a:extLst>
          </p:cNvPr>
          <p:cNvSpPr txBox="1"/>
          <p:nvPr/>
        </p:nvSpPr>
        <p:spPr>
          <a:xfrm>
            <a:off x="3810895" y="2497167"/>
            <a:ext cx="1277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开平方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EE8197B-8AA7-AE3F-ABC3-1A2DD1134C46}"/>
              </a:ext>
            </a:extLst>
          </p:cNvPr>
          <p:cNvSpPr txBox="1"/>
          <p:nvPr/>
        </p:nvSpPr>
        <p:spPr>
          <a:xfrm>
            <a:off x="6480506" y="2497167"/>
            <a:ext cx="16316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一元一次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937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7B639-EAB5-9DC4-4CD4-CE6275D47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8AB9D4-31F3-E08B-5EC7-F860F37B16C5}"/>
                  </a:ext>
                </a:extLst>
              </p:cNvPr>
              <p:cNvSpPr txBox="1"/>
              <p:nvPr/>
            </p:nvSpPr>
            <p:spPr>
              <a:xfrm>
                <a:off x="767630" y="836820"/>
                <a:ext cx="8136565" cy="2942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常见的能用直接开平方法求解的方程形式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≥0),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≥0),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mx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≥0),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𝒑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8AB9D4-31F3-E08B-5EC7-F860F37B1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836820"/>
                <a:ext cx="8136565" cy="2942344"/>
              </a:xfrm>
              <a:prstGeom prst="rect">
                <a:avLst/>
              </a:prstGeom>
              <a:blipFill>
                <a:blip r:embed="rId3"/>
                <a:stretch>
                  <a:fillRect l="-1573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3860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06DAE-41A6-5E0C-EB02-7FCA14C10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85464F9-E4A1-D2F4-E5AC-F9C9BEAB0C92}"/>
              </a:ext>
            </a:extLst>
          </p:cNvPr>
          <p:cNvSpPr txBox="1"/>
          <p:nvPr/>
        </p:nvSpPr>
        <p:spPr>
          <a:xfrm>
            <a:off x="479610" y="548800"/>
            <a:ext cx="10944760" cy="5213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用配方法解一元二次方程</a:t>
            </a:r>
          </a:p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通过配成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的方法得到了一元二次方程的根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这种解一元二次方程的方法称为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步骤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“化”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将一元二次方程化为一般形式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并将二次项系数化为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“移”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使方程左边只含有二次项和一次项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右边为常数项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“配”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方程两边都加上一次项系数一半的平方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把原方程化为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“解”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则用直接开平方法解出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则原方程无实数根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用配方法解一元二次方程的步骤可灵活运用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也可以先移项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再把二次项系数化为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9DB7AE-87A2-D904-C146-DDCE4A5D31AE}"/>
              </a:ext>
            </a:extLst>
          </p:cNvPr>
          <p:cNvSpPr txBox="1"/>
          <p:nvPr/>
        </p:nvSpPr>
        <p:spPr>
          <a:xfrm>
            <a:off x="2898735" y="1095722"/>
            <a:ext cx="20451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完全平方式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2C43E47-B958-CB6B-F42D-4E73D3CE9545}"/>
              </a:ext>
            </a:extLst>
          </p:cNvPr>
          <p:cNvSpPr txBox="1"/>
          <p:nvPr/>
        </p:nvSpPr>
        <p:spPr>
          <a:xfrm>
            <a:off x="5087930" y="1611114"/>
            <a:ext cx="1296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配方法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353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F7B86-9335-5080-A5D8-F302510D6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8.jpeg">
            <a:extLst>
              <a:ext uri="{FF2B5EF4-FFF2-40B4-BE49-F238E27FC236}">
                <a16:creationId xmlns:a16="http://schemas.microsoft.com/office/drawing/2014/main" id="{EA9F3C78-9361-9CB9-D48C-0B6DF9BA7F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6"/>
            <a:ext cx="5688395" cy="456732"/>
          </a:xfrm>
          <a:prstGeom prst="rect">
            <a:avLst/>
          </a:prstGeom>
        </p:spPr>
      </p:pic>
      <p:pic>
        <p:nvPicPr>
          <p:cNvPr id="3" name="image179.jpeg">
            <a:extLst>
              <a:ext uri="{FF2B5EF4-FFF2-40B4-BE49-F238E27FC236}">
                <a16:creationId xmlns:a16="http://schemas.microsoft.com/office/drawing/2014/main" id="{CDBD060F-2CF7-19B8-D27F-9ACA4E3B6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327" y="1249904"/>
            <a:ext cx="6194548" cy="43203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CBAC511-E0AF-92F5-04F2-A6B02AE38BAD}"/>
              </a:ext>
            </a:extLst>
          </p:cNvPr>
          <p:cNvSpPr txBox="1"/>
          <p:nvPr/>
        </p:nvSpPr>
        <p:spPr>
          <a:xfrm>
            <a:off x="2135725" y="1147515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用直接开平方法解一元二次方程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80.jpeg">
            <a:extLst>
              <a:ext uri="{FF2B5EF4-FFF2-40B4-BE49-F238E27FC236}">
                <a16:creationId xmlns:a16="http://schemas.microsoft.com/office/drawing/2014/main" id="{A42ED93B-91B9-1A8C-DF69-9D48405630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635" y="1892192"/>
            <a:ext cx="705031" cy="32026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28C71A1-11F5-0870-9E07-0DA711C4F4B1}"/>
              </a:ext>
            </a:extLst>
          </p:cNvPr>
          <p:cNvSpPr txBox="1"/>
          <p:nvPr/>
        </p:nvSpPr>
        <p:spPr>
          <a:xfrm>
            <a:off x="1544666" y="1818317"/>
            <a:ext cx="26071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12FAFF8-5ECB-0BE9-DD7D-54A2F030102C}"/>
              </a:ext>
            </a:extLst>
          </p:cNvPr>
          <p:cNvSpPr txBox="1"/>
          <p:nvPr/>
        </p:nvSpPr>
        <p:spPr>
          <a:xfrm>
            <a:off x="695625" y="2375259"/>
            <a:ext cx="23761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322C6E6-B968-5473-A7DF-97D04D728EF5}"/>
                  </a:ext>
                </a:extLst>
              </p:cNvPr>
              <p:cNvSpPr txBox="1"/>
              <p:nvPr/>
            </p:nvSpPr>
            <p:spPr>
              <a:xfrm>
                <a:off x="695625" y="2979830"/>
                <a:ext cx="5400375" cy="2815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原方程变形为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两边开平方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322C6E6-B968-5473-A7DF-97D04D728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979830"/>
                <a:ext cx="5400375" cy="2815130"/>
              </a:xfrm>
              <a:prstGeom prst="rect">
                <a:avLst/>
              </a:prstGeom>
              <a:blipFill>
                <a:blip r:embed="rId6"/>
                <a:stretch>
                  <a:fillRect l="-2257" b="-1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551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B6674-4F8A-C028-6F70-117EA0A10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F658C1D-E837-EA7C-A51F-FF2A99E59680}"/>
              </a:ext>
            </a:extLst>
          </p:cNvPr>
          <p:cNvSpPr txBox="1"/>
          <p:nvPr/>
        </p:nvSpPr>
        <p:spPr>
          <a:xfrm>
            <a:off x="871445" y="549700"/>
            <a:ext cx="4216485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(2)2(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-18=0;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A3C190-C4AA-4C56-CAE8-8D6C716D1132}"/>
              </a:ext>
            </a:extLst>
          </p:cNvPr>
          <p:cNvSpPr txBox="1"/>
          <p:nvPr/>
        </p:nvSpPr>
        <p:spPr>
          <a:xfrm>
            <a:off x="871445" y="1344631"/>
            <a:ext cx="460832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原方程变形为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两边开平方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=±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DAD50C4-6FD3-D4E0-FF85-6BF72906E7CF}"/>
              </a:ext>
            </a:extLst>
          </p:cNvPr>
          <p:cNvSpPr txBox="1"/>
          <p:nvPr/>
        </p:nvSpPr>
        <p:spPr>
          <a:xfrm>
            <a:off x="6625941" y="476794"/>
            <a:ext cx="2880200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+1=5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4FD833A-19DE-7F3B-4DF7-6165F458B915}"/>
                  </a:ext>
                </a:extLst>
              </p:cNvPr>
              <p:cNvSpPr txBox="1"/>
              <p:nvPr/>
            </p:nvSpPr>
            <p:spPr>
              <a:xfrm>
                <a:off x="6625941" y="1283813"/>
                <a:ext cx="4608320" cy="20711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原方程变形为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两边开平方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4FD833A-19DE-7F3B-4DF7-6165F458B9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5941" y="1283813"/>
                <a:ext cx="4608320" cy="2071144"/>
              </a:xfrm>
              <a:prstGeom prst="rect">
                <a:avLst/>
              </a:prstGeom>
              <a:blipFill>
                <a:blip r:embed="rId3"/>
                <a:stretch>
                  <a:fillRect l="-2778" b="-76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56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D7A58-41F4-7DC4-BB94-3DD8ECEC2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1.jpeg">
            <a:extLst>
              <a:ext uri="{FF2B5EF4-FFF2-40B4-BE49-F238E27FC236}">
                <a16:creationId xmlns:a16="http://schemas.microsoft.com/office/drawing/2014/main" id="{39F10C49-ED30-AB3F-05BE-044ADE1230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6" y="620805"/>
            <a:ext cx="1440100" cy="41145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1F2C871-1892-DD35-A3CD-0FE534D60436}"/>
              </a:ext>
            </a:extLst>
          </p:cNvPr>
          <p:cNvSpPr txBox="1"/>
          <p:nvPr/>
        </p:nvSpPr>
        <p:spPr>
          <a:xfrm>
            <a:off x="839636" y="1062728"/>
            <a:ext cx="61065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用直接开平方法解下列方程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-4=0;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C3D471-D180-ECBA-CEC2-82FB71346C12}"/>
              </a:ext>
            </a:extLst>
          </p:cNvPr>
          <p:cNvSpPr txBox="1"/>
          <p:nvPr/>
        </p:nvSpPr>
        <p:spPr>
          <a:xfrm>
            <a:off x="839636" y="2132910"/>
            <a:ext cx="18001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9780AC-F585-7AC0-2B65-2D2E861B9EA0}"/>
              </a:ext>
            </a:extLst>
          </p:cNvPr>
          <p:cNvSpPr txBox="1"/>
          <p:nvPr/>
        </p:nvSpPr>
        <p:spPr>
          <a:xfrm>
            <a:off x="6240010" y="1542029"/>
            <a:ext cx="25201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(2)(3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=2;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CAB77EB-6520-AB05-3322-9B0F9C59A1A5}"/>
                  </a:ext>
                </a:extLst>
              </p:cNvPr>
              <p:cNvSpPr txBox="1"/>
              <p:nvPr/>
            </p:nvSpPr>
            <p:spPr>
              <a:xfrm>
                <a:off x="6240010" y="2130008"/>
                <a:ext cx="2376165" cy="14804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CAB77EB-6520-AB05-3322-9B0F9C59A1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0" y="2130008"/>
                <a:ext cx="2376165" cy="1480405"/>
              </a:xfrm>
              <a:prstGeom prst="rect">
                <a:avLst/>
              </a:prstGeom>
              <a:blipFill>
                <a:blip r:embed="rId4"/>
                <a:stretch>
                  <a:fillRect l="-5398" b="-4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68AEFA1C-8202-07E8-1031-E98B7402928D}"/>
              </a:ext>
            </a:extLst>
          </p:cNvPr>
          <p:cNvSpPr txBox="1"/>
          <p:nvPr/>
        </p:nvSpPr>
        <p:spPr>
          <a:xfrm>
            <a:off x="767630" y="3794915"/>
            <a:ext cx="32417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+4=16;	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9B1142D-5B5D-DA56-F741-D3AD1111D6A1}"/>
              </a:ext>
            </a:extLst>
          </p:cNvPr>
          <p:cNvSpPr txBox="1"/>
          <p:nvPr/>
        </p:nvSpPr>
        <p:spPr>
          <a:xfrm>
            <a:off x="767630" y="4502637"/>
            <a:ext cx="280819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80E767-6624-33E7-47FC-47163120912C}"/>
              </a:ext>
            </a:extLst>
          </p:cNvPr>
          <p:cNvSpPr txBox="1"/>
          <p:nvPr/>
        </p:nvSpPr>
        <p:spPr>
          <a:xfrm>
            <a:off x="6159305" y="3794915"/>
            <a:ext cx="35650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+9=(5-2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D0BF86DE-5F63-5BC8-0158-28D78D655736}"/>
                  </a:ext>
                </a:extLst>
              </p:cNvPr>
              <p:cNvSpPr txBox="1"/>
              <p:nvPr/>
            </p:nvSpPr>
            <p:spPr>
              <a:xfrm>
                <a:off x="6237981" y="4502637"/>
                <a:ext cx="3574126" cy="1145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D0BF86DE-5F63-5BC8-0158-28D78D6557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7981" y="4502637"/>
                <a:ext cx="3574126" cy="1145570"/>
              </a:xfrm>
              <a:prstGeom prst="rect">
                <a:avLst/>
              </a:prstGeom>
              <a:blipFill>
                <a:blip r:embed="rId5"/>
                <a:stretch>
                  <a:fillRect l="-3407" b="-13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206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27E6B-C175-B2DC-B964-5E1A8BDF9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2.jpeg">
            <a:extLst>
              <a:ext uri="{FF2B5EF4-FFF2-40B4-BE49-F238E27FC236}">
                <a16:creationId xmlns:a16="http://schemas.microsoft.com/office/drawing/2014/main" id="{D9786BD6-E0E7-E03A-1CDD-C7A476A183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29" y="620804"/>
            <a:ext cx="6768471" cy="47205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C2DCCFD-1920-286A-D6FC-853454F684D6}"/>
              </a:ext>
            </a:extLst>
          </p:cNvPr>
          <p:cNvSpPr txBox="1"/>
          <p:nvPr/>
        </p:nvSpPr>
        <p:spPr>
          <a:xfrm>
            <a:off x="2106680" y="556438"/>
            <a:ext cx="7445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用配方法解二次项系数为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的一元二次方程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83.jpeg">
            <a:extLst>
              <a:ext uri="{FF2B5EF4-FFF2-40B4-BE49-F238E27FC236}">
                <a16:creationId xmlns:a16="http://schemas.microsoft.com/office/drawing/2014/main" id="{61799259-F1F9-68A7-7766-83ED69F3E8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29" y="1268850"/>
            <a:ext cx="701838" cy="31881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EA91E71-1034-82E5-2C31-31CE737FB0DD}"/>
              </a:ext>
            </a:extLst>
          </p:cNvPr>
          <p:cNvSpPr txBox="1"/>
          <p:nvPr/>
        </p:nvSpPr>
        <p:spPr>
          <a:xfrm>
            <a:off x="1476294" y="1166646"/>
            <a:ext cx="3677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用配方法解下列方程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262A43-8A94-AB0D-E6AF-85C4CCB6D0C1}"/>
              </a:ext>
            </a:extLst>
          </p:cNvPr>
          <p:cNvSpPr txBox="1"/>
          <p:nvPr/>
        </p:nvSpPr>
        <p:spPr>
          <a:xfrm>
            <a:off x="695625" y="1757654"/>
            <a:ext cx="3677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-7=0;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612704-51FE-0612-A0D7-078399D43D64}"/>
              </a:ext>
            </a:extLst>
          </p:cNvPr>
          <p:cNvSpPr txBox="1"/>
          <p:nvPr/>
        </p:nvSpPr>
        <p:spPr>
          <a:xfrm>
            <a:off x="661786" y="2425559"/>
            <a:ext cx="371148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配方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DFFDC38-EE4B-ACFA-B8D6-6FAD5D3C68AE}"/>
              </a:ext>
            </a:extLst>
          </p:cNvPr>
          <p:cNvSpPr txBox="1"/>
          <p:nvPr/>
        </p:nvSpPr>
        <p:spPr>
          <a:xfrm>
            <a:off x="5735975" y="1689866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+4=3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B407463-7455-0D2D-E41C-29C282EB32FB}"/>
                  </a:ext>
                </a:extLst>
              </p:cNvPr>
              <p:cNvSpPr txBox="1"/>
              <p:nvPr/>
            </p:nvSpPr>
            <p:spPr>
              <a:xfrm>
                <a:off x="5710253" y="2284149"/>
                <a:ext cx="5282088" cy="33934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移项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配方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B407463-7455-0D2D-E41C-29C282EB32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0253" y="2284149"/>
                <a:ext cx="5282088" cy="3393493"/>
              </a:xfrm>
              <a:prstGeom prst="rect">
                <a:avLst/>
              </a:prstGeom>
              <a:blipFill>
                <a:blip r:embed="rId5"/>
                <a:stretch>
                  <a:fillRect l="-2425" t="-2518" r="-1617" b="-1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6507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274BF-E4C1-886F-98BC-F37B7578C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4.jpeg">
            <a:extLst>
              <a:ext uri="{FF2B5EF4-FFF2-40B4-BE49-F238E27FC236}">
                <a16:creationId xmlns:a16="http://schemas.microsoft.com/office/drawing/2014/main" id="{E109701C-06D9-A069-C00D-D41377D2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1385895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50E79E-CB41-B31B-97DE-D3DEF6E762E0}"/>
              </a:ext>
            </a:extLst>
          </p:cNvPr>
          <p:cNvSpPr txBox="1"/>
          <p:nvPr/>
        </p:nvSpPr>
        <p:spPr>
          <a:xfrm>
            <a:off x="725228" y="1196845"/>
            <a:ext cx="6106510" cy="18578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在横线上填上适当的数使等式成立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+8=(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-1=(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D84DE-28D2-55A6-8C2A-EE3F6FB76194}"/>
              </a:ext>
            </a:extLst>
          </p:cNvPr>
          <p:cNvSpPr txBox="1"/>
          <p:nvPr/>
        </p:nvSpPr>
        <p:spPr>
          <a:xfrm>
            <a:off x="797233" y="3222146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用配方法解下列方程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B089BA-B862-7E43-41E9-5994BF2643B6}"/>
              </a:ext>
            </a:extLst>
          </p:cNvPr>
          <p:cNvSpPr txBox="1"/>
          <p:nvPr/>
        </p:nvSpPr>
        <p:spPr>
          <a:xfrm>
            <a:off x="797233" y="3859507"/>
            <a:ext cx="3138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-1=0;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0CF2CAD-4308-3C58-157E-97C21E0B1CA8}"/>
                  </a:ext>
                </a:extLst>
              </p:cNvPr>
              <p:cNvSpPr txBox="1"/>
              <p:nvPr/>
            </p:nvSpPr>
            <p:spPr>
              <a:xfrm>
                <a:off x="805628" y="4496868"/>
                <a:ext cx="3138617" cy="1035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0CF2CAD-4308-3C58-157E-97C21E0B1C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628" y="4496868"/>
                <a:ext cx="3138617" cy="1035155"/>
              </a:xfrm>
              <a:prstGeom prst="rect">
                <a:avLst/>
              </a:prstGeom>
              <a:blipFill>
                <a:blip r:embed="rId4"/>
                <a:stretch>
                  <a:fillRect l="-3883" t="-4734" b="-165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664B4888-319F-D1DA-56CA-D5EBF6A0E304}"/>
              </a:ext>
            </a:extLst>
          </p:cNvPr>
          <p:cNvSpPr txBox="1"/>
          <p:nvPr/>
        </p:nvSpPr>
        <p:spPr>
          <a:xfrm>
            <a:off x="5735975" y="3902254"/>
            <a:ext cx="38882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+1=0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5BAA916-3076-EBD6-8E7A-256706E16678}"/>
                  </a:ext>
                </a:extLst>
              </p:cNvPr>
              <p:cNvSpPr txBox="1"/>
              <p:nvPr/>
            </p:nvSpPr>
            <p:spPr>
              <a:xfrm>
                <a:off x="5735976" y="4480225"/>
                <a:ext cx="3888270" cy="12641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8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原方程无解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5BAA916-3076-EBD6-8E7A-256706E16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5976" y="4480225"/>
                <a:ext cx="3888270" cy="1264192"/>
              </a:xfrm>
              <a:prstGeom prst="rect">
                <a:avLst/>
              </a:prstGeom>
              <a:blipFill>
                <a:blip r:embed="rId5"/>
                <a:stretch>
                  <a:fillRect l="-3292" b="-13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6840DC64-95EF-962F-4D2B-EA7F2E77FA40}"/>
              </a:ext>
            </a:extLst>
          </p:cNvPr>
          <p:cNvSpPr txBox="1"/>
          <p:nvPr/>
        </p:nvSpPr>
        <p:spPr>
          <a:xfrm>
            <a:off x="2407390" y="1608427"/>
            <a:ext cx="7364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F4D9C0-93E0-9911-F28F-6CB52ECD8BF3}"/>
              </a:ext>
            </a:extLst>
          </p:cNvPr>
          <p:cNvSpPr txBox="1"/>
          <p:nvPr/>
        </p:nvSpPr>
        <p:spPr>
          <a:xfrm>
            <a:off x="4079860" y="1651617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DA069EAF-F50F-B8CD-0FFF-5202D6A27293}"/>
                  </a:ext>
                </a:extLst>
              </p:cNvPr>
              <p:cNvSpPr txBox="1"/>
              <p:nvPr/>
            </p:nvSpPr>
            <p:spPr>
              <a:xfrm>
                <a:off x="1775700" y="2072329"/>
                <a:ext cx="1008070" cy="565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DA069EAF-F50F-B8CD-0FFF-5202D6A272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5700" y="2072329"/>
                <a:ext cx="1008070" cy="565155"/>
              </a:xfrm>
              <a:prstGeom prst="rect">
                <a:avLst/>
              </a:prstGeom>
              <a:blipFill>
                <a:blip r:embed="rId6"/>
                <a:stretch>
                  <a:fillRect l="-12048" t="-5376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40CEC46-555D-C73A-C10A-6913FD50180E}"/>
                  </a:ext>
                </a:extLst>
              </p:cNvPr>
              <p:cNvSpPr txBox="1"/>
              <p:nvPr/>
            </p:nvSpPr>
            <p:spPr>
              <a:xfrm>
                <a:off x="3834242" y="2006400"/>
                <a:ext cx="991715" cy="565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40CEC46-555D-C73A-C10A-6913FD5018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242" y="2006400"/>
                <a:ext cx="991715" cy="565155"/>
              </a:xfrm>
              <a:prstGeom prst="rect">
                <a:avLst/>
              </a:prstGeom>
              <a:blipFill>
                <a:blip r:embed="rId7"/>
                <a:stretch>
                  <a:fillRect l="-12883" t="-4301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文本框 25">
            <a:extLst>
              <a:ext uri="{FF2B5EF4-FFF2-40B4-BE49-F238E27FC236}">
                <a16:creationId xmlns:a16="http://schemas.microsoft.com/office/drawing/2014/main" id="{D1F609D6-2EE2-03C2-1241-094B7493628C}"/>
              </a:ext>
            </a:extLst>
          </p:cNvPr>
          <p:cNvSpPr txBox="1"/>
          <p:nvPr/>
        </p:nvSpPr>
        <p:spPr>
          <a:xfrm>
            <a:off x="3287805" y="2477430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08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  <p:bldP spid="20" grpId="0"/>
      <p:bldP spid="22" grpId="0"/>
      <p:bldP spid="24" grpId="0"/>
      <p:bldP spid="2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4146</TotalTime>
  <Words>1272</Words>
  <Application>Microsoft Office PowerPoint</Application>
  <PresentationFormat>宽屏</PresentationFormat>
  <Paragraphs>121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241</cp:revision>
  <dcterms:created xsi:type="dcterms:W3CDTF">2024-04-24T12:16:00Z</dcterms:created>
  <dcterms:modified xsi:type="dcterms:W3CDTF">2025-04-02T13:37:28Z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