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67" r:id="rId2"/>
    <p:sldId id="3697" r:id="rId3"/>
    <p:sldId id="3698" r:id="rId4"/>
    <p:sldId id="3699" r:id="rId5"/>
    <p:sldId id="3700" r:id="rId6"/>
    <p:sldId id="3701" r:id="rId7"/>
    <p:sldId id="3702" r:id="rId8"/>
    <p:sldId id="3703" r:id="rId9"/>
    <p:sldId id="3705" r:id="rId10"/>
    <p:sldId id="3707" r:id="rId11"/>
    <p:sldId id="3708" r:id="rId12"/>
    <p:sldId id="3709" r:id="rId13"/>
    <p:sldId id="3710" r:id="rId14"/>
    <p:sldId id="3711" r:id="rId15"/>
    <p:sldId id="3712" r:id="rId16"/>
    <p:sldId id="3713" r:id="rId17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4660"/>
  </p:normalViewPr>
  <p:slideViewPr>
    <p:cSldViewPr showGuides="1">
      <p:cViewPr varScale="1">
        <p:scale>
          <a:sx n="76" d="100"/>
          <a:sy n="76" d="100"/>
        </p:scale>
        <p:origin x="936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A8C5FC-E1A1-BD12-6AC9-9457C6250C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2DE0FC1-953F-2705-7772-8A6A1032A0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6B5200F-AA75-9262-F75C-D3585715EF2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7896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979A1-DB25-FF74-7DD7-26C6B2FB2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CB1543D-6190-91EE-9B1C-E368BFF2DE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626F16E-D18F-3C51-BBDC-9733A1A92AC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80192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DBDD64-1B7E-FD55-46DA-AEBEA6B7EE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E7D3E14-CD33-2B15-1629-F3CD28B835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733A1D8-5A7E-8A98-FCE7-06788D36E0B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7304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37568F-75A3-9817-EE75-CE4EAE7B4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19C56D8-F722-3418-B8FA-97B9D1686A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5D378AA-0C37-229A-A6B7-6F062FF610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3985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A9FB1A-6D45-0BE7-CA66-2D8564E237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AA33720-D20C-25DD-6E70-5F9930530B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BDAD956-E6F6-6402-25A5-9E6F4008649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6653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2D58AA-9F6C-4311-0F72-71E294612F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89BD20D-7CE9-FEC5-1FF7-24A869B944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F8BD535-4EF0-2FCD-28B7-A9139AF898C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5564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1E999D-7839-5692-39A1-870141F9B1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682392F-B99F-C50F-0C23-DB4B030BA4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CBC2B8D-3C15-C06B-4742-B63E55798DB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702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029EA-6242-046A-2BC1-DAEA4A8D80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D29F82C-9F57-A8B0-9AC4-BA233E4A7E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C2483DB-A083-3016-E48B-4AD8DE520E6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22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F5C38C-59E0-6458-74A6-E3127515E7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760242D-913C-2AE5-F019-402D0A14E0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7F69193-DEE7-E2BA-BD22-9F7E64693A2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812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AEA837-CE3F-CA8C-600B-36F8D0FB6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B77F436-9703-5D14-2388-B78FD43968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1B2A982-9CB1-9D83-F575-4C38AA24659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1942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E810F0-6D5B-0D41-DEF0-C96B142DC5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9D44962-8B1A-0ED9-80E8-C08F2D6E45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855A1DD-9BAE-3512-ABAE-E3D8F29F925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5944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98E6A0-B17F-D0D0-CECC-777BC816B0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68F14C2-8B14-5E6B-5515-09DF44452E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E1DCD2D-E7A4-7CD0-24CB-AA4D2D560A8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3331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17993-7D32-F8BC-553A-AE5E47D134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5449585-13DE-0359-79BF-153D3132DA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260AEAB-31B9-B141-F350-1207D19AEF3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0735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BE6848-8C95-8AC3-7B4D-5FEFD2297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595CBB3-0DDA-4336-CD85-B6FC767850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21C533D-7D14-8EC5-B63F-9F302CD0F86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6250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2A1EA4-FD55-D584-6099-82F9983E9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030F6B4-2E3B-87B7-2315-430ADEAB09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0267632-4300-9DFB-06B1-075C0019740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412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TIF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TIF"/><Relationship Id="rId4" Type="http://schemas.openxmlformats.org/officeDocument/2006/relationships/image" Target="../media/image21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3FDBFEC-F766-7167-1EBD-A150F101F6BB}"/>
              </a:ext>
            </a:extLst>
          </p:cNvPr>
          <p:cNvSpPr txBox="1"/>
          <p:nvPr/>
        </p:nvSpPr>
        <p:spPr>
          <a:xfrm>
            <a:off x="2228906" y="2492935"/>
            <a:ext cx="773418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菱形的判定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E54E25-3DB0-22F2-DFDF-69380611CB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34E7980-23A1-00EE-D190-FEC6D4BCBEC4}"/>
              </a:ext>
            </a:extLst>
          </p:cNvPr>
          <p:cNvSpPr txBox="1"/>
          <p:nvPr/>
        </p:nvSpPr>
        <p:spPr>
          <a:xfrm>
            <a:off x="731627" y="620805"/>
            <a:ext cx="1072874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分别过点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的平行线相交于点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OCFD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边上的动点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PG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的最小值是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7.jpeg">
            <a:extLst>
              <a:ext uri="{FF2B5EF4-FFF2-40B4-BE49-F238E27FC236}">
                <a16:creationId xmlns:a16="http://schemas.microsoft.com/office/drawing/2014/main" id="{E45EDB43-BBF6-CF7D-EE11-F6079B1BA6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6384" y="2996970"/>
            <a:ext cx="3759232" cy="208784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35E2020-FFE7-BBB9-2CEC-794DA384B61C}"/>
              </a:ext>
            </a:extLst>
          </p:cNvPr>
          <p:cNvSpPr txBox="1"/>
          <p:nvPr/>
        </p:nvSpPr>
        <p:spPr>
          <a:xfrm>
            <a:off x="6456025" y="1998812"/>
            <a:ext cx="3176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318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3EF1ED-ED3F-35B6-D12E-80FFCF5E0B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443310F-A46E-F00D-D224-6B8CB01947C7}"/>
              </a:ext>
            </a:extLst>
          </p:cNvPr>
          <p:cNvSpPr txBox="1"/>
          <p:nvPr/>
        </p:nvSpPr>
        <p:spPr>
          <a:xfrm>
            <a:off x="695624" y="548800"/>
            <a:ext cx="1072874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·哈尔滨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8.jpeg">
            <a:extLst>
              <a:ext uri="{FF2B5EF4-FFF2-40B4-BE49-F238E27FC236}">
                <a16:creationId xmlns:a16="http://schemas.microsoft.com/office/drawing/2014/main" id="{27A97C20-6A67-88D9-C2E9-79B076308FF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3115"/>
          <a:stretch/>
        </p:blipFill>
        <p:spPr>
          <a:xfrm>
            <a:off x="7752115" y="2420930"/>
            <a:ext cx="2692115" cy="237323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D693CA7-FABD-BC4D-D0CD-9CC1D39A6171}"/>
              </a:ext>
            </a:extLst>
          </p:cNvPr>
          <p:cNvSpPr txBox="1"/>
          <p:nvPr/>
        </p:nvSpPr>
        <p:spPr>
          <a:xfrm>
            <a:off x="677374" y="2498308"/>
            <a:ext cx="6104372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ADO=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CBO.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OA=OC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ADO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CBO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(AAS),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∴OD=OB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∵AB=BC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08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AFB939-60DA-BCA5-1067-76E307959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28.jpeg">
            <a:extLst>
              <a:ext uri="{FF2B5EF4-FFF2-40B4-BE49-F238E27FC236}">
                <a16:creationId xmlns:a16="http://schemas.microsoft.com/office/drawing/2014/main" id="{C562E987-8E27-9D90-3088-0C7FFB12783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8897" r="-3084"/>
          <a:stretch/>
        </p:blipFill>
        <p:spPr>
          <a:xfrm>
            <a:off x="8544170" y="2420930"/>
            <a:ext cx="3093095" cy="235926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C0160765-9802-92C6-E703-B7EF731156B3}"/>
              </a:ext>
            </a:extLst>
          </p:cNvPr>
          <p:cNvSpPr txBox="1"/>
          <p:nvPr/>
        </p:nvSpPr>
        <p:spPr>
          <a:xfrm>
            <a:off x="623620" y="692810"/>
            <a:ext cx="10611138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=75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在不添加任何辅助线的情况下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直接写出四条与线段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相等的线段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线段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01C9AA7-5A2B-389E-DFD3-5FC8FACE779D}"/>
              </a:ext>
            </a:extLst>
          </p:cNvPr>
          <p:cNvSpPr txBox="1"/>
          <p:nvPr/>
        </p:nvSpPr>
        <p:spPr>
          <a:xfrm>
            <a:off x="598704" y="2796478"/>
            <a:ext cx="7072877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与线段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相等的线段有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22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25B37-1514-2C40-4A60-282B69F164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9.jpeg">
            <a:extLst>
              <a:ext uri="{FF2B5EF4-FFF2-40B4-BE49-F238E27FC236}">
                <a16:creationId xmlns:a16="http://schemas.microsoft.com/office/drawing/2014/main" id="{21D647EE-6691-D4F5-2C06-5C0D7ABB4D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870" y="476795"/>
            <a:ext cx="3102541" cy="395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32341E4-0343-A1D7-960B-F955F07CA9B3}"/>
                  </a:ext>
                </a:extLst>
              </p:cNvPr>
              <p:cNvSpPr txBox="1"/>
              <p:nvPr/>
            </p:nvSpPr>
            <p:spPr>
              <a:xfrm>
                <a:off x="623620" y="1052835"/>
                <a:ext cx="10944760" cy="22887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=90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出发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方向以每秒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的速度向终点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运动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同时动点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出发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方向以每秒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的速度向终点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运动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关于直线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的对称点为点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P’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/>
                <a:endPara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运动的时间为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当四边形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QPBP'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为菱形时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2800" b="1" i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    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32341E4-0343-A1D7-960B-F955F07CA9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052835"/>
                <a:ext cx="10944760" cy="2288703"/>
              </a:xfrm>
              <a:prstGeom prst="rect">
                <a:avLst/>
              </a:prstGeom>
              <a:blipFill>
                <a:blip r:embed="rId4"/>
                <a:stretch>
                  <a:fillRect l="-1114" t="-3733" r="-1114" b="-69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30.jpeg">
            <a:extLst>
              <a:ext uri="{FF2B5EF4-FFF2-40B4-BE49-F238E27FC236}">
                <a16:creationId xmlns:a16="http://schemas.microsoft.com/office/drawing/2014/main" id="{A789D8E9-92A2-D12E-4510-3E4E75934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5171" y="3318129"/>
            <a:ext cx="2611240" cy="216015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79EC3DE-E952-9563-AD93-E0E223CBE3BA}"/>
                  </a:ext>
                </a:extLst>
              </p:cNvPr>
              <p:cNvSpPr txBox="1"/>
              <p:nvPr/>
            </p:nvSpPr>
            <p:spPr>
              <a:xfrm>
                <a:off x="9984270" y="2492935"/>
                <a:ext cx="533686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𝟏𝟎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79EC3DE-E952-9563-AD93-E0E223CBE3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84270" y="2492935"/>
                <a:ext cx="533686" cy="71468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0117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755BA-3D80-E9F9-98BF-09B1F9C2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876AEFA-C867-4F15-0548-F63117B04BD6}"/>
              </a:ext>
            </a:extLst>
          </p:cNvPr>
          <p:cNvSpPr txBox="1"/>
          <p:nvPr/>
        </p:nvSpPr>
        <p:spPr>
          <a:xfrm>
            <a:off x="587617" y="476795"/>
            <a:ext cx="1101676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上一点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GD.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GHD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8CA4ADB-6BBC-CD2F-EE7A-51CE94597560}"/>
              </a:ext>
            </a:extLst>
          </p:cNvPr>
          <p:cNvSpPr txBox="1"/>
          <p:nvPr/>
        </p:nvSpPr>
        <p:spPr>
          <a:xfrm>
            <a:off x="587617" y="1861790"/>
            <a:ext cx="1049862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∵AF=FG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FAG=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FGA.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∵AG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CAG=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CAG=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FGA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FG.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∵DE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∴FG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∵FG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∴DE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DHG=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CGE=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GED.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∴FG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是线段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的垂直平分线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∴GE=GD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GDE=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GED.∴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CGE=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GDE.∴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GHD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(AAS)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id="{2586FF19-39DE-15A3-8517-70FBCFA0F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7093" y="1861790"/>
            <a:ext cx="3168220" cy="2171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64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6B25E-ACF6-A93D-2F6A-A1EBD8048C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9C3204F-E05E-5E3E-5F56-C7591BBC9261}"/>
              </a:ext>
            </a:extLst>
          </p:cNvPr>
          <p:cNvSpPr txBox="1"/>
          <p:nvPr/>
        </p:nvSpPr>
        <p:spPr>
          <a:xfrm>
            <a:off x="767630" y="476795"/>
            <a:ext cx="6104372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81C8FE7-6B5C-3CDB-9AE4-E14E93EBA405}"/>
              </a:ext>
            </a:extLst>
          </p:cNvPr>
          <p:cNvSpPr txBox="1"/>
          <p:nvPr/>
        </p:nvSpPr>
        <p:spPr>
          <a:xfrm>
            <a:off x="767630" y="1181660"/>
            <a:ext cx="6768470" cy="4538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GP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∵AG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∴GC=GP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CAG=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PAG.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(AAS),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∴AC=AP.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EG=DG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ECG</a:t>
            </a:r>
            <a:r>
              <a:rPr lang="en-US" altLang="zh-CN" sz="2800" b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≌Rt△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DPG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(HL)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∴EC=PD.∴AD=AP+PD=AC+EC.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id="{CF2F09FA-8B03-B792-9EE2-444566B5BA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15" y="2060905"/>
            <a:ext cx="3168220" cy="2171764"/>
          </a:xfrm>
          <a:prstGeom prst="rect">
            <a:avLst/>
          </a:prstGeom>
        </p:spPr>
      </p:pic>
      <p:pic>
        <p:nvPicPr>
          <p:cNvPr id="7" name="image32.jpeg">
            <a:extLst>
              <a:ext uri="{FF2B5EF4-FFF2-40B4-BE49-F238E27FC236}">
                <a16:creationId xmlns:a16="http://schemas.microsoft.com/office/drawing/2014/main" id="{8FE47295-4645-9EF8-F56F-2ACF571E2C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00" y="1988900"/>
            <a:ext cx="3676490" cy="252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50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04015-55D6-3006-0DD5-3F9A5CBB89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B11F660-D8EF-65F4-C3F5-E27AC808C38A}"/>
              </a:ext>
            </a:extLst>
          </p:cNvPr>
          <p:cNvSpPr txBox="1"/>
          <p:nvPr/>
        </p:nvSpPr>
        <p:spPr>
          <a:xfrm>
            <a:off x="623620" y="476795"/>
            <a:ext cx="1036872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判定四边形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AEGF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是否为菱形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并说明理由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10AF950-24D3-78E1-7377-3E2B5C44E527}"/>
                  </a:ext>
                </a:extLst>
              </p:cNvPr>
              <p:cNvSpPr txBox="1"/>
              <p:nvPr/>
            </p:nvSpPr>
            <p:spPr>
              <a:xfrm>
                <a:off x="695625" y="1133641"/>
                <a:ext cx="7560525" cy="41726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AEGF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是菱形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理由如下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∴AE=AF=FG.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AEGF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是平行四边形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∵AE=AF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AEGF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是菱形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10AF950-24D3-78E1-7377-3E2B5C44E5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133641"/>
                <a:ext cx="7560525" cy="4172617"/>
              </a:xfrm>
              <a:prstGeom prst="rect">
                <a:avLst/>
              </a:prstGeom>
              <a:blipFill>
                <a:blip r:embed="rId3"/>
                <a:stretch>
                  <a:fillRect l="-1613" b="-33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31.jpeg">
            <a:extLst>
              <a:ext uri="{FF2B5EF4-FFF2-40B4-BE49-F238E27FC236}">
                <a16:creationId xmlns:a16="http://schemas.microsoft.com/office/drawing/2014/main" id="{34ED83AF-7126-9FB0-26CF-72EAB76BBB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090" y="2132910"/>
            <a:ext cx="3168220" cy="2171764"/>
          </a:xfrm>
          <a:prstGeom prst="rect">
            <a:avLst/>
          </a:prstGeom>
        </p:spPr>
      </p:pic>
      <p:pic>
        <p:nvPicPr>
          <p:cNvPr id="7" name="image32.jpeg">
            <a:extLst>
              <a:ext uri="{FF2B5EF4-FFF2-40B4-BE49-F238E27FC236}">
                <a16:creationId xmlns:a16="http://schemas.microsoft.com/office/drawing/2014/main" id="{9411F30F-614F-1748-579B-7B356791DC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6075" y="2060905"/>
            <a:ext cx="3676490" cy="252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98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E550D1-771D-3718-7D44-C9DCA09C20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064AE6F-733B-CA65-C10E-7E719DD796E8}"/>
              </a:ext>
            </a:extLst>
          </p:cNvPr>
          <p:cNvSpPr txBox="1"/>
          <p:nvPr/>
        </p:nvSpPr>
        <p:spPr>
          <a:xfrm>
            <a:off x="549474" y="1086740"/>
            <a:ext cx="10730885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添加下列条件不能判定四边形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是菱形的是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       B.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D.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9.jpeg">
            <a:extLst>
              <a:ext uri="{FF2B5EF4-FFF2-40B4-BE49-F238E27FC236}">
                <a16:creationId xmlns:a16="http://schemas.microsoft.com/office/drawing/2014/main" id="{1CFB39A3-68F2-AA22-6C2C-C72912B0F6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80" y="620805"/>
            <a:ext cx="2963968" cy="433627"/>
          </a:xfrm>
          <a:prstGeom prst="rect">
            <a:avLst/>
          </a:prstGeom>
        </p:spPr>
      </p:pic>
      <p:pic>
        <p:nvPicPr>
          <p:cNvPr id="5" name="image20.jpeg">
            <a:extLst>
              <a:ext uri="{FF2B5EF4-FFF2-40B4-BE49-F238E27FC236}">
                <a16:creationId xmlns:a16="http://schemas.microsoft.com/office/drawing/2014/main" id="{BCFE6FEC-5856-0E83-9432-87B2546DB3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930" y="3861030"/>
            <a:ext cx="2936694" cy="180012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F56416B-A849-AFD2-36B7-6D7230C4156B}"/>
              </a:ext>
            </a:extLst>
          </p:cNvPr>
          <p:cNvSpPr txBox="1"/>
          <p:nvPr/>
        </p:nvSpPr>
        <p:spPr>
          <a:xfrm>
            <a:off x="5538154" y="1861439"/>
            <a:ext cx="5578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365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6FE781-5973-001E-9848-E28B7AD6A5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CE04DDA-2F1E-8588-E7D8-033071FD966D}"/>
              </a:ext>
            </a:extLst>
          </p:cNvPr>
          <p:cNvSpPr txBox="1"/>
          <p:nvPr/>
        </p:nvSpPr>
        <p:spPr>
          <a:xfrm>
            <a:off x="695625" y="692810"/>
            <a:ext cx="10800750" cy="388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在数学活动课上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为探究四边形瓷砖是否为菱形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以下拟定的测量方案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正确的是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测量一组对边是否平行且相等</a:t>
            </a: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测量四个内角是否相等</a:t>
            </a: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测量两条对角线是否互相垂直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测量四条边是否相等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90C215-0C9F-47AA-9EA4-96E95C70A4BF}"/>
              </a:ext>
            </a:extLst>
          </p:cNvPr>
          <p:cNvSpPr txBox="1"/>
          <p:nvPr/>
        </p:nvSpPr>
        <p:spPr>
          <a:xfrm>
            <a:off x="2999785" y="1484865"/>
            <a:ext cx="5320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108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54C51C-E9FB-9AA0-6323-31376536D4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0B1C82D-691A-C4B6-6178-B6C0F056DEDC}"/>
                  </a:ext>
                </a:extLst>
              </p:cNvPr>
              <p:cNvSpPr txBox="1"/>
              <p:nvPr/>
            </p:nvSpPr>
            <p:spPr>
              <a:xfrm>
                <a:off x="638978" y="548800"/>
                <a:ext cx="10785392" cy="28843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▱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=5,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为圆心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的长为半径画弧交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再分别以点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为圆心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BF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的长为半径画弧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两弧交于点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则四边形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ABEF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的周长为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A.16	            B.18	              C.20	        D.25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0B1C82D-691A-C4B6-6178-B6C0F056DE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978" y="548800"/>
                <a:ext cx="10785392" cy="2884316"/>
              </a:xfrm>
              <a:prstGeom prst="rect">
                <a:avLst/>
              </a:prstGeom>
              <a:blipFill>
                <a:blip r:embed="rId3"/>
                <a:stretch>
                  <a:fillRect l="-1187" r="-791" b="-50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1.jpeg">
            <a:extLst>
              <a:ext uri="{FF2B5EF4-FFF2-40B4-BE49-F238E27FC236}">
                <a16:creationId xmlns:a16="http://schemas.microsoft.com/office/drawing/2014/main" id="{C85F2085-384D-80D2-89B0-CCDFBDD484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6480" y="3861030"/>
            <a:ext cx="3299039" cy="187213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A49C290-77F3-993F-ECF1-E1B012AFA4AF}"/>
              </a:ext>
            </a:extLst>
          </p:cNvPr>
          <p:cNvSpPr txBox="1"/>
          <p:nvPr/>
        </p:nvSpPr>
        <p:spPr>
          <a:xfrm>
            <a:off x="9768255" y="2276920"/>
            <a:ext cx="3896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829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23218E-D1C8-25FC-5D08-EA3348216E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0647A53-07B8-5D21-3283-BC6ED70E117D}"/>
              </a:ext>
            </a:extLst>
          </p:cNvPr>
          <p:cNvSpPr txBox="1"/>
          <p:nvPr/>
        </p:nvSpPr>
        <p:spPr>
          <a:xfrm>
            <a:off x="623620" y="476795"/>
            <a:ext cx="10800750" cy="2832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·山西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分别是边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FH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的对角线相等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则线段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FH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一定满足的关系为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互相垂直平分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B.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互相平分且相等</a:t>
            </a:r>
          </a:p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互相垂直且相等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互相垂直平分且相等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0A52E6-6291-94F9-128F-D8F5C932CD22}"/>
              </a:ext>
            </a:extLst>
          </p:cNvPr>
          <p:cNvSpPr txBox="1"/>
          <p:nvPr/>
        </p:nvSpPr>
        <p:spPr>
          <a:xfrm>
            <a:off x="623619" y="3429000"/>
            <a:ext cx="6912481" cy="2272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方向平移得到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只需添加一个条件即可证明四边形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这个条件可以是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写出一个即可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2.jpeg">
            <a:extLst>
              <a:ext uri="{FF2B5EF4-FFF2-40B4-BE49-F238E27FC236}">
                <a16:creationId xmlns:a16="http://schemas.microsoft.com/office/drawing/2014/main" id="{5363ECF6-A435-498B-33B2-7CF9535262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20" y="3789025"/>
            <a:ext cx="3456240" cy="168770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CD019B9-E7D3-5625-B323-8195C5E1E04D}"/>
              </a:ext>
            </a:extLst>
          </p:cNvPr>
          <p:cNvSpPr txBox="1"/>
          <p:nvPr/>
        </p:nvSpPr>
        <p:spPr>
          <a:xfrm>
            <a:off x="3935850" y="1700880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DFCDD43-8387-C9BE-9C05-F36E6ECC38B9}"/>
              </a:ext>
            </a:extLst>
          </p:cNvPr>
          <p:cNvSpPr txBox="1"/>
          <p:nvPr/>
        </p:nvSpPr>
        <p:spPr>
          <a:xfrm>
            <a:off x="1271665" y="5157120"/>
            <a:ext cx="34122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AB=AD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答案不唯一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017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60583-5AF8-935D-DACC-122D05F59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61DC00C-4FED-CD5A-47BA-0880B6F86B81}"/>
                  </a:ext>
                </a:extLst>
              </p:cNvPr>
              <p:cNvSpPr txBox="1"/>
              <p:nvPr/>
            </p:nvSpPr>
            <p:spPr>
              <a:xfrm>
                <a:off x="623620" y="404790"/>
                <a:ext cx="10440725" cy="13639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(0,2),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,0),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(0,-2),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,0),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则以这四个点为顶点的四边形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61DC00C-4FED-CD5A-47BA-0880B6F86B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04790"/>
                <a:ext cx="10440725" cy="1363963"/>
              </a:xfrm>
              <a:prstGeom prst="rect">
                <a:avLst/>
              </a:prstGeom>
              <a:blipFill>
                <a:blip r:embed="rId3"/>
                <a:stretch>
                  <a:fillRect l="-1168" r="-1226" b="-12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63B2DBD-B5E4-CBF7-3DF0-4ECC9A135B95}"/>
              </a:ext>
            </a:extLst>
          </p:cNvPr>
          <p:cNvSpPr txBox="1"/>
          <p:nvPr/>
        </p:nvSpPr>
        <p:spPr>
          <a:xfrm>
            <a:off x="621343" y="1873591"/>
            <a:ext cx="6786609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已知在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延长线上一定点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CDA83CD-DF6A-D980-A886-FABFF9EFD2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145" y="2618670"/>
            <a:ext cx="2473095" cy="260283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F4F39A0-10AB-9C35-04A2-5919B403C60D}"/>
              </a:ext>
            </a:extLst>
          </p:cNvPr>
          <p:cNvSpPr txBox="1"/>
          <p:nvPr/>
        </p:nvSpPr>
        <p:spPr>
          <a:xfrm>
            <a:off x="621343" y="3176768"/>
            <a:ext cx="676847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用直尺和圆规在边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的延长线上求作一点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不写作法和证明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保留作图痕迹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260781E-2085-4C0A-39B9-A0B4732DAE0C}"/>
              </a:ext>
            </a:extLst>
          </p:cNvPr>
          <p:cNvSpPr txBox="1"/>
          <p:nvPr/>
        </p:nvSpPr>
        <p:spPr>
          <a:xfrm>
            <a:off x="754175" y="5013271"/>
            <a:ext cx="6104372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即为所求作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image23.jpeg">
            <a:extLst>
              <a:ext uri="{FF2B5EF4-FFF2-40B4-BE49-F238E27FC236}">
                <a16:creationId xmlns:a16="http://schemas.microsoft.com/office/drawing/2014/main" id="{BD85F1C7-30C4-7042-8DE2-2BBACBF2C1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2140" y="2335478"/>
            <a:ext cx="2952205" cy="3051191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7565432-5348-8A10-6954-F5656DF81BE2}"/>
              </a:ext>
            </a:extLst>
          </p:cNvPr>
          <p:cNvSpPr txBox="1"/>
          <p:nvPr/>
        </p:nvSpPr>
        <p:spPr>
          <a:xfrm>
            <a:off x="6600035" y="1192665"/>
            <a:ext cx="10377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429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B92FA7-4640-E8A8-17F6-E4648D6F6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9041C13-6851-BA22-443C-9EE07781AA98}"/>
              </a:ext>
            </a:extLst>
          </p:cNvPr>
          <p:cNvSpPr txBox="1"/>
          <p:nvPr/>
        </p:nvSpPr>
        <p:spPr>
          <a:xfrm>
            <a:off x="623619" y="620805"/>
            <a:ext cx="10728745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的情况下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CB7EB4-620A-C1DD-4E88-D1ACD4D2097C}"/>
              </a:ext>
            </a:extLst>
          </p:cNvPr>
          <p:cNvSpPr txBox="1"/>
          <p:nvPr/>
        </p:nvSpPr>
        <p:spPr>
          <a:xfrm>
            <a:off x="623619" y="1484865"/>
            <a:ext cx="6104372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DCP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PDC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AC=DC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DCP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DCP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(ASA),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DP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∴AB=DP.∴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ABDP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ABDP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3.jpeg">
            <a:extLst>
              <a:ext uri="{FF2B5EF4-FFF2-40B4-BE49-F238E27FC236}">
                <a16:creationId xmlns:a16="http://schemas.microsoft.com/office/drawing/2014/main" id="{DBC87FCC-A065-7538-E66D-9D0D1AF68A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135" y="1988900"/>
            <a:ext cx="2952205" cy="305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0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1F9F1-A7C4-EE87-04FE-2CBC74600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4.jpeg">
            <a:extLst>
              <a:ext uri="{FF2B5EF4-FFF2-40B4-BE49-F238E27FC236}">
                <a16:creationId xmlns:a16="http://schemas.microsoft.com/office/drawing/2014/main" id="{1746C423-9BB4-80B4-6023-1717AF9519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900" y="620805"/>
            <a:ext cx="2706571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E5E88EA-A190-C808-6009-B3513F4CA1FB}"/>
              </a:ext>
            </a:extLst>
          </p:cNvPr>
          <p:cNvSpPr txBox="1"/>
          <p:nvPr/>
        </p:nvSpPr>
        <p:spPr>
          <a:xfrm>
            <a:off x="623620" y="1016775"/>
            <a:ext cx="10944760" cy="388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分别在边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:①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AEDF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;②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AEDF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;③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AEDF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其中正确的有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        B.1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        D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</a:p>
        </p:txBody>
      </p:sp>
      <p:pic>
        <p:nvPicPr>
          <p:cNvPr id="5" name="image25.jpeg">
            <a:extLst>
              <a:ext uri="{FF2B5EF4-FFF2-40B4-BE49-F238E27FC236}">
                <a16:creationId xmlns:a16="http://schemas.microsoft.com/office/drawing/2014/main" id="{8180F0F9-A33A-FC92-8546-C10900BD9E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070" y="3429000"/>
            <a:ext cx="3872827" cy="213958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517AB10-D6E3-9A1A-0646-4C6337BFF92B}"/>
              </a:ext>
            </a:extLst>
          </p:cNvPr>
          <p:cNvSpPr txBox="1"/>
          <p:nvPr/>
        </p:nvSpPr>
        <p:spPr>
          <a:xfrm>
            <a:off x="5735975" y="3068975"/>
            <a:ext cx="7200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986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652ECB-AF4A-AE3B-598F-6C0E061964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F26219F-BC3C-3D00-4C43-C27AE4E77A5B}"/>
              </a:ext>
            </a:extLst>
          </p:cNvPr>
          <p:cNvSpPr txBox="1"/>
          <p:nvPr/>
        </p:nvSpPr>
        <p:spPr>
          <a:xfrm>
            <a:off x="839635" y="548800"/>
            <a:ext cx="1080075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MG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则图中的菱形共有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6.jpeg">
            <a:extLst>
              <a:ext uri="{FF2B5EF4-FFF2-40B4-BE49-F238E27FC236}">
                <a16:creationId xmlns:a16="http://schemas.microsoft.com/office/drawing/2014/main" id="{06574136-9563-EE71-1480-F14C81ABCF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850" y="2996970"/>
            <a:ext cx="3578741" cy="228583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FCF4505-7C0D-4322-1C0E-C024BD32F297}"/>
              </a:ext>
            </a:extLst>
          </p:cNvPr>
          <p:cNvSpPr txBox="1"/>
          <p:nvPr/>
        </p:nvSpPr>
        <p:spPr>
          <a:xfrm>
            <a:off x="5447955" y="1931843"/>
            <a:ext cx="3896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6384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934</TotalTime>
  <Words>1496</Words>
  <Application>Microsoft Office PowerPoint</Application>
  <PresentationFormat>宽屏</PresentationFormat>
  <Paragraphs>78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149</cp:revision>
  <dcterms:created xsi:type="dcterms:W3CDTF">2024-04-24T12:16:00Z</dcterms:created>
  <dcterms:modified xsi:type="dcterms:W3CDTF">2025-03-26T15:43:24Z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