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4728" r:id="rId2"/>
    <p:sldId id="4936" r:id="rId3"/>
    <p:sldId id="4937" r:id="rId4"/>
    <p:sldId id="4938" r:id="rId5"/>
    <p:sldId id="4939" r:id="rId6"/>
    <p:sldId id="4940" r:id="rId7"/>
    <p:sldId id="4941" r:id="rId8"/>
    <p:sldId id="4942" r:id="rId9"/>
    <p:sldId id="4943" r:id="rId10"/>
    <p:sldId id="4944" r:id="rId11"/>
    <p:sldId id="4945" r:id="rId12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751" autoAdjust="0"/>
  </p:normalViewPr>
  <p:slideViewPr>
    <p:cSldViewPr showGuides="1">
      <p:cViewPr varScale="1">
        <p:scale>
          <a:sx n="73" d="100"/>
          <a:sy n="73" d="100"/>
        </p:scale>
        <p:origin x="1118" y="58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ADD765-9268-552E-BEA2-EB5CE61DF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1CE7DCD-B43A-4409-50C5-B60AF7CF7C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D5EE995-5F6C-0220-B48F-14F7ECD57BD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7074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B0CB0-1306-EC54-36AF-11AF05E197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300F2A3-F09F-488A-0046-C3BF3C36F8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13FD66F-1B4B-03D6-2DC4-D0C30080151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922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AA74CA-01AF-8DFF-B880-3B7463D3EB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23DDD28-5FA9-6427-E33C-AFB504F32F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A7D6D7F-00FF-B9AB-144F-FF36A5F866D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661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4E3B1-3500-49A2-DB15-B3CEBA4B68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2737A4E-8836-80CC-ECC1-3DC136E740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5FF2635-0E06-79CE-58DE-90B22D4AE46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3992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BEF583-A8F8-9038-3A88-0215E57F57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2F7643E-63EA-13BB-3393-4E7D5397F0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3A48F50-9995-0751-C7F1-46FEA3071A6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4681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E120C2-8D8F-3B8D-9B8B-1170503EB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7D00C4A-40BB-026C-055B-86518EA8FD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4EB1958-68D8-B901-A425-12765ED3C60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4207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D44851-2BBD-20E9-4657-7435D94BCC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DA6794E-7026-FA08-5066-B06D9AEC35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24A0538-B3FA-F80D-52E4-3BD2C868A0F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8178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0CA10B-1E3D-55F7-C4B6-81D30F0A4B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478C2FA-D47A-49FB-5808-7E845641FF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ED60A5F-5C45-E69E-BDDC-F9CBCE65BC6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9825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9519C0-7100-6D41-4C52-7EF0852AD4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EB3D12E-971B-4541-BDE9-0A47F79EF5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08D8146-3C25-6AF0-A8B6-E26DD90FC1F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4970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73DFE7-50D1-9C51-50DE-1A084B5C2D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32214D4-E8F7-C84A-8217-857337EAB0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27F483E-2E76-AF2C-576F-C00649C11FF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160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53794AB-5D65-3A67-849C-2EAA128E00C0}"/>
              </a:ext>
            </a:extLst>
          </p:cNvPr>
          <p:cNvSpPr txBox="1"/>
          <p:nvPr/>
        </p:nvSpPr>
        <p:spPr>
          <a:xfrm>
            <a:off x="551615" y="1196845"/>
            <a:ext cx="10872755" cy="4030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用公式法求解一元二次方程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用公式法求解一元二次方程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72CC7A-426E-17CD-67A5-987B635583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D8DB3B9-C046-12F6-7ABD-2B7AB5B731AC}"/>
              </a:ext>
            </a:extLst>
          </p:cNvPr>
          <p:cNvSpPr txBox="1"/>
          <p:nvPr/>
        </p:nvSpPr>
        <p:spPr>
          <a:xfrm>
            <a:off x="479610" y="1052835"/>
            <a:ext cx="10944760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方法总结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通过计算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就可判断一元二次方程根的情况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由一元二次方程根的情况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便可确定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;②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一元二次方程有实数根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应包括有两个不相等的实数根和两个相等的实数根两种情况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此时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≥0,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切勿丢掉等号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;③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当一元二次方程的二次项系数是待定系数时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要特别注意取值要满足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这个隐含条件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512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074034-588D-3D3E-90ED-75F49866E4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99.jpeg">
            <a:extLst>
              <a:ext uri="{FF2B5EF4-FFF2-40B4-BE49-F238E27FC236}">
                <a16:creationId xmlns:a16="http://schemas.microsoft.com/office/drawing/2014/main" id="{2A7C892B-0793-FF56-022D-0EE0588360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52623"/>
            <a:ext cx="1385895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E5DF88E-F053-0467-298D-188F2C077BBD}"/>
              </a:ext>
            </a:extLst>
          </p:cNvPr>
          <p:cNvSpPr txBox="1"/>
          <p:nvPr/>
        </p:nvSpPr>
        <p:spPr>
          <a:xfrm>
            <a:off x="738686" y="1018756"/>
            <a:ext cx="10829694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一元二次方程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+1=0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的根的情况是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有两个不相等的实数根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B.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有两个相等的实数根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只有一个实数根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D.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没有实数根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0C9C512-4988-D551-BA16-EC2B6D38449D}"/>
              </a:ext>
            </a:extLst>
          </p:cNvPr>
          <p:cNvSpPr txBox="1"/>
          <p:nvPr/>
        </p:nvSpPr>
        <p:spPr>
          <a:xfrm>
            <a:off x="738686" y="2968264"/>
            <a:ext cx="10829694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(1)(2024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·北京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若关于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的一元二次方程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有两个相等的实数根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则实数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(2)(2024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·绵阳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已知关于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的一元二次方程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+2=0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有实数根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E4566A4-36BE-00FC-7DE1-CB97C221177D}"/>
              </a:ext>
            </a:extLst>
          </p:cNvPr>
          <p:cNvSpPr txBox="1"/>
          <p:nvPr/>
        </p:nvSpPr>
        <p:spPr>
          <a:xfrm>
            <a:off x="7032065" y="1186047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E839CE0-8BD7-15E0-5807-C3E1CC6A22C9}"/>
              </a:ext>
            </a:extLst>
          </p:cNvPr>
          <p:cNvSpPr txBox="1"/>
          <p:nvPr/>
        </p:nvSpPr>
        <p:spPr>
          <a:xfrm>
            <a:off x="3791840" y="3704041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A17A75F-2137-1E67-4DBF-5A778D0B7056}"/>
                  </a:ext>
                </a:extLst>
              </p:cNvPr>
              <p:cNvSpPr txBox="1"/>
              <p:nvPr/>
            </p:nvSpPr>
            <p:spPr>
              <a:xfrm>
                <a:off x="3774877" y="4917726"/>
                <a:ext cx="953028" cy="7126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</a:t>
                </a:r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A17A75F-2137-1E67-4DBF-5A778D0B70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4877" y="4917726"/>
                <a:ext cx="953028" cy="712631"/>
              </a:xfrm>
              <a:prstGeom prst="rect">
                <a:avLst/>
              </a:prstGeom>
              <a:blipFill>
                <a:blip r:embed="rId4"/>
                <a:stretch>
                  <a:fillRect l="-12739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8454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D5CA07-F147-7B06-0BD6-8561244222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92.jpeg">
            <a:extLst>
              <a:ext uri="{FF2B5EF4-FFF2-40B4-BE49-F238E27FC236}">
                <a16:creationId xmlns:a16="http://schemas.microsoft.com/office/drawing/2014/main" id="{073F9858-20EF-0B46-EDF2-3AFB37AFA0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581" y="548800"/>
            <a:ext cx="6526579" cy="52403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197BE7E-1EFF-66FF-E7DE-2A722E439D24}"/>
                  </a:ext>
                </a:extLst>
              </p:cNvPr>
              <p:cNvSpPr txBox="1"/>
              <p:nvPr/>
            </p:nvSpPr>
            <p:spPr>
              <a:xfrm>
                <a:off x="620281" y="1197651"/>
                <a:ext cx="11020104" cy="45509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用公式法解一元二次方程</a:t>
                </a:r>
              </a:p>
              <a:p>
                <a:pPr>
                  <a:buNone/>
                </a:pP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定义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对于一元二次方程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ax</a:t>
                </a:r>
                <a:r>
                  <a:rPr lang="en-US" altLang="zh-CN" sz="26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bx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=0(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≠0),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zh-CN" altLang="zh-CN" sz="2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</a:t>
                </a:r>
                <a:r>
                  <a:rPr lang="zh-CN" altLang="zh-CN" sz="2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它的根是</a:t>
                </a:r>
                <a:endParaRPr lang="en-US" altLang="zh-CN" sz="2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endParaRPr lang="en-US" altLang="zh-CN" sz="2600" b="1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i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                 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这个式子称为一元二次方程的求根公式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用</a:t>
                </a:r>
                <a:r>
                  <a:rPr lang="zh-CN" altLang="zh-CN" sz="2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解一元二次方程的方法称为公式法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</a:p>
              <a:p>
                <a:pPr>
                  <a:buNone/>
                </a:pP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步骤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把方程化为一般形式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;②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确定</a:t>
                </a:r>
                <a:r>
                  <a:rPr lang="en-US" altLang="zh-CN" sz="2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6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6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;③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计算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6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-4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④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6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-4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≥0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</a:t>
                </a:r>
                <a:r>
                  <a:rPr lang="en-US" altLang="zh-CN" sz="2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6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及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6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-4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的值代入一元二次方程的求根公式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求得方程的根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6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-4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&lt;0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6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lang="en-US" altLang="zh-CN" sz="26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𝒂𝒄</m:t>
                        </m:r>
                      </m:e>
                    </m:rad>
                  </m:oMath>
                </a14:m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没有意义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所以方程无实数根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注意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求根公式是用配方法解一元二次方程的结果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用它直接解方程避免了繁杂的配方过程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公式法是一种常用的解决方法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适用于所有的一元二次方程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197BE7E-1EFF-66FF-E7DE-2A722E439D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281" y="1197651"/>
                <a:ext cx="11020104" cy="4550989"/>
              </a:xfrm>
              <a:prstGeom prst="rect">
                <a:avLst/>
              </a:prstGeom>
              <a:blipFill>
                <a:blip r:embed="rId4"/>
                <a:stretch>
                  <a:fillRect l="-996" t="-1473" r="-885" b="-25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4E6766C-04F2-D342-A91A-B04A98663285}"/>
              </a:ext>
            </a:extLst>
          </p:cNvPr>
          <p:cNvSpPr txBox="1"/>
          <p:nvPr/>
        </p:nvSpPr>
        <p:spPr>
          <a:xfrm>
            <a:off x="7536100" y="1556870"/>
            <a:ext cx="161315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6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600" b="1" i="0" strike="noStrike" kern="1200" cap="none" spc="0" normalizeH="0" baseline="30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6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6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6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26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≥0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71DC18D-F18C-754C-059C-D3472200782D}"/>
                  </a:ext>
                </a:extLst>
              </p:cNvPr>
              <p:cNvSpPr txBox="1"/>
              <p:nvPr/>
            </p:nvSpPr>
            <p:spPr>
              <a:xfrm>
                <a:off x="1141570" y="2049313"/>
                <a:ext cx="1901175" cy="7917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2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kumimoji="0" lang="en-US" altLang="zh-CN" sz="2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kumimoji="0" lang="zh-CN" altLang="zh-CN" sz="2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kumimoji="0" lang="zh-CN" altLang="zh-CN" sz="26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6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𝒃</m:t>
                                </m:r>
                              </m:e>
                              <m:sup>
                                <m:r>
                                  <a:rPr kumimoji="0" lang="en-US" altLang="zh-CN" sz="26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kumimoji="0" lang="en-US" altLang="zh-CN" sz="2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kumimoji="0" lang="en-US" altLang="zh-CN" sz="2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</m:t>
                            </m:r>
                            <m:r>
                              <a:rPr kumimoji="0" lang="en-US" altLang="zh-CN" sz="2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𝒂𝒄</m:t>
                            </m:r>
                          </m:e>
                        </m:rad>
                      </m:num>
                      <m:den>
                        <m:r>
                          <a:rPr kumimoji="0" lang="en-US" altLang="zh-CN" sz="2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2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kumimoji="0" lang="zh-CN" altLang="zh-CN" sz="26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71DC18D-F18C-754C-059C-D347220078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1570" y="2049313"/>
                <a:ext cx="1901175" cy="79175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5B03C53A-1601-11BB-270B-8994ADCA6B4C}"/>
              </a:ext>
            </a:extLst>
          </p:cNvPr>
          <p:cNvSpPr txBox="1"/>
          <p:nvPr/>
        </p:nvSpPr>
        <p:spPr>
          <a:xfrm>
            <a:off x="9347201" y="2348625"/>
            <a:ext cx="168516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6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求根公式</a:t>
            </a:r>
            <a:r>
              <a:rPr kumimoji="0" lang="zh-CN" altLang="zh-CN" sz="26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118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EBFA5C-1BEC-9D3C-4EAA-8EA473F9D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BD7EBA7-FE2A-B311-C9DE-F6F9A174ABC9}"/>
              </a:ext>
            </a:extLst>
          </p:cNvPr>
          <p:cNvSpPr txBox="1"/>
          <p:nvPr/>
        </p:nvSpPr>
        <p:spPr>
          <a:xfrm>
            <a:off x="623619" y="548800"/>
            <a:ext cx="10728745" cy="5073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一元二次方程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的根的情况可由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来判定</a:t>
            </a: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方程有两个不相等的实数根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方程有两个相等的实数根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方程没有实数根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我们把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叫做一元二次方程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的根的判别式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通常用希腊字母“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”来表示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上面的结论反过来也成立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即当方程有两个不相等的实数根时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Δ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&gt;0;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当方程有两个相等的实数根时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Δ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当方程没有实数根时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Δ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的符号相反时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方程一定有两个不相等的实数根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8C2D42-1FD7-9E59-2FCB-E47C529A3DFB}"/>
              </a:ext>
            </a:extLst>
          </p:cNvPr>
          <p:cNvSpPr txBox="1"/>
          <p:nvPr/>
        </p:nvSpPr>
        <p:spPr>
          <a:xfrm>
            <a:off x="8400160" y="601620"/>
            <a:ext cx="12960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1" i="0" strike="noStrike" kern="1200" cap="none" spc="0" normalizeH="0" baseline="30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EEE9FF3-209E-930A-8839-3E9111AFD2A9}"/>
              </a:ext>
            </a:extLst>
          </p:cNvPr>
          <p:cNvSpPr txBox="1"/>
          <p:nvPr/>
        </p:nvSpPr>
        <p:spPr>
          <a:xfrm>
            <a:off x="1343670" y="1124840"/>
            <a:ext cx="16561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1" i="0" strike="noStrike" kern="1200" cap="none" spc="0" normalizeH="0" baseline="30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ac&gt;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BAC62EE-8C71-8D65-7799-5F82C228B03D}"/>
              </a:ext>
            </a:extLst>
          </p:cNvPr>
          <p:cNvSpPr txBox="1"/>
          <p:nvPr/>
        </p:nvSpPr>
        <p:spPr>
          <a:xfrm>
            <a:off x="1343670" y="1700880"/>
            <a:ext cx="15121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1" i="0" strike="noStrike" kern="1200" cap="none" spc="0" normalizeH="0" baseline="30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ac=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FBE9BC4-6AF8-8D65-A89E-64CF362136D8}"/>
              </a:ext>
            </a:extLst>
          </p:cNvPr>
          <p:cNvSpPr txBox="1"/>
          <p:nvPr/>
        </p:nvSpPr>
        <p:spPr>
          <a:xfrm>
            <a:off x="1343670" y="2276920"/>
            <a:ext cx="16561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1" i="0" strike="noStrike" kern="1200" cap="none" spc="0" normalizeH="0" baseline="30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ac&lt;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391C3F1-117B-C31C-CB3A-D5A9002D86BE}"/>
              </a:ext>
            </a:extLst>
          </p:cNvPr>
          <p:cNvSpPr txBox="1"/>
          <p:nvPr/>
        </p:nvSpPr>
        <p:spPr>
          <a:xfrm>
            <a:off x="1991715" y="2809159"/>
            <a:ext cx="1152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1" i="0" strike="noStrike" kern="1200" cap="none" spc="0" normalizeH="0" baseline="30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DFAC997-552A-97FF-FD24-00EC44BACBE2}"/>
              </a:ext>
            </a:extLst>
          </p:cNvPr>
          <p:cNvSpPr txBox="1"/>
          <p:nvPr/>
        </p:nvSpPr>
        <p:spPr>
          <a:xfrm>
            <a:off x="3719835" y="3333527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Δ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6971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9D5DBD-CA06-BC3D-C02D-D3AA7CA8B3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93.jpeg">
            <a:extLst>
              <a:ext uri="{FF2B5EF4-FFF2-40B4-BE49-F238E27FC236}">
                <a16:creationId xmlns:a16="http://schemas.microsoft.com/office/drawing/2014/main" id="{53BCE0AB-F074-1DC8-1033-E2DB95EB07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109" y="489405"/>
            <a:ext cx="6049858" cy="485755"/>
          </a:xfrm>
          <a:prstGeom prst="rect">
            <a:avLst/>
          </a:prstGeom>
        </p:spPr>
      </p:pic>
      <p:pic>
        <p:nvPicPr>
          <p:cNvPr id="3" name="image194.jpeg">
            <a:extLst>
              <a:ext uri="{FF2B5EF4-FFF2-40B4-BE49-F238E27FC236}">
                <a16:creationId xmlns:a16="http://schemas.microsoft.com/office/drawing/2014/main" id="{4EAC032C-A494-E7A3-9970-2D5D0FD9D7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109" y="1080164"/>
            <a:ext cx="6964869" cy="4857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217F373-ACD5-D9B7-F135-E4E346811EAF}"/>
              </a:ext>
            </a:extLst>
          </p:cNvPr>
          <p:cNvSpPr txBox="1"/>
          <p:nvPr/>
        </p:nvSpPr>
        <p:spPr>
          <a:xfrm>
            <a:off x="1962204" y="979634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用公式法解一元二次方程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95.jpeg">
            <a:extLst>
              <a:ext uri="{FF2B5EF4-FFF2-40B4-BE49-F238E27FC236}">
                <a16:creationId xmlns:a16="http://schemas.microsoft.com/office/drawing/2014/main" id="{48E51775-9AF3-0425-F7BF-AC80C27321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860" y="1728209"/>
            <a:ext cx="701838" cy="31881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F0196CA-F1C1-48AB-1AAC-6C55B8A522B0}"/>
              </a:ext>
            </a:extLst>
          </p:cNvPr>
          <p:cNvSpPr txBox="1"/>
          <p:nvPr/>
        </p:nvSpPr>
        <p:spPr>
          <a:xfrm>
            <a:off x="1310698" y="1635895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用公式法解下列方程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02E203D-1FBE-9274-5A8A-42FB9C3BB019}"/>
              </a:ext>
            </a:extLst>
          </p:cNvPr>
          <p:cNvSpPr txBox="1"/>
          <p:nvPr/>
        </p:nvSpPr>
        <p:spPr>
          <a:xfrm>
            <a:off x="575396" y="2263107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-5=0;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990603A-058D-FE44-7CD0-33B59E905EC8}"/>
                  </a:ext>
                </a:extLst>
              </p:cNvPr>
              <p:cNvSpPr txBox="1"/>
              <p:nvPr/>
            </p:nvSpPr>
            <p:spPr>
              <a:xfrm>
                <a:off x="594109" y="2928706"/>
                <a:ext cx="4664972" cy="23380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𝟒𝟏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𝟒𝟏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𝟒𝟏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𝟒𝟏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990603A-058D-FE44-7CD0-33B59E905E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109" y="2928706"/>
                <a:ext cx="4664972" cy="2338076"/>
              </a:xfrm>
              <a:prstGeom prst="rect">
                <a:avLst/>
              </a:prstGeom>
              <a:blipFill>
                <a:blip r:embed="rId6"/>
                <a:stretch>
                  <a:fillRect l="-2611" t="-3385" r="-261" b="-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8BE9A67B-9AC6-390B-BF48-1034A4FB47EB}"/>
              </a:ext>
            </a:extLst>
          </p:cNvPr>
          <p:cNvSpPr txBox="1"/>
          <p:nvPr/>
        </p:nvSpPr>
        <p:spPr>
          <a:xfrm>
            <a:off x="5894226" y="2189400"/>
            <a:ext cx="32979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-12=4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06D54F66-FE3F-1351-98A7-910D4026E3E7}"/>
                  </a:ext>
                </a:extLst>
              </p:cNvPr>
              <p:cNvSpPr txBox="1"/>
              <p:nvPr/>
            </p:nvSpPr>
            <p:spPr>
              <a:xfrm>
                <a:off x="5894226" y="2890319"/>
                <a:ext cx="5719147" cy="31344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将原方程化成一般形式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𝟐𝟓𝟔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±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𝟏𝟔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06D54F66-FE3F-1351-98A7-910D4026E3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4226" y="2890319"/>
                <a:ext cx="5719147" cy="3134448"/>
              </a:xfrm>
              <a:prstGeom prst="rect">
                <a:avLst/>
              </a:prstGeom>
              <a:blipFill>
                <a:blip r:embed="rId7"/>
                <a:stretch>
                  <a:fillRect l="-2239" t="-2529" b="-1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99532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16BD3D-C42E-3AC0-F356-D4B8622967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32630AF-6975-9B44-6B45-4015FA9EA8DC}"/>
                  </a:ext>
                </a:extLst>
              </p:cNvPr>
              <p:cNvSpPr txBox="1"/>
              <p:nvPr/>
            </p:nvSpPr>
            <p:spPr>
              <a:xfrm>
                <a:off x="695625" y="528866"/>
                <a:ext cx="2736190" cy="7843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=0;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32630AF-6975-9B44-6B45-4015FA9EA8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528866"/>
                <a:ext cx="2736190" cy="784317"/>
              </a:xfrm>
              <a:prstGeom prst="rect">
                <a:avLst/>
              </a:prstGeom>
              <a:blipFill>
                <a:blip r:embed="rId3"/>
                <a:stretch>
                  <a:fillRect l="-4454" b="-93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961B35D-02ED-4DA8-3EB6-00807C75273A}"/>
                  </a:ext>
                </a:extLst>
              </p:cNvPr>
              <p:cNvSpPr txBox="1"/>
              <p:nvPr/>
            </p:nvSpPr>
            <p:spPr>
              <a:xfrm>
                <a:off x="695624" y="1349325"/>
                <a:ext cx="4824335" cy="25038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zh-CN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lang="zh-CN" altLang="zh-CN" sz="2800" b="1" i="1">
                                        <a:solidFill>
                                          <a:srgbClr val="DB251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2800" b="1" i="1" smtClean="0">
                                        <a:solidFill>
                                          <a:srgbClr val="DB251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zh-CN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𝟎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961B35D-02ED-4DA8-3EB6-00807C7527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4" y="1349325"/>
                <a:ext cx="4824335" cy="2503891"/>
              </a:xfrm>
              <a:prstGeom prst="rect">
                <a:avLst/>
              </a:prstGeom>
              <a:blipFill>
                <a:blip r:embed="rId4"/>
                <a:stretch>
                  <a:fillRect l="-2525" b="-19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0C80FD6-16C8-D439-E957-8651CD33ABA9}"/>
              </a:ext>
            </a:extLst>
          </p:cNvPr>
          <p:cNvSpPr txBox="1"/>
          <p:nvPr/>
        </p:nvSpPr>
        <p:spPr>
          <a:xfrm>
            <a:off x="6528030" y="659414"/>
            <a:ext cx="29522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+2)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D5DC865-44A8-0D6E-A9D7-5F32A1209738}"/>
              </a:ext>
            </a:extLst>
          </p:cNvPr>
          <p:cNvSpPr txBox="1"/>
          <p:nvPr/>
        </p:nvSpPr>
        <p:spPr>
          <a:xfrm>
            <a:off x="6550801" y="1331023"/>
            <a:ext cx="436953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整理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此方程无解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DA6D13F-7E50-8A89-917C-04794F89C142}"/>
                  </a:ext>
                </a:extLst>
              </p:cNvPr>
              <p:cNvSpPr txBox="1"/>
              <p:nvPr/>
            </p:nvSpPr>
            <p:spPr>
              <a:xfrm>
                <a:off x="551614" y="3897332"/>
                <a:ext cx="11088771" cy="20138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[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易错提示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]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用公式法解一元二次方程时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一定要先将方程化成一般形式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再确定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;(2)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-4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是公式法的一个重要限定条件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-4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得出方程没有实数根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;(3)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-4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应把方程的根写成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的形式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说明一元二次方程有两个相等的实数根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而不是一个根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DA6D13F-7E50-8A89-917C-04794F89C1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4" y="3897332"/>
                <a:ext cx="11088771" cy="2013821"/>
              </a:xfrm>
              <a:prstGeom prst="rect">
                <a:avLst/>
              </a:prstGeom>
              <a:blipFill>
                <a:blip r:embed="rId5"/>
                <a:stretch>
                  <a:fillRect l="-1099" t="-3927" r="-1868" b="-24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1962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6BDC14-7FC5-1F00-EFF1-3F5D9ACB82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96.jpeg">
            <a:extLst>
              <a:ext uri="{FF2B5EF4-FFF2-40B4-BE49-F238E27FC236}">
                <a16:creationId xmlns:a16="http://schemas.microsoft.com/office/drawing/2014/main" id="{0DCABB4B-F749-F326-8776-D9EFDDDFBA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1385895" cy="3959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92FF45C-E83D-49EC-D20C-97A435E90FCD}"/>
                  </a:ext>
                </a:extLst>
              </p:cNvPr>
              <p:cNvSpPr txBox="1"/>
              <p:nvPr/>
            </p:nvSpPr>
            <p:spPr>
              <a:xfrm>
                <a:off x="767629" y="1268850"/>
                <a:ext cx="10152705" cy="40829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用公式法解方程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+4=12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下列代入公式正确的是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zh-CN" altLang="zh-CN" sz="2800" b="1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b="1" i="1" smtClean="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(−</m:t>
                                </m:r>
                                <m:r>
                                  <a:rPr lang="en-US" altLang="zh-CN" sz="2800" b="1" i="1" smtClean="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𝟏𝟐</m:t>
                                </m:r>
                                <m:r>
                                  <a:rPr lang="en-US" altLang="zh-CN" sz="2800" b="1" i="1" smtClean="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en-US" altLang="zh-CN" sz="2800" b="1" i="1" smtClean="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×</m:t>
                            </m:r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zh-CN" altLang="zh-CN" sz="2800" b="1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b="1" i="1" smtClean="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𝟏𝟐</m:t>
                                </m:r>
                              </m:e>
                              <m:sup>
                                <m:r>
                                  <a:rPr lang="en-US" altLang="zh-CN" sz="2800" b="1" i="1" smtClean="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</m:t>
                            </m:r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×</m:t>
                            </m:r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×</m:t>
                            </m:r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zh-CN" altLang="zh-CN" sz="2800" b="1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b="1" i="1" smtClean="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(−</m:t>
                                </m:r>
                                <m:r>
                                  <a:rPr lang="en-US" altLang="zh-CN" sz="2800" b="1" i="1" smtClean="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𝟏𝟐</m:t>
                                </m:r>
                                <m:r>
                                  <a:rPr lang="en-US" altLang="zh-CN" sz="2800" b="1" i="1" smtClean="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en-US" altLang="zh-CN" sz="2800" b="1" i="1" smtClean="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×</m:t>
                            </m:r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zh-CN" altLang="zh-CN" sz="2800" b="1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b="1" i="1" smtClean="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(−</m:t>
                                </m:r>
                                <m:r>
                                  <a:rPr lang="en-US" altLang="zh-CN" sz="2800" b="1" i="1" smtClean="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𝟏𝟐</m:t>
                                </m:r>
                                <m:r>
                                  <a:rPr lang="en-US" altLang="zh-CN" sz="2800" b="1" i="1" smtClean="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en-US" altLang="zh-CN" sz="2800" b="1" i="1" smtClean="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</m:t>
                            </m:r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×</m:t>
                            </m:r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×</m:t>
                            </m:r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92FF45C-E83D-49EC-D20C-97A435E90F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29" y="1268850"/>
                <a:ext cx="10152705" cy="4082977"/>
              </a:xfrm>
              <a:prstGeom prst="rect">
                <a:avLst/>
              </a:prstGeom>
              <a:blipFill>
                <a:blip r:embed="rId4"/>
                <a:stretch>
                  <a:fillRect l="-1261" t="-1045" b="-8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07F0CF09-E951-121E-23BA-E9982CC114DB}"/>
              </a:ext>
            </a:extLst>
          </p:cNvPr>
          <p:cNvSpPr txBox="1"/>
          <p:nvPr/>
        </p:nvSpPr>
        <p:spPr>
          <a:xfrm>
            <a:off x="9192215" y="1340855"/>
            <a:ext cx="389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8818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8363EF-8892-CE67-0645-5287AD0A2E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F763E8F-C92A-69FF-56FA-F801CCD63F94}"/>
              </a:ext>
            </a:extLst>
          </p:cNvPr>
          <p:cNvSpPr txBox="1"/>
          <p:nvPr/>
        </p:nvSpPr>
        <p:spPr>
          <a:xfrm>
            <a:off x="695625" y="692810"/>
            <a:ext cx="610651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用公式法解下列方程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8A20A85-29CF-C634-1D58-35B148218E9F}"/>
                  </a:ext>
                </a:extLst>
              </p:cNvPr>
              <p:cNvSpPr txBox="1"/>
              <p:nvPr/>
            </p:nvSpPr>
            <p:spPr>
              <a:xfrm>
                <a:off x="681432" y="1786796"/>
                <a:ext cx="2792242" cy="14759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𝟏𝟕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𝟏𝟕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8A20A85-29CF-C634-1D58-35B148218E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432" y="1786796"/>
                <a:ext cx="2792242" cy="1475917"/>
              </a:xfrm>
              <a:prstGeom prst="rect">
                <a:avLst/>
              </a:prstGeom>
              <a:blipFill>
                <a:blip r:embed="rId3"/>
                <a:stretch>
                  <a:fillRect l="-4585" b="-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9F112B3-E190-9117-3DE2-40997E9B8C98}"/>
                  </a:ext>
                </a:extLst>
              </p:cNvPr>
              <p:cNvSpPr txBox="1"/>
              <p:nvPr/>
            </p:nvSpPr>
            <p:spPr>
              <a:xfrm>
                <a:off x="6382173" y="1081762"/>
                <a:ext cx="3816265" cy="565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-1=2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9F112B3-E190-9117-3DE2-40997E9B8C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2173" y="1081762"/>
                <a:ext cx="3816265" cy="565155"/>
              </a:xfrm>
              <a:prstGeom prst="rect">
                <a:avLst/>
              </a:prstGeom>
              <a:blipFill>
                <a:blip r:embed="rId4"/>
                <a:stretch>
                  <a:fillRect l="-3355" t="-3226" b="-290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01CFB29-3C63-E229-6060-0F1AB6B35CB8}"/>
                  </a:ext>
                </a:extLst>
              </p:cNvPr>
              <p:cNvSpPr txBox="1"/>
              <p:nvPr/>
            </p:nvSpPr>
            <p:spPr>
              <a:xfrm>
                <a:off x="6381529" y="1988019"/>
                <a:ext cx="2792242" cy="10379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01CFB29-3C63-E229-6060-0F1AB6B35C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1529" y="1988019"/>
                <a:ext cx="2792242" cy="1037976"/>
              </a:xfrm>
              <a:prstGeom prst="rect">
                <a:avLst/>
              </a:prstGeom>
              <a:blipFill>
                <a:blip r:embed="rId5"/>
                <a:stretch>
                  <a:fillRect l="-4585" t="-4118" b="-1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D5387033-67BE-CFFE-B519-61D7B18D7C8C}"/>
              </a:ext>
            </a:extLst>
          </p:cNvPr>
          <p:cNvSpPr txBox="1"/>
          <p:nvPr/>
        </p:nvSpPr>
        <p:spPr>
          <a:xfrm>
            <a:off x="681432" y="3587866"/>
            <a:ext cx="30962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+2)(2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-1)=1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0A84141-901C-7E0F-431B-0D9410226262}"/>
                  </a:ext>
                </a:extLst>
              </p:cNvPr>
              <p:cNvSpPr txBox="1"/>
              <p:nvPr/>
            </p:nvSpPr>
            <p:spPr>
              <a:xfrm>
                <a:off x="695625" y="4365065"/>
                <a:ext cx="3096215" cy="14742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𝟑𝟑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𝟑𝟑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0A84141-901C-7E0F-431B-0D94102262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4365065"/>
                <a:ext cx="3096215" cy="1474250"/>
              </a:xfrm>
              <a:prstGeom prst="rect">
                <a:avLst/>
              </a:prstGeom>
              <a:blipFill>
                <a:blip r:embed="rId6"/>
                <a:stretch>
                  <a:fillRect l="-3937" b="-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72652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2599D6-4F15-596B-D993-390B1DF986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97.jpeg">
            <a:extLst>
              <a:ext uri="{FF2B5EF4-FFF2-40B4-BE49-F238E27FC236}">
                <a16:creationId xmlns:a16="http://schemas.microsoft.com/office/drawing/2014/main" id="{01863A3C-5CC4-9497-96B2-F79B73E669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92810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7B271EF-4693-12BC-7324-4C0B6611A203}"/>
              </a:ext>
            </a:extLst>
          </p:cNvPr>
          <p:cNvSpPr txBox="1"/>
          <p:nvPr/>
        </p:nvSpPr>
        <p:spPr>
          <a:xfrm>
            <a:off x="1991714" y="634513"/>
            <a:ext cx="71284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判别一元二次方程根的情况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98.jpeg">
            <a:extLst>
              <a:ext uri="{FF2B5EF4-FFF2-40B4-BE49-F238E27FC236}">
                <a16:creationId xmlns:a16="http://schemas.microsoft.com/office/drawing/2014/main" id="{C3F3FCFC-233A-6AE3-CC56-929B4D5B39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1470041"/>
            <a:ext cx="773843" cy="35152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4ECAC62-10CC-A1E8-C8A1-2CB57D3810A0}"/>
                  </a:ext>
                </a:extLst>
              </p:cNvPr>
              <p:cNvSpPr txBox="1"/>
              <p:nvPr/>
            </p:nvSpPr>
            <p:spPr>
              <a:xfrm>
                <a:off x="515612" y="1219302"/>
                <a:ext cx="11160775" cy="31683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(1)(2025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·重庆南开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若关于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的一元二次方程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-1=0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有两个不相等的实数根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	           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4ECAC62-10CC-A1E8-C8A1-2CB57D3810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612" y="1219302"/>
                <a:ext cx="11160775" cy="3168368"/>
              </a:xfrm>
              <a:prstGeom prst="rect">
                <a:avLst/>
              </a:prstGeom>
              <a:blipFill>
                <a:blip r:embed="rId5"/>
                <a:stretch>
                  <a:fillRect l="-1148" r="-1093" b="-1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BE34FA3A-E96C-94CA-B76E-F188EB863804}"/>
              </a:ext>
            </a:extLst>
          </p:cNvPr>
          <p:cNvSpPr txBox="1"/>
          <p:nvPr/>
        </p:nvSpPr>
        <p:spPr>
          <a:xfrm>
            <a:off x="5549326" y="2060905"/>
            <a:ext cx="4610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6426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DD2176-AC95-EE7C-F67F-C444A6D02D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1C4C3D8-25E2-513A-42ED-E952ACCFC23E}"/>
                  </a:ext>
                </a:extLst>
              </p:cNvPr>
              <p:cNvSpPr txBox="1"/>
              <p:nvPr/>
            </p:nvSpPr>
            <p:spPr>
              <a:xfrm>
                <a:off x="695625" y="476795"/>
                <a:ext cx="10800750" cy="15872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已知关于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的一元二次方程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-2)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-3=0,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求证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无论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取任何实数值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方程总有两个不相等的实数根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1C4C3D8-25E2-513A-42ED-E952ACCFC2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476795"/>
                <a:ext cx="10800750" cy="1587294"/>
              </a:xfrm>
              <a:prstGeom prst="rect">
                <a:avLst/>
              </a:prstGeom>
              <a:blipFill>
                <a:blip r:embed="rId3"/>
                <a:stretch>
                  <a:fillRect l="-1129" b="-9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D9B1587-268B-9AD4-0CD6-E8CB22CE321E}"/>
                  </a:ext>
                </a:extLst>
              </p:cNvPr>
              <p:cNvSpPr txBox="1"/>
              <p:nvPr/>
            </p:nvSpPr>
            <p:spPr>
              <a:xfrm>
                <a:off x="695625" y="2064089"/>
                <a:ext cx="9850482" cy="3563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Δ=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d>
                  </m:oMath>
                </a14:m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无论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为何值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Δ&gt;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无论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取任何实数值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方程总有两个不相等的实数根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D9B1587-268B-9AD4-0CD6-E8CB22CE32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2064089"/>
                <a:ext cx="9850482" cy="3563155"/>
              </a:xfrm>
              <a:prstGeom prst="rect">
                <a:avLst/>
              </a:prstGeom>
              <a:blipFill>
                <a:blip r:embed="rId4"/>
                <a:stretch>
                  <a:fillRect l="-1238" b="-4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06169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4164</TotalTime>
  <Words>1141</Words>
  <Application>Microsoft Office PowerPoint</Application>
  <PresentationFormat>宽屏</PresentationFormat>
  <Paragraphs>86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243</cp:revision>
  <dcterms:created xsi:type="dcterms:W3CDTF">2024-04-24T12:16:00Z</dcterms:created>
  <dcterms:modified xsi:type="dcterms:W3CDTF">2025-04-02T13:56:56Z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