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7" r:id="rId2"/>
    <p:sldId id="4337" r:id="rId3"/>
    <p:sldId id="4350" r:id="rId4"/>
    <p:sldId id="4351" r:id="rId5"/>
    <p:sldId id="4352" r:id="rId6"/>
    <p:sldId id="4353" r:id="rId7"/>
    <p:sldId id="4354" r:id="rId8"/>
    <p:sldId id="4355" r:id="rId9"/>
    <p:sldId id="4356" r:id="rId10"/>
    <p:sldId id="4357" r:id="rId11"/>
    <p:sldId id="4358" r:id="rId12"/>
    <p:sldId id="4359" r:id="rId13"/>
    <p:sldId id="4360" r:id="rId14"/>
    <p:sldId id="4361" r:id="rId15"/>
    <p:sldId id="4362" r:id="rId16"/>
    <p:sldId id="4363" r:id="rId17"/>
    <p:sldId id="4364" r:id="rId18"/>
    <p:sldId id="4365" r:id="rId19"/>
    <p:sldId id="4366" r:id="rId20"/>
    <p:sldId id="4367" r:id="rId21"/>
    <p:sldId id="4368" r:id="rId22"/>
    <p:sldId id="4369" r:id="rId23"/>
    <p:sldId id="4370" r:id="rId24"/>
    <p:sldId id="4371" r:id="rId25"/>
    <p:sldId id="4372" r:id="rId2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40B68-4145-037D-CB49-1648563E9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5073BE-693D-2996-ABFC-0527A8ED69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995CB21-9BD9-16BD-FB6D-E994486A42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28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DCC40-7838-C3B8-74DB-81C3639D8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688E2D-629E-2CE6-88BB-5E21998E52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90C25E-14D8-89CE-C3F4-0963894D8F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109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1BEAA-700A-A21C-6F12-D7D0DB72D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3A8333-52A8-BA79-D4D8-2E073229C3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4C8A354-D4D6-6E54-9DAF-2519F1CFD5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086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E9694-D644-4644-73E0-18AACB901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0C9A36-6FF7-A4E9-1225-17761EE8C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2FC6037-F2FF-9E3B-F185-359E677CD2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1741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13CFD-D81C-5022-8371-1F20B2B00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3D016A-A2AD-6E1E-5C4A-E59C61416D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E18501D-3167-AC45-20F1-C2F163C739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47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7EA2D-809C-20A0-0D34-F9D91B179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B71A83-B887-897D-02CF-E8E7262BDD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755F4B-D81D-9E0B-1572-8EA4CC98C6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54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81EBE-CDCD-AF75-1952-C2D6D0694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1DFCD5F-8B35-292B-A8B5-47F67853C2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065FB2F-D2DB-CE01-4F99-F89D57CE84B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4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F6666-D6E1-93B9-60AD-66A03EF9E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A4AEC6-3CE5-7B21-81B8-6D6E4419A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21D66E-04D0-297A-F0CE-AF4B7CE0EE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52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324C0-86D2-43EB-3D2C-11BD7785D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3C2869F-2F27-8B45-EBB1-5F51FE634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3F4F9B-98EF-1B1C-D4AF-7E82E1DF68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810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E5C16-6A9D-9F4E-6519-DC5740051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F66D7D-BDBC-B78D-471D-92D8E61CAE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CD2A57-8A5D-C6BE-C02B-BC0FC6C46C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94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373E9-4FE2-4A19-69DA-442BF44F9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5CE50F-57F8-7342-E2C0-568A68FD3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75D28D-5886-76CF-D5D6-8BFED59ED59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271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50A43-A5DC-2AC0-0ACA-986C08673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07B391-5CEB-922A-210C-794DC108A6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0CA0811-69EC-9621-52ED-2D502FB79F4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770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9D7B4-A99A-2778-F599-7BFFC6CC3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8DB168-B958-DE45-0295-486FB15458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AFB30F-D668-26AF-EA51-2317F2F2B91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45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90DAD-9751-A875-0D9B-98E5EF24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A6A9BF-8AAA-DF50-95EF-28EEB2980D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81E0DC-C832-E1C0-5FD1-68381511B21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947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7B5F3-DFB0-8252-6EF7-A83CA594D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31A2A1-AB54-4359-501C-99314ADE3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CF1305-A530-C288-E0D7-0D06231C9D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329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61623-F431-1176-60AD-FD24D4E68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78120B-FE38-E643-B243-1F30CA371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6C3BF3-A5DB-1763-902C-4DBABBC007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7280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90878-903C-ACF8-3005-1361FA6C8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E8EF526-6268-AD38-7D38-B2B2B02D9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F3B12C-B4FC-372C-A60D-56A54F9141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43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7648C-5899-C804-79DF-C1060276E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6CBF1D-E35E-1B73-3F11-C4C0AAB218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2689D17-CD48-0809-8BE6-A87685FD4F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81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DA69-59F2-DBEC-011B-9D516E561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13995B-FBF1-88E2-142D-A76091E233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EE71474-9B6A-5250-75CA-CBC33E0890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026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FD76F-3AC4-E99E-BF89-7052EB5B7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3130B0-FE86-4D7F-9B75-73B45970ED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125020-A6BC-F8BA-A948-A3E68AD170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08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D5E11-B073-D739-C404-78CED5A76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2ECFF1A-50A9-08BB-179A-9BF62341B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3165A2-6236-E3C8-68D0-94B9DCF973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231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C2604-EF92-5BD9-CE6F-23746A7E0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2615EA1-1F0E-93DD-EE46-8CD23EF861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4DEC12-9697-09A7-634A-DB9C4BD1FE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602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F77F4-94A9-C1F1-A82F-58333C560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5CF884-6DAC-E474-8717-43B83A231C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2E6B7C6-546C-2DF2-203F-4BFF40BE70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3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D6B0A-C12D-D615-B3B5-F23A77757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05F26B0-CA9E-13D1-DCFA-ABA840565F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6DD90FE-97BA-466C-ACE1-C7616FF66D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030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TIF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EDCA83-6606-842C-2C26-5BDADCB9E90D}"/>
              </a:ext>
            </a:extLst>
          </p:cNvPr>
          <p:cNvSpPr txBox="1"/>
          <p:nvPr/>
        </p:nvSpPr>
        <p:spPr>
          <a:xfrm>
            <a:off x="1775700" y="1700880"/>
            <a:ext cx="81365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《图形的相似》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DE717-B9F5-A7EB-D7C2-0D8657046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A5F830-B962-906B-4F10-E0561ADFF9B2}"/>
              </a:ext>
            </a:extLst>
          </p:cNvPr>
          <p:cNvSpPr txBox="1"/>
          <p:nvPr/>
        </p:nvSpPr>
        <p:spPr>
          <a:xfrm>
            <a:off x="839635" y="908825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由上述条件可以推出图中哪两个三角形相似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用符号语言表示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37.jpeg">
            <a:extLst>
              <a:ext uri="{FF2B5EF4-FFF2-40B4-BE49-F238E27FC236}">
                <a16:creationId xmlns:a16="http://schemas.microsoft.com/office/drawing/2014/main" id="{CA99EF7C-A5E4-BFCA-E6E1-0080C6BE8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2824866"/>
            <a:ext cx="3960275" cy="17705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697A405-F263-41CF-43B4-A5310B52ED55}"/>
              </a:ext>
            </a:extLst>
          </p:cNvPr>
          <p:cNvSpPr txBox="1"/>
          <p:nvPr/>
        </p:nvSpPr>
        <p:spPr>
          <a:xfrm>
            <a:off x="3043671" y="1660535"/>
            <a:ext cx="2692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516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1BAF5-6526-4B6D-84E0-F2C267A76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721071-6859-B7D3-8BCF-38E76ED8B1A1}"/>
              </a:ext>
            </a:extLst>
          </p:cNvPr>
          <p:cNvSpPr txBox="1"/>
          <p:nvPr/>
        </p:nvSpPr>
        <p:spPr>
          <a:xfrm>
            <a:off x="839635" y="836820"/>
            <a:ext cx="1036872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有一块三角形余料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现在要把它加工成如图所示的两个大小相同的正方形零件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FGMN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则这两个正方形零件的边长为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38.jpeg">
            <a:extLst>
              <a:ext uri="{FF2B5EF4-FFF2-40B4-BE49-F238E27FC236}">
                <a16:creationId xmlns:a16="http://schemas.microsoft.com/office/drawing/2014/main" id="{5B007F9B-01BD-C33B-F879-184AAA136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3284990"/>
            <a:ext cx="2699900" cy="21599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FB76D22-317C-0994-1DD2-7B4F2C1D6ED4}"/>
              </a:ext>
            </a:extLst>
          </p:cNvPr>
          <p:cNvSpPr txBox="1"/>
          <p:nvPr/>
        </p:nvSpPr>
        <p:spPr>
          <a:xfrm>
            <a:off x="7464095" y="2241901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92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76863-90C4-5515-9354-B4D57D849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AF4543-B50B-8233-9E60-6AA3DC63142B}"/>
              </a:ext>
            </a:extLst>
          </p:cNvPr>
          <p:cNvSpPr txBox="1"/>
          <p:nvPr/>
        </p:nvSpPr>
        <p:spPr>
          <a:xfrm>
            <a:off x="695625" y="620805"/>
            <a:ext cx="1065674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轴的正半轴上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(8,6),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是等腰三角形时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39.jpeg">
            <a:extLst>
              <a:ext uri="{FF2B5EF4-FFF2-40B4-BE49-F238E27FC236}">
                <a16:creationId xmlns:a16="http://schemas.microsoft.com/office/drawing/2014/main" id="{DA5EF7E2-F7A8-4FD6-1060-3DF25F541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8833" y="3194703"/>
            <a:ext cx="2736190" cy="22806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A0AD31-2769-7B63-13B8-BDBBCAE0FE76}"/>
                  </a:ext>
                </a:extLst>
              </p:cNvPr>
              <p:cNvSpPr txBox="1"/>
              <p:nvPr/>
            </p:nvSpPr>
            <p:spPr>
              <a:xfrm>
                <a:off x="1343670" y="2564940"/>
                <a:ext cx="2334011" cy="737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𝟑𝟐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(4,3)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A0AD31-2769-7B63-13B8-BDBBCAE0FE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0" y="2564940"/>
                <a:ext cx="2334011" cy="737189"/>
              </a:xfrm>
              <a:prstGeom prst="rect">
                <a:avLst/>
              </a:prstGeom>
              <a:blipFill>
                <a:blip r:embed="rId4"/>
                <a:stretch>
                  <a:fillRect r="-78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66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97BF7-55D9-D9B7-76F4-71731C67C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94AAD9-DFE7-1F7B-86B5-E7DCB64B3DDA}"/>
              </a:ext>
            </a:extLst>
          </p:cNvPr>
          <p:cNvSpPr txBox="1"/>
          <p:nvPr/>
        </p:nvSpPr>
        <p:spPr>
          <a:xfrm>
            <a:off x="695625" y="548800"/>
            <a:ext cx="105261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的角平分线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30F2C6-1C70-BEE7-D78F-AEA25640F9E5}"/>
              </a:ext>
            </a:extLst>
          </p:cNvPr>
          <p:cNvSpPr txBox="1"/>
          <p:nvPr/>
        </p:nvSpPr>
        <p:spPr>
          <a:xfrm>
            <a:off x="767630" y="1527194"/>
            <a:ext cx="554438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的平分线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40.jpeg">
            <a:extLst>
              <a:ext uri="{FF2B5EF4-FFF2-40B4-BE49-F238E27FC236}">
                <a16:creationId xmlns:a16="http://schemas.microsoft.com/office/drawing/2014/main" id="{979986C1-1578-76DD-1214-E22D09721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564940"/>
            <a:ext cx="2436413" cy="208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6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C185E-A88A-FDF7-0AEF-949A14890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DAAC06-54D1-454A-6B01-1B70C37BD467}"/>
              </a:ext>
            </a:extLst>
          </p:cNvPr>
          <p:cNvSpPr txBox="1"/>
          <p:nvPr/>
        </p:nvSpPr>
        <p:spPr>
          <a:xfrm>
            <a:off x="803632" y="476795"/>
            <a:ext cx="10584735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2ADF3F-B36B-211F-F215-383352C1C2A7}"/>
                  </a:ext>
                </a:extLst>
              </p:cNvPr>
              <p:cNvSpPr txBox="1"/>
              <p:nvPr/>
            </p:nvSpPr>
            <p:spPr>
              <a:xfrm>
                <a:off x="778048" y="2190626"/>
                <a:ext cx="6104658" cy="36430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𝑭𝑮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𝑭𝑮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2ADF3F-B36B-211F-F215-383352C1C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048" y="2190626"/>
                <a:ext cx="6104658" cy="3643049"/>
              </a:xfrm>
              <a:prstGeom prst="rect">
                <a:avLst/>
              </a:prstGeom>
              <a:blipFill>
                <a:blip r:embed="rId3"/>
                <a:stretch>
                  <a:fillRect l="-2098" t="-334" b="-3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1.jpeg">
            <a:extLst>
              <a:ext uri="{FF2B5EF4-FFF2-40B4-BE49-F238E27FC236}">
                <a16:creationId xmlns:a16="http://schemas.microsoft.com/office/drawing/2014/main" id="{140E2983-5C6C-1FEA-CC9C-A12821C2B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8303" y="2740270"/>
            <a:ext cx="2611918" cy="200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3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46863-2368-08C2-68EC-1A8F2B34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1DBA7E-6185-3DBB-C868-A30E38320BAF}"/>
                  </a:ext>
                </a:extLst>
              </p:cNvPr>
              <p:cNvSpPr txBox="1"/>
              <p:nvPr/>
            </p:nvSpPr>
            <p:spPr>
              <a:xfrm>
                <a:off x="839635" y="397337"/>
                <a:ext cx="6104658" cy="948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1DBA7E-6185-3DBB-C868-A30E38320B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397337"/>
                <a:ext cx="6104658" cy="948080"/>
              </a:xfrm>
              <a:prstGeom prst="rect">
                <a:avLst/>
              </a:prstGeom>
              <a:blipFill>
                <a:blip r:embed="rId3"/>
                <a:stretch>
                  <a:fillRect l="-2098" b="-6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000E9A-36EB-B128-5DE1-D37F7B6AF674}"/>
                  </a:ext>
                </a:extLst>
              </p:cNvPr>
              <p:cNvSpPr txBox="1"/>
              <p:nvPr/>
            </p:nvSpPr>
            <p:spPr>
              <a:xfrm>
                <a:off x="839635" y="1484865"/>
                <a:ext cx="5904410" cy="37293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000E9A-36EB-B128-5DE1-D37F7B6AF6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484865"/>
                <a:ext cx="5904410" cy="3729354"/>
              </a:xfrm>
              <a:prstGeom prst="rect">
                <a:avLst/>
              </a:prstGeom>
              <a:blipFill>
                <a:blip r:embed="rId4"/>
                <a:stretch>
                  <a:fillRect l="-2169" b="-1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1.jpeg">
            <a:extLst>
              <a:ext uri="{FF2B5EF4-FFF2-40B4-BE49-F238E27FC236}">
                <a16:creationId xmlns:a16="http://schemas.microsoft.com/office/drawing/2014/main" id="{CFE27109-2A09-0161-329A-978D8B3019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2348563"/>
            <a:ext cx="2611918" cy="200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5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090AF-63CE-4816-A7E4-BE50F6418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2.jpeg">
            <a:extLst>
              <a:ext uri="{FF2B5EF4-FFF2-40B4-BE49-F238E27FC236}">
                <a16:creationId xmlns:a16="http://schemas.microsoft.com/office/drawing/2014/main" id="{AB838EE8-195A-051B-2234-1EBCD1063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620804"/>
            <a:ext cx="5916047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D55E3E9-31DD-D1E9-B5EF-68FDD3277597}"/>
              </a:ext>
            </a:extLst>
          </p:cNvPr>
          <p:cNvSpPr txBox="1"/>
          <p:nvPr/>
        </p:nvSpPr>
        <p:spPr>
          <a:xfrm>
            <a:off x="1991715" y="467993"/>
            <a:ext cx="410428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相似三角形的实际应用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FE732C-7069-1680-3D1A-5398ABE4B75C}"/>
              </a:ext>
            </a:extLst>
          </p:cNvPr>
          <p:cNvSpPr txBox="1"/>
          <p:nvPr/>
        </p:nvSpPr>
        <p:spPr>
          <a:xfrm>
            <a:off x="673322" y="1144586"/>
            <a:ext cx="11039067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身高为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的某学生想测量一棵大树的高度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她沿着树影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当走到点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她的影子顶端正好与大树的影子顶端重合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则大树的高度为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C.8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D.10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43.jpeg">
            <a:extLst>
              <a:ext uri="{FF2B5EF4-FFF2-40B4-BE49-F238E27FC236}">
                <a16:creationId xmlns:a16="http://schemas.microsoft.com/office/drawing/2014/main" id="{A86E3FC0-F98B-2670-5B47-C27E976DC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95" y="3697273"/>
            <a:ext cx="1872130" cy="218461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92439E0-344D-AD62-0602-D531B99DC0FF}"/>
              </a:ext>
            </a:extLst>
          </p:cNvPr>
          <p:cNvSpPr txBox="1"/>
          <p:nvPr/>
        </p:nvSpPr>
        <p:spPr>
          <a:xfrm>
            <a:off x="8297714" y="2596113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49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0B18A-39AB-D4B8-3830-48930EDCA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BD3E31-F551-4380-34CA-DBF7189171E5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10656740" cy="28958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【跨学科融合】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·重庆巴蜀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是凸透镜的主光轴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是光心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是焦点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若蜡烛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的像为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测量得到物距与像距之比为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蜡烛高为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则像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B.5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      C.6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BD3E31-F551-4380-34CA-DBF718917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10656740" cy="2895857"/>
              </a:xfrm>
              <a:prstGeom prst="rect">
                <a:avLst/>
              </a:prstGeom>
              <a:blipFill>
                <a:blip r:embed="rId3"/>
                <a:stretch>
                  <a:fillRect l="-1144" r="-1201" b="-1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44.jpeg">
            <a:extLst>
              <a:ext uri="{FF2B5EF4-FFF2-40B4-BE49-F238E27FC236}">
                <a16:creationId xmlns:a16="http://schemas.microsoft.com/office/drawing/2014/main" id="{75832DB9-ABE7-1F16-9F1D-B84141F4B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864" y="3789024"/>
            <a:ext cx="4248295" cy="17915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44EA94-DDDE-DC11-CE6A-7B3707DB5DDE}"/>
              </a:ext>
            </a:extLst>
          </p:cNvPr>
          <p:cNvSpPr txBox="1"/>
          <p:nvPr/>
        </p:nvSpPr>
        <p:spPr>
          <a:xfrm>
            <a:off x="6384020" y="2068733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529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722D1-2A96-89FE-2854-3F4AAFAAD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E07C56-D9BC-34CD-23D1-11D645DE164B}"/>
              </a:ext>
            </a:extLst>
          </p:cNvPr>
          <p:cNvSpPr txBox="1"/>
          <p:nvPr/>
        </p:nvSpPr>
        <p:spPr>
          <a:xfrm>
            <a:off x="623619" y="434468"/>
            <a:ext cx="1087275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小明对某塔进行了测量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测量方法如下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处放一平面镜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方向后退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恰好在平面镜中看到塔的顶部点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再将平面镜沿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方向继续向后移动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处向后退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恰好再次在平面镜中看到塔的顶部点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已知小明眼睛到地面的距离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请根据题中提供的相关信息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求出塔的高度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平面镜大小忽略不计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2DD81B-D781-7634-127D-B8AC6B0B268A}"/>
                  </a:ext>
                </a:extLst>
              </p:cNvPr>
              <p:cNvSpPr txBox="1"/>
              <p:nvPr/>
            </p:nvSpPr>
            <p:spPr>
              <a:xfrm>
                <a:off x="623619" y="2996970"/>
                <a:ext cx="9576665" cy="3017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AMN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同理可得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MND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FED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塔的高度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2DD81B-D781-7634-127D-B8AC6B0B2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2996970"/>
                <a:ext cx="9576665" cy="3017108"/>
              </a:xfrm>
              <a:prstGeom prst="rect">
                <a:avLst/>
              </a:prstGeom>
              <a:blipFill>
                <a:blip r:embed="rId3"/>
                <a:stretch>
                  <a:fillRect l="-1273" t="-2828" b="-1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5.jpeg">
            <a:extLst>
              <a:ext uri="{FF2B5EF4-FFF2-40B4-BE49-F238E27FC236}">
                <a16:creationId xmlns:a16="http://schemas.microsoft.com/office/drawing/2014/main" id="{E9A60A93-D174-6696-FBF0-60E663F54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2088" y="3429000"/>
            <a:ext cx="2936392" cy="208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46FAD-71EE-E58A-E9B0-122D9B99C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6.jpeg">
            <a:extLst>
              <a:ext uri="{FF2B5EF4-FFF2-40B4-BE49-F238E27FC236}">
                <a16:creationId xmlns:a16="http://schemas.microsoft.com/office/drawing/2014/main" id="{BC423D42-6690-7F2C-ED1E-C901D8AA1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5C2C68E-D779-1E9C-CDA2-CD3825AD26D0}"/>
              </a:ext>
            </a:extLst>
          </p:cNvPr>
          <p:cNvSpPr txBox="1"/>
          <p:nvPr/>
        </p:nvSpPr>
        <p:spPr>
          <a:xfrm>
            <a:off x="2135725" y="549518"/>
            <a:ext cx="2160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位似图形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4FEE2D-2FCC-C4C9-A0AB-DB6BBED44347}"/>
              </a:ext>
            </a:extLst>
          </p:cNvPr>
          <p:cNvSpPr txBox="1"/>
          <p:nvPr/>
        </p:nvSpPr>
        <p:spPr>
          <a:xfrm>
            <a:off x="759171" y="1188666"/>
            <a:ext cx="1065674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(4,1),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以原点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A.(1,1)	                      B.(4,4)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(8,2)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C.(4,4)	                      D.(4,4)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(-4,-4)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47.jpeg">
            <a:extLst>
              <a:ext uri="{FF2B5EF4-FFF2-40B4-BE49-F238E27FC236}">
                <a16:creationId xmlns:a16="http://schemas.microsoft.com/office/drawing/2014/main" id="{63245A52-6536-28C4-F0F3-15078EAA4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85" y="3860912"/>
            <a:ext cx="2808195" cy="205989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EFD394D-6D86-2648-D86A-109D2D6BDA4A}"/>
              </a:ext>
            </a:extLst>
          </p:cNvPr>
          <p:cNvSpPr txBox="1"/>
          <p:nvPr/>
        </p:nvSpPr>
        <p:spPr>
          <a:xfrm>
            <a:off x="9717622" y="2009682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98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169B5-1369-F24A-8FA6-F7DE0B627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25.jpeg">
            <a:extLst>
              <a:ext uri="{FF2B5EF4-FFF2-40B4-BE49-F238E27FC236}">
                <a16:creationId xmlns:a16="http://schemas.microsoft.com/office/drawing/2014/main" id="{ED6FE256-AA10-BE03-2A73-32B8BB6C8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799"/>
            <a:ext cx="6132426" cy="504035"/>
          </a:xfrm>
          <a:prstGeom prst="rect">
            <a:avLst/>
          </a:prstGeom>
        </p:spPr>
      </p:pic>
      <p:pic>
        <p:nvPicPr>
          <p:cNvPr id="6" name="image226.jpeg">
            <a:extLst>
              <a:ext uri="{FF2B5EF4-FFF2-40B4-BE49-F238E27FC236}">
                <a16:creationId xmlns:a16="http://schemas.microsoft.com/office/drawing/2014/main" id="{C909B92D-AD1B-38DD-AC34-BF3C94FF34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26" r="5026" b="61275"/>
          <a:stretch/>
        </p:blipFill>
        <p:spPr>
          <a:xfrm>
            <a:off x="839635" y="1484865"/>
            <a:ext cx="10800750" cy="3384235"/>
          </a:xfrm>
          <a:prstGeom prst="rect">
            <a:avLst/>
          </a:prstGeom>
        </p:spPr>
      </p:pic>
      <p:pic>
        <p:nvPicPr>
          <p:cNvPr id="7" name="image226.jpeg">
            <a:extLst>
              <a:ext uri="{FF2B5EF4-FFF2-40B4-BE49-F238E27FC236}">
                <a16:creationId xmlns:a16="http://schemas.microsoft.com/office/drawing/2014/main" id="{5052AB1B-E2F1-FBBB-270A-58704EE831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2281" r="94682" b="34952"/>
          <a:stretch/>
        </p:blipFill>
        <p:spPr>
          <a:xfrm>
            <a:off x="551615" y="3187971"/>
            <a:ext cx="539550" cy="16811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D36E98-1FA0-69F2-3577-0A73BEE7B3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154" y="2348925"/>
            <a:ext cx="792055" cy="2083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6258CB8-1993-DF51-B9B2-021F578BF1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125" y="3421379"/>
            <a:ext cx="581236" cy="40422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39DE3AA-F651-06E8-D81D-DE30B6F84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2158" y="4414211"/>
            <a:ext cx="1277802" cy="2803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5423D10-B644-9470-B4EF-6101AC702F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222" y="4420307"/>
            <a:ext cx="1028913" cy="28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F788E-2BAA-9273-E2F9-A71F3D7AC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5A5061-D062-123C-3FAE-6945CDFF5A8D}"/>
              </a:ext>
            </a:extLst>
          </p:cNvPr>
          <p:cNvSpPr txBox="1"/>
          <p:nvPr/>
        </p:nvSpPr>
        <p:spPr>
          <a:xfrm>
            <a:off x="551615" y="548800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AA'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的周长之比为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A46227-756E-4BD0-1090-3E14828DB917}"/>
              </a:ext>
            </a:extLst>
          </p:cNvPr>
          <p:cNvSpPr txBox="1"/>
          <p:nvPr/>
        </p:nvSpPr>
        <p:spPr>
          <a:xfrm>
            <a:off x="551615" y="4610415"/>
            <a:ext cx="111967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OEFG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的坐标分别为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(7,3),(-1,-1),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则这两个正方形的位似中心的坐标是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6050658-8AD1-4EB1-038C-FC779498A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729" y="1555087"/>
            <a:ext cx="6486525" cy="2971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4D3E0F3-44E9-F03C-F1E7-603A7105446E}"/>
              </a:ext>
            </a:extLst>
          </p:cNvPr>
          <p:cNvSpPr txBox="1"/>
          <p:nvPr/>
        </p:nvSpPr>
        <p:spPr>
          <a:xfrm>
            <a:off x="10128280" y="979687"/>
            <a:ext cx="749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454568D-BFFB-FF0C-6087-7DB2A0224A2C}"/>
                  </a:ext>
                </a:extLst>
              </p:cNvPr>
              <p:cNvSpPr txBox="1"/>
              <p:nvPr/>
            </p:nvSpPr>
            <p:spPr>
              <a:xfrm>
                <a:off x="8400160" y="5154013"/>
                <a:ext cx="2910051" cy="737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454568D-BFFB-FF0C-6087-7DB2A0224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160" y="5154013"/>
                <a:ext cx="2910051" cy="737189"/>
              </a:xfrm>
              <a:prstGeom prst="rect">
                <a:avLst/>
              </a:prstGeom>
              <a:blipFill>
                <a:blip r:embed="rId4"/>
                <a:stretch>
                  <a:fillRect l="-440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707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1A2EA-5C25-2256-CBB6-C9E188DC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6CAD57-29A4-8036-1578-50D817BA79D1}"/>
              </a:ext>
            </a:extLst>
          </p:cNvPr>
          <p:cNvSpPr txBox="1"/>
          <p:nvPr/>
        </p:nvSpPr>
        <p:spPr>
          <a:xfrm>
            <a:off x="740430" y="534226"/>
            <a:ext cx="10683939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的正方形网格中建立平面直角坐标系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的三个顶点分别为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(4,5)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75210C-9918-E392-3C3B-299E0646AF9E}"/>
              </a:ext>
            </a:extLst>
          </p:cNvPr>
          <p:cNvSpPr txBox="1"/>
          <p:nvPr/>
        </p:nvSpPr>
        <p:spPr>
          <a:xfrm>
            <a:off x="768112" y="2576446"/>
            <a:ext cx="5759918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就是所求作的三角形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7AC6BF-DB2F-85BD-9A5A-AFECFD2AA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020" y="1808018"/>
            <a:ext cx="4320300" cy="4089445"/>
          </a:xfrm>
          <a:prstGeom prst="rect">
            <a:avLst/>
          </a:prstGeom>
        </p:spPr>
      </p:pic>
      <p:pic>
        <p:nvPicPr>
          <p:cNvPr id="8" name="image250.jpeg">
            <a:extLst>
              <a:ext uri="{FF2B5EF4-FFF2-40B4-BE49-F238E27FC236}">
                <a16:creationId xmlns:a16="http://schemas.microsoft.com/office/drawing/2014/main" id="{7B66DCD8-5F76-0661-70DE-1826F98FB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700" y="1772885"/>
            <a:ext cx="4427870" cy="416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4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5D7E4-9CCB-33BA-3431-F09F2AF15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C454DB-54B9-48BE-286C-8CE533F5E897}"/>
              </a:ext>
            </a:extLst>
          </p:cNvPr>
          <p:cNvSpPr txBox="1"/>
          <p:nvPr/>
        </p:nvSpPr>
        <p:spPr>
          <a:xfrm>
            <a:off x="479610" y="675102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以原点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轴的上方画出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且相似比为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6CA582-59D8-2C4A-41A6-80F95512F70A}"/>
              </a:ext>
            </a:extLst>
          </p:cNvPr>
          <p:cNvSpPr txBox="1"/>
          <p:nvPr/>
        </p:nvSpPr>
        <p:spPr>
          <a:xfrm>
            <a:off x="479610" y="1709010"/>
            <a:ext cx="56163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就是所求作的三角形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F75400-BF6D-FDD1-6763-2F541F89C8A6}"/>
              </a:ext>
            </a:extLst>
          </p:cNvPr>
          <p:cNvSpPr txBox="1"/>
          <p:nvPr/>
        </p:nvSpPr>
        <p:spPr>
          <a:xfrm>
            <a:off x="457213" y="280334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530DED-3535-24F1-3C14-DB6C2079A6B2}"/>
                  </a:ext>
                </a:extLst>
              </p:cNvPr>
              <p:cNvSpPr txBox="1"/>
              <p:nvPr/>
            </p:nvSpPr>
            <p:spPr>
              <a:xfrm>
                <a:off x="479610" y="3501005"/>
                <a:ext cx="6624460" cy="20422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且相似比为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△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530DED-3535-24F1-3C14-DB6C2079A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3501005"/>
                <a:ext cx="6624460" cy="2042290"/>
              </a:xfrm>
              <a:prstGeom prst="rect">
                <a:avLst/>
              </a:prstGeom>
              <a:blipFill>
                <a:blip r:embed="rId3"/>
                <a:stretch>
                  <a:fillRect l="-1934" b="-5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250.jpeg">
            <a:extLst>
              <a:ext uri="{FF2B5EF4-FFF2-40B4-BE49-F238E27FC236}">
                <a16:creationId xmlns:a16="http://schemas.microsoft.com/office/drawing/2014/main" id="{8A3F48B4-0A60-1041-6854-E5D3C2B533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1595111"/>
            <a:ext cx="4427870" cy="416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3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D007C-6A65-C5E7-F0FF-3ED09A85C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1.jpeg">
            <a:extLst>
              <a:ext uri="{FF2B5EF4-FFF2-40B4-BE49-F238E27FC236}">
                <a16:creationId xmlns:a16="http://schemas.microsoft.com/office/drawing/2014/main" id="{E1B85410-F055-AA76-A43B-934390E7B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02610A8-B0DE-5DE3-D990-A9BA2B0FC4AA}"/>
              </a:ext>
            </a:extLst>
          </p:cNvPr>
          <p:cNvSpPr txBox="1"/>
          <p:nvPr/>
        </p:nvSpPr>
        <p:spPr>
          <a:xfrm>
            <a:off x="2063720" y="562594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3496B4-B1E1-0CBC-7697-19435C9E834E}"/>
              </a:ext>
            </a:extLst>
          </p:cNvPr>
          <p:cNvSpPr txBox="1"/>
          <p:nvPr/>
        </p:nvSpPr>
        <p:spPr>
          <a:xfrm>
            <a:off x="767630" y="1164771"/>
            <a:ext cx="1080075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EBG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	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D.3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52.jpeg">
            <a:extLst>
              <a:ext uri="{FF2B5EF4-FFF2-40B4-BE49-F238E27FC236}">
                <a16:creationId xmlns:a16="http://schemas.microsoft.com/office/drawing/2014/main" id="{79ACF800-73DA-E45D-4271-9D23BCEAB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191" y="2779426"/>
            <a:ext cx="2000373" cy="321932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C722429-2A2D-2E16-57B2-F29EEDE5B1AB}"/>
              </a:ext>
            </a:extLst>
          </p:cNvPr>
          <p:cNvSpPr txBox="1"/>
          <p:nvPr/>
        </p:nvSpPr>
        <p:spPr>
          <a:xfrm>
            <a:off x="1211485" y="2636945"/>
            <a:ext cx="564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169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55B71-9034-CE97-85F6-7BDD338AF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1B3511-C59B-C424-1A93-FB74DBBAE372}"/>
              </a:ext>
            </a:extLst>
          </p:cNvPr>
          <p:cNvSpPr txBox="1"/>
          <p:nvPr/>
        </p:nvSpPr>
        <p:spPr>
          <a:xfrm>
            <a:off x="623620" y="548800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为正方形内一动点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3.jpeg">
            <a:extLst>
              <a:ext uri="{FF2B5EF4-FFF2-40B4-BE49-F238E27FC236}">
                <a16:creationId xmlns:a16="http://schemas.microsoft.com/office/drawing/2014/main" id="{5EB06802-B9A7-5CB0-EDE9-D8C90EFB1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992" r="58175"/>
          <a:stretch/>
        </p:blipFill>
        <p:spPr>
          <a:xfrm>
            <a:off x="8112140" y="2492935"/>
            <a:ext cx="2592180" cy="29673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D4AF12-4458-2E10-D822-6907E1004E49}"/>
                  </a:ext>
                </a:extLst>
              </p:cNvPr>
              <p:cNvSpPr txBox="1"/>
              <p:nvPr/>
            </p:nvSpPr>
            <p:spPr>
              <a:xfrm>
                <a:off x="623620" y="1922470"/>
                <a:ext cx="7128495" cy="4108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𝑷𝑨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PAM+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NBA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𝑷𝑨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𝑷𝑨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𝑨𝑵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∴AM=AN.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D4AF12-4458-2E10-D822-6907E1004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922470"/>
                <a:ext cx="7128495" cy="4108304"/>
              </a:xfrm>
              <a:prstGeom prst="rect">
                <a:avLst/>
              </a:prstGeom>
              <a:blipFill>
                <a:blip r:embed="rId4"/>
                <a:stretch>
                  <a:fillRect l="-1709" t="-1929" b="-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560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33AA7-D4D1-6ECB-01BA-3EEB018AF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502DC8-6727-1004-8F78-E915FBB65298}"/>
              </a:ext>
            </a:extLst>
          </p:cNvPr>
          <p:cNvSpPr txBox="1"/>
          <p:nvPr/>
        </p:nvSpPr>
        <p:spPr>
          <a:xfrm>
            <a:off x="695624" y="620805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的运动过程中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当满足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是否还成立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不需说明理由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0C079B-CD06-9CF9-1D13-6681B6E354EC}"/>
              </a:ext>
            </a:extLst>
          </p:cNvPr>
          <p:cNvSpPr txBox="1"/>
          <p:nvPr/>
        </p:nvSpPr>
        <p:spPr>
          <a:xfrm>
            <a:off x="695624" y="2092809"/>
            <a:ext cx="604842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AM=AN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仍然成立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3.jpeg">
            <a:extLst>
              <a:ext uri="{FF2B5EF4-FFF2-40B4-BE49-F238E27FC236}">
                <a16:creationId xmlns:a16="http://schemas.microsoft.com/office/drawing/2014/main" id="{24969E58-8079-8130-8590-8C7143436C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13"/>
          <a:stretch/>
        </p:blipFill>
        <p:spPr>
          <a:xfrm>
            <a:off x="7752115" y="2348925"/>
            <a:ext cx="3024210" cy="340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80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8A49B-4FFD-DA9B-0F4B-1AFCC4932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6.jpeg">
            <a:extLst>
              <a:ext uri="{FF2B5EF4-FFF2-40B4-BE49-F238E27FC236}">
                <a16:creationId xmlns:a16="http://schemas.microsoft.com/office/drawing/2014/main" id="{7D7296EC-1C2B-1318-44AA-1DE4B14790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028"/>
          <a:stretch/>
        </p:blipFill>
        <p:spPr>
          <a:xfrm>
            <a:off x="578974" y="764815"/>
            <a:ext cx="11034051" cy="4896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ED47CAC-96DC-77D3-FCA8-3A1C59E12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60" y="908825"/>
            <a:ext cx="1152080" cy="2880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80005BB-9CCE-9BD8-A2DE-D8C02D906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7814" y="908825"/>
            <a:ext cx="874451" cy="2880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60D8963-96A9-3A49-0418-0770D61BC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4408" y="1411336"/>
            <a:ext cx="581236" cy="2221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5FF1D31-BEE7-0E9F-2805-B6E4C0F5F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302" y="1723741"/>
            <a:ext cx="923873" cy="2221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44A2CF-F031-8AF7-0DC2-AF779726B6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00" y="1725265"/>
            <a:ext cx="581236" cy="22211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F0C33B1-E220-3D22-A8A8-72C001558C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695" y="2039569"/>
            <a:ext cx="581236" cy="2221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64DA1C8-A8EB-3603-AE79-860F965D5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19" y="2515795"/>
            <a:ext cx="866485" cy="5531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0F9998-2237-A664-BB0D-521DC08AE4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09" y="2716571"/>
            <a:ext cx="645621" cy="2083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A86D4FC-C8E2-EAFB-07AB-4BA0C0D0F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497" y="4488886"/>
            <a:ext cx="962597" cy="20839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DB59525-4FF0-78BD-DA21-6D747A59A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240" y="5013110"/>
            <a:ext cx="1606970" cy="26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2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809F9-0ECB-2957-AA5E-91588F9B9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7.jpeg">
            <a:extLst>
              <a:ext uri="{FF2B5EF4-FFF2-40B4-BE49-F238E27FC236}">
                <a16:creationId xmlns:a16="http://schemas.microsoft.com/office/drawing/2014/main" id="{4AFF52FA-9C98-D961-F95F-B8042366F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701488" cy="485755"/>
          </a:xfrm>
          <a:prstGeom prst="rect">
            <a:avLst/>
          </a:prstGeom>
        </p:spPr>
      </p:pic>
      <p:pic>
        <p:nvPicPr>
          <p:cNvPr id="3" name="image228.jpeg">
            <a:extLst>
              <a:ext uri="{FF2B5EF4-FFF2-40B4-BE49-F238E27FC236}">
                <a16:creationId xmlns:a16="http://schemas.microsoft.com/office/drawing/2014/main" id="{5385A469-DC21-C762-1FD2-3BE2B7BFE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73" y="1268850"/>
            <a:ext cx="5466032" cy="46569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C7741B6-70E8-FB68-D06F-F78082F6E3FF}"/>
              </a:ext>
            </a:extLst>
          </p:cNvPr>
          <p:cNvSpPr txBox="1"/>
          <p:nvPr/>
        </p:nvSpPr>
        <p:spPr>
          <a:xfrm>
            <a:off x="1919710" y="1240087"/>
            <a:ext cx="28081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成比例线段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CBAFC3-C1BF-6062-45A3-319CC9E130F5}"/>
                  </a:ext>
                </a:extLst>
              </p:cNvPr>
              <p:cNvSpPr txBox="1"/>
              <p:nvPr/>
            </p:nvSpPr>
            <p:spPr>
              <a:xfrm>
                <a:off x="685123" y="1968839"/>
                <a:ext cx="8219071" cy="3376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下列各组中的四条线段成比例的是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CBAFC3-C1BF-6062-45A3-319CC9E130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23" y="1968839"/>
                <a:ext cx="8219071" cy="3376886"/>
              </a:xfrm>
              <a:prstGeom prst="rect">
                <a:avLst/>
              </a:prstGeom>
              <a:blipFill>
                <a:blip r:embed="rId5"/>
                <a:stretch>
                  <a:fillRect l="-1483" b="-4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474EFC3-B35E-365F-C2C1-7989B2B7B643}"/>
              </a:ext>
            </a:extLst>
          </p:cNvPr>
          <p:cNvSpPr txBox="1"/>
          <p:nvPr/>
        </p:nvSpPr>
        <p:spPr>
          <a:xfrm>
            <a:off x="6672040" y="2132910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07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582E9-DAC0-FFC8-CB50-6A464D94E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3955B7-4F89-D3FE-6040-1F23E4DE56ED}"/>
                  </a:ext>
                </a:extLst>
              </p:cNvPr>
              <p:cNvSpPr txBox="1"/>
              <p:nvPr/>
            </p:nvSpPr>
            <p:spPr>
              <a:xfrm>
                <a:off x="767630" y="548800"/>
                <a:ext cx="10080700" cy="24970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7(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均不等于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均不等于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3955B7-4F89-D3FE-6040-1F23E4DE5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48800"/>
                <a:ext cx="10080700" cy="2497094"/>
              </a:xfrm>
              <a:prstGeom prst="rect">
                <a:avLst/>
              </a:prstGeom>
              <a:blipFill>
                <a:blip r:embed="rId3"/>
                <a:stretch>
                  <a:fillRect l="-1270" b="-1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EE6E3F0-1AAD-C3AD-0AD8-534A025DB75D}"/>
              </a:ext>
            </a:extLst>
          </p:cNvPr>
          <p:cNvSpPr txBox="1"/>
          <p:nvPr/>
        </p:nvSpPr>
        <p:spPr>
          <a:xfrm>
            <a:off x="3863845" y="692810"/>
            <a:ext cx="432030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75397F-1516-343F-0E17-32F63DBDD2DA}"/>
                  </a:ext>
                </a:extLst>
              </p:cNvPr>
              <p:cNvSpPr txBox="1"/>
              <p:nvPr/>
            </p:nvSpPr>
            <p:spPr>
              <a:xfrm>
                <a:off x="9301744" y="1101469"/>
                <a:ext cx="749901" cy="9943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75397F-1516-343F-0E17-32F63DBDD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1744" y="1101469"/>
                <a:ext cx="749901" cy="99431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F3E395F-680B-63B2-488C-76086D9BB33B}"/>
              </a:ext>
            </a:extLst>
          </p:cNvPr>
          <p:cNvSpPr txBox="1"/>
          <p:nvPr/>
        </p:nvSpPr>
        <p:spPr>
          <a:xfrm>
            <a:off x="9589764" y="2238661"/>
            <a:ext cx="461881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6202CA-16C0-8761-2F1C-752AA2E8BE4E}"/>
              </a:ext>
            </a:extLst>
          </p:cNvPr>
          <p:cNvSpPr txBox="1"/>
          <p:nvPr/>
        </p:nvSpPr>
        <p:spPr>
          <a:xfrm>
            <a:off x="767630" y="3189904"/>
            <a:ext cx="7444634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如图是著名画家达·芬奇的名画《蒙娜丽莎》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图中的脸部被包在矩形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的黄金分割点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229.jpeg">
            <a:extLst>
              <a:ext uri="{FF2B5EF4-FFF2-40B4-BE49-F238E27FC236}">
                <a16:creationId xmlns:a16="http://schemas.microsoft.com/office/drawing/2014/main" id="{C481827F-59DD-07FA-C615-78F876DD85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954" y="3436029"/>
            <a:ext cx="2179381" cy="233456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D492A8D-0414-D53C-01F4-B13A12810D10}"/>
                  </a:ext>
                </a:extLst>
              </p:cNvPr>
              <p:cNvSpPr txBox="1"/>
              <p:nvPr/>
            </p:nvSpPr>
            <p:spPr>
              <a:xfrm>
                <a:off x="1415675" y="5157120"/>
                <a:ext cx="1037921" cy="7864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D492A8D-0414-D53C-01F4-B13A12810D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675" y="5157120"/>
                <a:ext cx="1037921" cy="786497"/>
              </a:xfrm>
              <a:prstGeom prst="rect">
                <a:avLst/>
              </a:prstGeom>
              <a:blipFill>
                <a:blip r:embed="rId6"/>
                <a:stretch>
                  <a:fillRect r="-11765" b="-8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365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70C47-AA40-0CCE-ECD9-35F25036D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0.jpeg">
            <a:extLst>
              <a:ext uri="{FF2B5EF4-FFF2-40B4-BE49-F238E27FC236}">
                <a16:creationId xmlns:a16="http://schemas.microsoft.com/office/drawing/2014/main" id="{629E82A5-B25C-876A-8C5E-80F05A2A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0878CDD-8173-BB10-D806-D2FC4EBB9DFD}"/>
              </a:ext>
            </a:extLst>
          </p:cNvPr>
          <p:cNvSpPr txBox="1"/>
          <p:nvPr/>
        </p:nvSpPr>
        <p:spPr>
          <a:xfrm>
            <a:off x="2063720" y="57922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平行线分线段成比例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B880F1-C930-F457-CE59-9D36AD2CED6F}"/>
                  </a:ext>
                </a:extLst>
              </p:cNvPr>
              <p:cNvSpPr txBox="1"/>
              <p:nvPr/>
            </p:nvSpPr>
            <p:spPr>
              <a:xfrm>
                <a:off x="767630" y="1165966"/>
                <a:ext cx="10656740" cy="25262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B880F1-C930-F457-CE59-9D36AD2CED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65966"/>
                <a:ext cx="10656740" cy="2526204"/>
              </a:xfrm>
              <a:prstGeom prst="rect">
                <a:avLst/>
              </a:prstGeom>
              <a:blipFill>
                <a:blip r:embed="rId4"/>
                <a:stretch>
                  <a:fillRect l="-1201" b="-1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231.jpeg">
            <a:extLst>
              <a:ext uri="{FF2B5EF4-FFF2-40B4-BE49-F238E27FC236}">
                <a16:creationId xmlns:a16="http://schemas.microsoft.com/office/drawing/2014/main" id="{E036F3AF-7949-5AD9-C4F3-7C47EE9F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3469" y="4077045"/>
            <a:ext cx="2420547" cy="183602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0D8021-9542-25B2-0BC7-B60AEA9B076D}"/>
              </a:ext>
            </a:extLst>
          </p:cNvPr>
          <p:cNvSpPr txBox="1"/>
          <p:nvPr/>
        </p:nvSpPr>
        <p:spPr>
          <a:xfrm>
            <a:off x="4846526" y="2167458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014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1F9C4-EA27-F2FE-020A-B57C166AC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A2CCB1-1E36-0E74-1831-927B06C08403}"/>
              </a:ext>
            </a:extLst>
          </p:cNvPr>
          <p:cNvSpPr txBox="1"/>
          <p:nvPr/>
        </p:nvSpPr>
        <p:spPr>
          <a:xfrm>
            <a:off x="803632" y="410551"/>
            <a:ext cx="1058473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垂足分别是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6F4CAC-622A-529E-CB06-68E527B69F2C}"/>
              </a:ext>
            </a:extLst>
          </p:cNvPr>
          <p:cNvSpPr txBox="1"/>
          <p:nvPr/>
        </p:nvSpPr>
        <p:spPr>
          <a:xfrm>
            <a:off x="910997" y="4492683"/>
            <a:ext cx="10370004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554B1D-16F0-32C0-7E85-AA2324916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735" y="1713728"/>
            <a:ext cx="6257925" cy="2895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0FC2B4B-00E2-FFEF-3FED-9800FC009CD8}"/>
                  </a:ext>
                </a:extLst>
              </p:cNvPr>
              <p:cNvSpPr txBox="1"/>
              <p:nvPr/>
            </p:nvSpPr>
            <p:spPr>
              <a:xfrm>
                <a:off x="3719835" y="768469"/>
                <a:ext cx="389876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0FC2B4B-00E2-FFEF-3FED-9800FC009C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835" y="768469"/>
                <a:ext cx="389876" cy="94525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E60EC33-7873-EFB2-CC05-F98253812E17}"/>
              </a:ext>
            </a:extLst>
          </p:cNvPr>
          <p:cNvSpPr txBox="1"/>
          <p:nvPr/>
        </p:nvSpPr>
        <p:spPr>
          <a:xfrm>
            <a:off x="5354143" y="5292977"/>
            <a:ext cx="381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781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A8A58-8B8A-146A-437B-7BB99FC5E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4.jpeg">
            <a:extLst>
              <a:ext uri="{FF2B5EF4-FFF2-40B4-BE49-F238E27FC236}">
                <a16:creationId xmlns:a16="http://schemas.microsoft.com/office/drawing/2014/main" id="{8EE785B1-91C9-2DB7-A77D-257C259F1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916047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1CF354F-0FC7-6D55-2B67-6F00F1A2EB51}"/>
              </a:ext>
            </a:extLst>
          </p:cNvPr>
          <p:cNvSpPr txBox="1"/>
          <p:nvPr/>
        </p:nvSpPr>
        <p:spPr>
          <a:xfrm>
            <a:off x="2135725" y="431121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相似三角形的判定与性质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047C98-B30E-B50E-E6D3-6AC585F6DFAF}"/>
              </a:ext>
            </a:extLst>
          </p:cNvPr>
          <p:cNvSpPr txBox="1"/>
          <p:nvPr/>
        </p:nvSpPr>
        <p:spPr>
          <a:xfrm>
            <a:off x="695625" y="1145191"/>
            <a:ext cx="10090775" cy="1953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若两个相似三角形的相似比是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则这两个相似三角形的面积比是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	          B.1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	            C.1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75DDA1-003C-808E-8CBB-4307CB46FE43}"/>
                  </a:ext>
                </a:extLst>
              </p:cNvPr>
              <p:cNvSpPr txBox="1"/>
              <p:nvPr/>
            </p:nvSpPr>
            <p:spPr>
              <a:xfrm>
                <a:off x="695625" y="3098546"/>
                <a:ext cx="7294806" cy="28854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B.1	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D.2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975DDA1-003C-808E-8CBB-4307CB46F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098546"/>
                <a:ext cx="7294806" cy="2885470"/>
              </a:xfrm>
              <a:prstGeom prst="rect">
                <a:avLst/>
              </a:prstGeom>
              <a:blipFill>
                <a:blip r:embed="rId4"/>
                <a:stretch>
                  <a:fillRect l="-1671" r="-1671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BD88E145-9382-C3AC-E143-9A82EBB9F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413" y="3284990"/>
            <a:ext cx="3400425" cy="234315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B07A07C-1D4A-5973-603F-66FFB930B014}"/>
              </a:ext>
            </a:extLst>
          </p:cNvPr>
          <p:cNvSpPr txBox="1"/>
          <p:nvPr/>
        </p:nvSpPr>
        <p:spPr>
          <a:xfrm>
            <a:off x="4343028" y="2007482"/>
            <a:ext cx="4568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29EFD73-5F29-C6A6-B789-10BEA4BDF229}"/>
              </a:ext>
            </a:extLst>
          </p:cNvPr>
          <p:cNvSpPr txBox="1"/>
          <p:nvPr/>
        </p:nvSpPr>
        <p:spPr>
          <a:xfrm>
            <a:off x="4571469" y="4541281"/>
            <a:ext cx="444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841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9884B-345C-66AA-393C-62C5E9BCD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F1CEB8-1DE6-3963-1DE8-095D20B72A66}"/>
                  </a:ext>
                </a:extLst>
              </p:cNvPr>
              <p:cNvSpPr txBox="1"/>
              <p:nvPr/>
            </p:nvSpPr>
            <p:spPr>
              <a:xfrm>
                <a:off x="839634" y="548800"/>
                <a:ext cx="10512730" cy="2236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给出下列条件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其中单独能够判定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的个数为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C.3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D.4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F1CEB8-1DE6-3963-1DE8-095D20B72A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548800"/>
                <a:ext cx="10512730" cy="2236703"/>
              </a:xfrm>
              <a:prstGeom prst="rect">
                <a:avLst/>
              </a:prstGeom>
              <a:blipFill>
                <a:blip r:embed="rId3"/>
                <a:stretch>
                  <a:fillRect l="-1218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36.jpeg">
            <a:extLst>
              <a:ext uri="{FF2B5EF4-FFF2-40B4-BE49-F238E27FC236}">
                <a16:creationId xmlns:a16="http://schemas.microsoft.com/office/drawing/2014/main" id="{B0AA260D-79D2-90E4-8099-22E19383B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905" y="3112145"/>
            <a:ext cx="2597049" cy="24121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8A4BC5-1A80-CB61-6AB3-6C5C8F50554F}"/>
              </a:ext>
            </a:extLst>
          </p:cNvPr>
          <p:cNvSpPr txBox="1"/>
          <p:nvPr/>
        </p:nvSpPr>
        <p:spPr>
          <a:xfrm>
            <a:off x="10272290" y="1667151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6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2722</TotalTime>
  <Words>2152</Words>
  <Application>Microsoft Office PowerPoint</Application>
  <PresentationFormat>宽屏</PresentationFormat>
  <Paragraphs>119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201</cp:revision>
  <dcterms:created xsi:type="dcterms:W3CDTF">2024-04-24T12:16:00Z</dcterms:created>
  <dcterms:modified xsi:type="dcterms:W3CDTF">2025-03-30T09:19:28Z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