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67" r:id="rId2"/>
    <p:sldId id="4274" r:id="rId3"/>
    <p:sldId id="4275" r:id="rId4"/>
    <p:sldId id="4276" r:id="rId5"/>
    <p:sldId id="4277" r:id="rId6"/>
    <p:sldId id="4278" r:id="rId7"/>
    <p:sldId id="4279" r:id="rId8"/>
    <p:sldId id="4280" r:id="rId9"/>
    <p:sldId id="4281" r:id="rId10"/>
    <p:sldId id="4282" r:id="rId11"/>
    <p:sldId id="4283" r:id="rId12"/>
    <p:sldId id="4284" r:id="rId13"/>
    <p:sldId id="4285" r:id="rId14"/>
    <p:sldId id="4286" r:id="rId15"/>
    <p:sldId id="4287" r:id="rId16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2761" autoAdjust="0"/>
  </p:normalViewPr>
  <p:slideViewPr>
    <p:cSldViewPr showGuides="1">
      <p:cViewPr varScale="1">
        <p:scale>
          <a:sx n="74" d="100"/>
          <a:sy n="74" d="100"/>
        </p:scale>
        <p:origin x="1090" y="77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7F81BF-7C5A-4E99-DB7B-B5319A6AD3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DF4D0FF-498C-BE9D-FFBE-DACDA2645E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B45123F-909D-0DA8-374E-5001DC34D76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1354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689E63-B45B-4C65-EEA1-4E1F91AF8A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8AA5451-891F-7BE3-6053-C879CF3711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595EF1E-26EE-B983-ABE7-F42B648ECDE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1173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F0AC3D-1221-763E-AF2D-1B81AB0E92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C80E647-3948-3C5D-87BB-4F3E774933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33983EB-B958-B70E-C86F-C257A35A379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7767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D7B266-C678-22D1-8641-AA1649A5FE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3029AD7-CED0-AD9E-5405-74328C9FF9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D476484-BAFB-1038-AC65-1263C6CD8DF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9601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3CE712-1639-B654-DE62-2BF898D1FF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9ED8BA9-FCA5-2112-5BCF-D38EE756AA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0A18359-B34E-8115-1157-CF69CCC8567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6472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9D6537-66EE-C0F4-FF36-F8158DF546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F0B6E19-27E1-FC8B-8CF7-6BCAD4E82B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489F005-0390-A135-003E-F7994B64699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758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534060-3B05-C9BF-17D5-C90333C9C0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073EA4F-A926-245C-F45F-E68D7A2687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E43F7AD-3205-0453-E9BD-99E638DFFD4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7947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06661A-0B53-3A20-CA7E-62485FC693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90ACCB2-86F1-2ED4-A0D0-9BDD4D39D3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A43022A-E34F-3AF2-2888-5295083E5FE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7753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B495B5-F75B-8112-4A2C-E18EBE7DAC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FBB6C5F-34F6-E7BE-BCD7-32050AB2A4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76ACC7F-1BC9-433A-04C1-7B9B1CF05A9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4878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86E05C-43DD-8417-CF9A-A18D89DFFD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C98AA2B-5DD1-1CC4-BDB3-04CF8AE88C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2A1FFBC-A8F9-A7AB-1141-371ECFAEB75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6766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E8BB6B-6C8F-E685-CA97-BC336934F7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41A462B-A35F-2D19-EE3C-698BF31752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DDE5757-E4DE-F566-F00F-2910E3DEF63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9455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DCB713-BDA2-1607-1999-4BD62331C6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6BB3A9F-A7A0-017A-5FAD-46AC7CF6F6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B3E2BB0-65DA-C1CB-3099-5FFBE5B82AE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1679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AB9C68-D1B0-D68B-55F4-18458ED5D3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11FE4A3-4D88-56ED-D9E9-D15F4863AA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B22CF0B-6ED4-512A-1085-DA97CD7D5D0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4786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7C0EEB-5951-C4CF-F3A3-E4F32047C6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9EE4170-FD89-4F6D-B621-86809DDFD8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6E3398B-E19F-AFEA-BB39-5A40E557604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4643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tif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1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3DF50ED6-54E7-4F55-D6D7-C73319B94370}"/>
              </a:ext>
            </a:extLst>
          </p:cNvPr>
          <p:cNvSpPr txBox="1"/>
          <p:nvPr/>
        </p:nvSpPr>
        <p:spPr>
          <a:xfrm>
            <a:off x="1631690" y="2492935"/>
            <a:ext cx="928864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利用相似三角形测高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F335ED-96B1-A9EE-A64D-9FE2A18A6D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CDB04FD-F098-8F66-9F44-70D63F0E8BA7}"/>
              </a:ext>
            </a:extLst>
          </p:cNvPr>
          <p:cNvSpPr txBox="1"/>
          <p:nvPr/>
        </p:nvSpPr>
        <p:spPr>
          <a:xfrm>
            <a:off x="695625" y="548800"/>
            <a:ext cx="10800750" cy="2600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如图是表示垂直于地面的两根电线杆的示意图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线段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和线段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表示两根电线杆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线段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和线段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表示两根拉紧的铁丝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经测量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距地面的高度为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A.7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         	B.10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	  C.12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	  D.14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43.jpeg">
            <a:extLst>
              <a:ext uri="{FF2B5EF4-FFF2-40B4-BE49-F238E27FC236}">
                <a16:creationId xmlns:a16="http://schemas.microsoft.com/office/drawing/2014/main" id="{4A1B8CAD-E5EF-5211-6704-9B7DA4CA0A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925" y="3699646"/>
            <a:ext cx="2525545" cy="173613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E1A41F8-6C59-45F6-CBF4-F5D5F79E3D09}"/>
              </a:ext>
            </a:extLst>
          </p:cNvPr>
          <p:cNvSpPr txBox="1"/>
          <p:nvPr/>
        </p:nvSpPr>
        <p:spPr>
          <a:xfrm>
            <a:off x="9840260" y="1988900"/>
            <a:ext cx="5338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9559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81EBA7-F8CE-8AE0-68E8-80D7786031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50BF433-DABF-E343-BF1B-5508485C5521}"/>
              </a:ext>
            </a:extLst>
          </p:cNvPr>
          <p:cNvSpPr txBox="1"/>
          <p:nvPr/>
        </p:nvSpPr>
        <p:spPr>
          <a:xfrm>
            <a:off x="659622" y="430637"/>
            <a:ext cx="10872755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路边有一根电线杆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和一块长方形广告牌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有一天小明突然发现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在太阳光的照射下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电线杆顶端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的影子刚好落在长方形广告牌的上边中点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而长方形广告牌的影子刚好落在地面上点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长方形广告牌的长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则电线杆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的高度是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i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44.jpeg">
            <a:extLst>
              <a:ext uri="{FF2B5EF4-FFF2-40B4-BE49-F238E27FC236}">
                <a16:creationId xmlns:a16="http://schemas.microsoft.com/office/drawing/2014/main" id="{327D1849-391C-9697-DB8C-FDD5A35BDD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40" y="3450085"/>
            <a:ext cx="3156505" cy="201614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DF4CE42-6477-3850-77E9-AD3FDFB11EE6}"/>
              </a:ext>
            </a:extLst>
          </p:cNvPr>
          <p:cNvSpPr txBox="1"/>
          <p:nvPr/>
        </p:nvSpPr>
        <p:spPr>
          <a:xfrm>
            <a:off x="2346905" y="3146608"/>
            <a:ext cx="9409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endParaRPr lang="zh-CN" altLang="en-US" dirty="0">
              <a:solidFill>
                <a:srgbClr val="DB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146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EBB517-89AA-4269-A2D1-C0B884ABFB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4DCB42A-5EF1-DF45-0B97-6D0E8A4108D2}"/>
              </a:ext>
            </a:extLst>
          </p:cNvPr>
          <p:cNvSpPr txBox="1"/>
          <p:nvPr/>
        </p:nvSpPr>
        <p:spPr>
          <a:xfrm>
            <a:off x="551615" y="404790"/>
            <a:ext cx="11016765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市政府为了加快城市发展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保障市民出行方便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新建了一座大桥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连通南北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铺就城市繁荣之路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小明和小亮想通过自己所学的数学知识计算这座大桥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的长度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该桥两侧河岸平行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他们在河的对岸选定一个目标作为点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再在河岸的这一边选出点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和点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分别在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的延长线上取点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使得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BC.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经测量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=150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en-US" altLang="zh-CN" sz="2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=240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且点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到河岸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的距离为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66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请你根据提供的数据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帮助他们计算桥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的长度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11DF8DD-6119-5426-9626-65F9FEACB233}"/>
                  </a:ext>
                </a:extLst>
              </p:cNvPr>
              <p:cNvSpPr txBox="1"/>
              <p:nvPr/>
            </p:nvSpPr>
            <p:spPr>
              <a:xfrm>
                <a:off x="479610" y="2996970"/>
                <a:ext cx="11016765" cy="28605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EG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∵DE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ADE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𝑨𝑪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𝑨𝑬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𝑫𝑬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𝟏𝟓𝟎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𝟐𝟒𝟎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𝑨𝑪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𝑪𝑬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∵AF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EG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∴AF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EG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ACF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ECG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𝑨𝑭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𝑬𝑮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𝑨𝑪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𝑬𝑪</m:t>
                        </m:r>
                      </m:den>
                    </m:f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𝑨𝑭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𝟔𝟔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∴AF=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110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桥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的长度为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110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11DF8DD-6119-5426-9626-65F9FEACB2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10" y="2996970"/>
                <a:ext cx="11016765" cy="2860527"/>
              </a:xfrm>
              <a:prstGeom prst="rect">
                <a:avLst/>
              </a:prstGeom>
              <a:blipFill>
                <a:blip r:embed="rId3"/>
                <a:stretch>
                  <a:fillRect l="-996" t="-2559" b="-12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图片 8">
            <a:extLst>
              <a:ext uri="{FF2B5EF4-FFF2-40B4-BE49-F238E27FC236}">
                <a16:creationId xmlns:a16="http://schemas.microsoft.com/office/drawing/2014/main" id="{B14B0B4E-1989-EAC9-8661-F5A6DD6810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6100" y="2977803"/>
            <a:ext cx="3240225" cy="2287218"/>
          </a:xfrm>
          <a:prstGeom prst="rect">
            <a:avLst/>
          </a:prstGeom>
        </p:spPr>
      </p:pic>
      <p:pic>
        <p:nvPicPr>
          <p:cNvPr id="10" name="image145.jpeg">
            <a:extLst>
              <a:ext uri="{FF2B5EF4-FFF2-40B4-BE49-F238E27FC236}">
                <a16:creationId xmlns:a16="http://schemas.microsoft.com/office/drawing/2014/main" id="{0BF10030-13BA-3737-93C8-228A0468A4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36100" y="3031257"/>
            <a:ext cx="3121923" cy="2217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815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85A75D-0754-EE5C-00D8-5253450CA5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46.jpeg">
            <a:extLst>
              <a:ext uri="{FF2B5EF4-FFF2-40B4-BE49-F238E27FC236}">
                <a16:creationId xmlns:a16="http://schemas.microsoft.com/office/drawing/2014/main" id="{BE6A0EDB-88DF-8AAD-A521-CD1FB12AEF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75" y="548799"/>
            <a:ext cx="3672255" cy="468681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215A0622-5A7C-EAAF-6020-3A12C3485759}"/>
              </a:ext>
            </a:extLst>
          </p:cNvPr>
          <p:cNvSpPr txBox="1"/>
          <p:nvPr/>
        </p:nvSpPr>
        <p:spPr>
          <a:xfrm>
            <a:off x="609536" y="1124840"/>
            <a:ext cx="11102854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水平地面上某建筑物的高度为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处分别竖立高是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的标杆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和标杆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两标杆相隔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并且建筑物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、标杆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、标杆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在同一竖直平面内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从标杆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处测得建筑物顶端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和标杆顶端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在同一条直线上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从标杆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处测得建筑物顶端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和标杆顶端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在同一条直线上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则建筑物的高度是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47.jpeg">
            <a:extLst>
              <a:ext uri="{FF2B5EF4-FFF2-40B4-BE49-F238E27FC236}">
                <a16:creationId xmlns:a16="http://schemas.microsoft.com/office/drawing/2014/main" id="{45490C43-4A28-E351-8A3A-F461D00EB4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1940" y="4005039"/>
            <a:ext cx="2484173" cy="165611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61CE919D-C221-E7DA-F6D4-666678D969DF}"/>
              </a:ext>
            </a:extLst>
          </p:cNvPr>
          <p:cNvSpPr txBox="1"/>
          <p:nvPr/>
        </p:nvSpPr>
        <p:spPr>
          <a:xfrm>
            <a:off x="1243545" y="3276196"/>
            <a:ext cx="74816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54</a:t>
            </a:r>
            <a:endParaRPr lang="zh-CN" altLang="en-US" dirty="0">
              <a:solidFill>
                <a:srgbClr val="DB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532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1E5DC6-F88F-96B7-B629-FEF5028B58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D4F290C-6396-568A-F8BC-C3F82D5EA22A}"/>
              </a:ext>
            </a:extLst>
          </p:cNvPr>
          <p:cNvSpPr txBox="1"/>
          <p:nvPr/>
        </p:nvSpPr>
        <p:spPr>
          <a:xfrm>
            <a:off x="587617" y="476795"/>
            <a:ext cx="11016765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在“测量物体的高度”活动中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,3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名同学选择了测量学校里的三棵树的高度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在同一时刻的阳光下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他们分别做了以下工作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小芳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测得一根长为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的竹竿的影长为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甲树的影长为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发现乙树的影子不全落在地面上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有一部分影子落在墙壁上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墙壁上的影长为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落在地面上的影长为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小丽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测量的丙树的影子除落在地面上外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还有一部分落在教学楼的第一级台阶上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3),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测得此影子长为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第一级台阶高为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落在地面上的影长为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48.jpeg">
            <a:extLst>
              <a:ext uri="{FF2B5EF4-FFF2-40B4-BE49-F238E27FC236}">
                <a16:creationId xmlns:a16="http://schemas.microsoft.com/office/drawing/2014/main" id="{26F5CB73-A1F2-9F2C-99CC-470F297EC5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935" y="3645015"/>
            <a:ext cx="6294818" cy="222074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8E7CBC5-489B-6FA2-3D12-6878D16441DA}"/>
              </a:ext>
            </a:extLst>
          </p:cNvPr>
          <p:cNvSpPr txBox="1"/>
          <p:nvPr/>
        </p:nvSpPr>
        <p:spPr>
          <a:xfrm>
            <a:off x="587617" y="4050627"/>
            <a:ext cx="478833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甲树的高度为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乙树的高度为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6670A7-201E-AB6C-3AC5-00C59D060F4B}"/>
              </a:ext>
            </a:extLst>
          </p:cNvPr>
          <p:cNvSpPr txBox="1"/>
          <p:nvPr/>
        </p:nvSpPr>
        <p:spPr>
          <a:xfrm>
            <a:off x="3431815" y="4016225"/>
            <a:ext cx="432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0B62338-2DD3-2780-6C19-418D1881A151}"/>
              </a:ext>
            </a:extLst>
          </p:cNvPr>
          <p:cNvSpPr txBox="1"/>
          <p:nvPr/>
        </p:nvSpPr>
        <p:spPr>
          <a:xfrm>
            <a:off x="3447582" y="4488293"/>
            <a:ext cx="63227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034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5C9D9C-B8A4-8F68-E546-A68CFD537D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7651D6F-77A6-A1FF-7A2E-F57D1511001D}"/>
              </a:ext>
            </a:extLst>
          </p:cNvPr>
          <p:cNvSpPr txBox="1"/>
          <p:nvPr/>
        </p:nvSpPr>
        <p:spPr>
          <a:xfrm>
            <a:off x="767630" y="620805"/>
            <a:ext cx="61046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求出丙树的高度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588CEBF-4FE2-D29C-654A-1A17943D5779}"/>
                  </a:ext>
                </a:extLst>
              </p:cNvPr>
              <p:cNvSpPr txBox="1"/>
              <p:nvPr/>
            </p:nvSpPr>
            <p:spPr>
              <a:xfrm>
                <a:off x="767630" y="1268850"/>
                <a:ext cx="6912480" cy="37310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 (3)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CD=AE=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DF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DE=AC=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∴EF=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8(m),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𝑩𝑬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𝑬𝑭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𝑩𝑬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∴AB=BE+AE=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3(m),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丙树的高度为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588CEBF-4FE2-D29C-654A-1A17943D57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1268850"/>
                <a:ext cx="6912480" cy="3731021"/>
              </a:xfrm>
              <a:prstGeom prst="rect">
                <a:avLst/>
              </a:prstGeom>
              <a:blipFill>
                <a:blip r:embed="rId3"/>
                <a:stretch>
                  <a:fillRect l="-1852" t="-2124" b="-3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48.jpeg">
            <a:extLst>
              <a:ext uri="{FF2B5EF4-FFF2-40B4-BE49-F238E27FC236}">
                <a16:creationId xmlns:a16="http://schemas.microsoft.com/office/drawing/2014/main" id="{325AD3FA-6A2F-FA70-1924-0BA366E21C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5975" y="3429000"/>
            <a:ext cx="5510765" cy="194413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6D92EBD-7DDB-0AC3-7A87-2D8389F248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76200" y="764815"/>
            <a:ext cx="1677293" cy="2376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8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D31BEE-5DAA-5262-9FC3-3A4CA10B97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33.jpeg">
            <a:extLst>
              <a:ext uri="{FF2B5EF4-FFF2-40B4-BE49-F238E27FC236}">
                <a16:creationId xmlns:a16="http://schemas.microsoft.com/office/drawing/2014/main" id="{554BF5B9-673F-4C65-0C3E-9AA8350539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855" y="548800"/>
            <a:ext cx="2706571" cy="39597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AD21220-162D-06CB-DAEB-35579022B10C}"/>
              </a:ext>
            </a:extLst>
          </p:cNvPr>
          <p:cNvSpPr txBox="1"/>
          <p:nvPr/>
        </p:nvSpPr>
        <p:spPr>
          <a:xfrm>
            <a:off x="639795" y="1052835"/>
            <a:ext cx="1100059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ABD8DA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【数学文化】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·重庆巴蜀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《周髀算经》中记载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“偃矩以望高”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是指把“矩”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图中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的一边仰着放平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可以测量高度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“矩”的一边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紧贴地面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和旗杆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均垂直地面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测得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则旗杆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的高度为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	               B.6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	          C.7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	               D.8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34.jpeg">
            <a:extLst>
              <a:ext uri="{FF2B5EF4-FFF2-40B4-BE49-F238E27FC236}">
                <a16:creationId xmlns:a16="http://schemas.microsoft.com/office/drawing/2014/main" id="{35B60D31-99F8-C281-944E-28B2CEA407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5874" y="3462669"/>
            <a:ext cx="3668579" cy="191046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7110A751-38F2-C264-AE18-AA2D0803A429}"/>
              </a:ext>
            </a:extLst>
          </p:cNvPr>
          <p:cNvSpPr txBox="1"/>
          <p:nvPr/>
        </p:nvSpPr>
        <p:spPr>
          <a:xfrm>
            <a:off x="6090342" y="2420930"/>
            <a:ext cx="38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3251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D73431-C237-46FC-8365-CD3B9FAF36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8D8DADD-2045-333D-8246-75EFD1A784BB}"/>
              </a:ext>
            </a:extLst>
          </p:cNvPr>
          <p:cNvSpPr txBox="1"/>
          <p:nvPr/>
        </p:nvSpPr>
        <p:spPr>
          <a:xfrm>
            <a:off x="695625" y="620805"/>
            <a:ext cx="1065674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在数学活动课上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为测量学校旗杆的高度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小菲同学在脚下水平放置一平面镜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然后向后退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保持脚、镜和旗杆底端在同一直线上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直到她刚好在镜子中看到旗杆的顶端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已知小菲的眼睛离地面的高度为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同时量得小菲与镜子的水平距离为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镜子与旗杆的水平距离为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则旗杆高度为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	      B.8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	        C.9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	D.12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BF1EE5E-8E87-D3A1-990B-167D9FFE3C59}"/>
              </a:ext>
            </a:extLst>
          </p:cNvPr>
          <p:cNvSpPr txBox="1"/>
          <p:nvPr/>
        </p:nvSpPr>
        <p:spPr>
          <a:xfrm>
            <a:off x="5159935" y="2348925"/>
            <a:ext cx="576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  <p:pic>
        <p:nvPicPr>
          <p:cNvPr id="6" name="image135.jpeg">
            <a:extLst>
              <a:ext uri="{FF2B5EF4-FFF2-40B4-BE49-F238E27FC236}">
                <a16:creationId xmlns:a16="http://schemas.microsoft.com/office/drawing/2014/main" id="{407EA725-4587-4614-3166-96B2942264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910" y="3686367"/>
            <a:ext cx="3198139" cy="182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965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7A1A43-A60B-3872-1676-C8796328DE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CCB7235-F053-63D5-4BD5-FCA0FA5BA0D5}"/>
              </a:ext>
            </a:extLst>
          </p:cNvPr>
          <p:cNvSpPr txBox="1"/>
          <p:nvPr/>
        </p:nvSpPr>
        <p:spPr>
          <a:xfrm>
            <a:off x="623620" y="548800"/>
            <a:ext cx="1094476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在上完相似三角形一课后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小方设计了一个实验来测量学校教学楼的高度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在距离教学楼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处竖立一个长度为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的直杆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小方调整自己的位置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使得他直立时眼睛所在位置点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、直杆顶点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和教学楼顶点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三点共线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若测得人与直杆的距离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人眼高度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则教学楼的高度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	          B.12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	       C.13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	     D.15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3370E2D-19A1-8398-56FA-C223A7057471}"/>
              </a:ext>
            </a:extLst>
          </p:cNvPr>
          <p:cNvSpPr txBox="1"/>
          <p:nvPr/>
        </p:nvSpPr>
        <p:spPr>
          <a:xfrm>
            <a:off x="6384020" y="2276920"/>
            <a:ext cx="4618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  <p:pic>
        <p:nvPicPr>
          <p:cNvPr id="6" name="image136.jpeg">
            <a:extLst>
              <a:ext uri="{FF2B5EF4-FFF2-40B4-BE49-F238E27FC236}">
                <a16:creationId xmlns:a16="http://schemas.microsoft.com/office/drawing/2014/main" id="{CA71765E-F7F4-5918-6424-8ABC593D6B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4182" y="3429000"/>
            <a:ext cx="2923636" cy="1885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760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9BA8A4-BAD6-E71F-77A0-628893651E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C1AC876-2020-A47A-5CFD-611F9AFD49E1}"/>
              </a:ext>
            </a:extLst>
          </p:cNvPr>
          <p:cNvSpPr txBox="1"/>
          <p:nvPr/>
        </p:nvSpPr>
        <p:spPr>
          <a:xfrm>
            <a:off x="839634" y="692810"/>
            <a:ext cx="10728745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小明同学用自制的直角三角形纸板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测量树的高度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他调整自己的位置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设法使斜边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保持水平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并且直角边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在同一直线上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已知纸板的两条直角边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测得斜边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距离地面的高度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则树高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zh-CN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37.jpeg">
            <a:extLst>
              <a:ext uri="{FF2B5EF4-FFF2-40B4-BE49-F238E27FC236}">
                <a16:creationId xmlns:a16="http://schemas.microsoft.com/office/drawing/2014/main" id="{6347C67F-1A56-E8E1-5314-A01CF226D3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90" y="3645015"/>
            <a:ext cx="3428534" cy="201584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2EE3FD3-6417-3E3B-0239-36884A3F8EC6}"/>
              </a:ext>
            </a:extLst>
          </p:cNvPr>
          <p:cNvSpPr txBox="1"/>
          <p:nvPr/>
        </p:nvSpPr>
        <p:spPr>
          <a:xfrm>
            <a:off x="8760185" y="2749917"/>
            <a:ext cx="6778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7156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376148-9393-A449-DCC6-47B4FC93D9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F85D063-1387-95E1-872B-EEFBE1CA7B47}"/>
              </a:ext>
            </a:extLst>
          </p:cNvPr>
          <p:cNvSpPr txBox="1"/>
          <p:nvPr/>
        </p:nvSpPr>
        <p:spPr>
          <a:xfrm>
            <a:off x="767630" y="548800"/>
            <a:ext cx="10512730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ABD8DA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【数学文化】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在《数书九章》中记载了一个测量塔高的问题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表示塔的高度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表示竹竿顶端到地面的高度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表示人眼到地面的高度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在同一平面内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在一条水平直线上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=7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远眺塔顶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视线恰好经过竹竿的顶端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则塔的高度为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38.jpeg">
            <a:extLst>
              <a:ext uri="{FF2B5EF4-FFF2-40B4-BE49-F238E27FC236}">
                <a16:creationId xmlns:a16="http://schemas.microsoft.com/office/drawing/2014/main" id="{838E93E7-3EF0-223B-252B-B24E24F41C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924" y="4062431"/>
            <a:ext cx="2520175" cy="189013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0309E0C-FD81-5F61-CAB7-EB5B2D00C5EA}"/>
              </a:ext>
            </a:extLst>
          </p:cNvPr>
          <p:cNvSpPr txBox="1"/>
          <p:nvPr/>
        </p:nvSpPr>
        <p:spPr>
          <a:xfrm>
            <a:off x="6816050" y="3258822"/>
            <a:ext cx="8939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7468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E90449-462B-DFCA-69E2-1F69278E46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F37262C-6F86-890C-A0FD-C9D8066AF857}"/>
              </a:ext>
            </a:extLst>
          </p:cNvPr>
          <p:cNvSpPr txBox="1"/>
          <p:nvPr/>
        </p:nvSpPr>
        <p:spPr>
          <a:xfrm>
            <a:off x="803632" y="548800"/>
            <a:ext cx="10584735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小明和小华利用阳光下的影子来测量一建筑物顶部旗杆的高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在某一时刻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他们在阳光下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分别测得该建筑物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的影长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的影长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小明的影长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五点在同一直线上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三点在同一直线上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FG.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已知小明的身高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则旗杆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的高度为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39.jpeg">
            <a:extLst>
              <a:ext uri="{FF2B5EF4-FFF2-40B4-BE49-F238E27FC236}">
                <a16:creationId xmlns:a16="http://schemas.microsoft.com/office/drawing/2014/main" id="{7CB144C3-7768-E655-66C5-F77AD7B063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95" y="3861029"/>
            <a:ext cx="3166090" cy="208814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BAB9314-52AA-8B64-6F57-33ECE50B9719}"/>
              </a:ext>
            </a:extLst>
          </p:cNvPr>
          <p:cNvSpPr txBox="1"/>
          <p:nvPr/>
        </p:nvSpPr>
        <p:spPr>
          <a:xfrm>
            <a:off x="7650259" y="3254549"/>
            <a:ext cx="38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0947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E09E03-3B7B-2693-719F-B47F90E408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FE494EC-2BB4-82E8-C824-051E2394B88C}"/>
              </a:ext>
            </a:extLst>
          </p:cNvPr>
          <p:cNvSpPr txBox="1"/>
          <p:nvPr/>
        </p:nvSpPr>
        <p:spPr>
          <a:xfrm>
            <a:off x="839634" y="692810"/>
            <a:ext cx="10296715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一条河宽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两岸都高出水面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岸边有一棵大树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对岸的人要估测大树的高度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他先站在岸边看到对岸大树在水中的像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当他从岸边后退超过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就不能看到整个大树的像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若人的身高为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则大树的高度为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71B829D-E506-C244-0070-81BBE7E78BA8}"/>
              </a:ext>
            </a:extLst>
          </p:cNvPr>
          <p:cNvSpPr txBox="1"/>
          <p:nvPr/>
        </p:nvSpPr>
        <p:spPr>
          <a:xfrm>
            <a:off x="4871915" y="2765429"/>
            <a:ext cx="432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lang="zh-CN" altLang="en-US" dirty="0"/>
          </a:p>
        </p:txBody>
      </p:sp>
      <p:pic>
        <p:nvPicPr>
          <p:cNvPr id="6" name="image140.jpeg">
            <a:extLst>
              <a:ext uri="{FF2B5EF4-FFF2-40B4-BE49-F238E27FC236}">
                <a16:creationId xmlns:a16="http://schemas.microsoft.com/office/drawing/2014/main" id="{49B69455-EBC2-D726-E85A-496663BF57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915" y="3408370"/>
            <a:ext cx="2703587" cy="226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426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F958E4-A7E4-DF6B-3C6D-26B8E40698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41.jpeg">
            <a:extLst>
              <a:ext uri="{FF2B5EF4-FFF2-40B4-BE49-F238E27FC236}">
                <a16:creationId xmlns:a16="http://schemas.microsoft.com/office/drawing/2014/main" id="{1885F7A8-7234-4833-7723-1DE6D3B29C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870" y="476795"/>
            <a:ext cx="3258045" cy="47665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889FFC6-B097-960A-9AA5-EFFFAEDB089C}"/>
              </a:ext>
            </a:extLst>
          </p:cNvPr>
          <p:cNvSpPr txBox="1"/>
          <p:nvPr/>
        </p:nvSpPr>
        <p:spPr>
          <a:xfrm>
            <a:off x="623620" y="1052835"/>
            <a:ext cx="10944760" cy="3888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左、右并排的两棵大树的高分别为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两树底部的距离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王红估计自己眼睛距地面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她沿着连接这两棵树的一条水平直路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从左向右前进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在前进的过程中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她发现看不到右边较高的树的顶端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她与左边较低的树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的水平距离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	                   B.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	                   D.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42.jpeg">
            <a:extLst>
              <a:ext uri="{FF2B5EF4-FFF2-40B4-BE49-F238E27FC236}">
                <a16:creationId xmlns:a16="http://schemas.microsoft.com/office/drawing/2014/main" id="{8929284A-873F-7D30-DC59-D76B0C0FF7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8030" y="3789329"/>
            <a:ext cx="3489263" cy="201614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9A3F798-F0D7-6375-F6B6-F213C1CC58CE}"/>
              </a:ext>
            </a:extLst>
          </p:cNvPr>
          <p:cNvSpPr txBox="1"/>
          <p:nvPr/>
        </p:nvSpPr>
        <p:spPr>
          <a:xfrm>
            <a:off x="9408230" y="3087618"/>
            <a:ext cx="4618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6998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2228</TotalTime>
  <Words>1736</Words>
  <Application>Microsoft Office PowerPoint</Application>
  <PresentationFormat>宽屏</PresentationFormat>
  <Paragraphs>53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193</cp:revision>
  <dcterms:created xsi:type="dcterms:W3CDTF">2024-04-24T12:16:00Z</dcterms:created>
  <dcterms:modified xsi:type="dcterms:W3CDTF">2025-03-29T15:09:00Z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