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67" r:id="rId2"/>
    <p:sldId id="4519" r:id="rId3"/>
    <p:sldId id="4520" r:id="rId4"/>
    <p:sldId id="4521" r:id="rId5"/>
    <p:sldId id="4522" r:id="rId6"/>
    <p:sldId id="4523" r:id="rId7"/>
    <p:sldId id="4524" r:id="rId8"/>
    <p:sldId id="4525" r:id="rId9"/>
    <p:sldId id="4526" r:id="rId10"/>
    <p:sldId id="4527" r:id="rId11"/>
    <p:sldId id="4528" r:id="rId12"/>
    <p:sldId id="4529" r:id="rId13"/>
    <p:sldId id="4530" r:id="rId14"/>
    <p:sldId id="4531" r:id="rId15"/>
    <p:sldId id="4532" r:id="rId16"/>
    <p:sldId id="4533" r:id="rId17"/>
    <p:sldId id="4534" r:id="rId18"/>
    <p:sldId id="4535" r:id="rId19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359B88-9318-750B-9A26-247E717E2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D5FD7F7-D1FA-DE55-B940-23DEAED132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793CF8F-EFE5-FE9E-273C-A1D6F7209DF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0896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DFCAB-3A46-C955-D277-93267D360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D88264E-44D2-28AD-0A2C-4A6D836107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4815780-ED8F-AD0F-E65A-8A1CD95EFFE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683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2733E-A744-79CE-3ECC-C3DD842FE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B61DE76-653C-4B85-4BB3-C67507D077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902D242-EB9D-BD13-7C20-0BC085FA1F1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1214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5FF36-2365-A8BC-1046-68DAEA32F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292689A-D9A5-5679-D12D-886F35ABE6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E512159-6084-8CDC-8805-68B4781B9EB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332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B8143-A8A4-F9F9-B32A-DC16BFD4B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43ACC27-C6F8-FEBC-A954-760907332D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E9E0A18-F144-364A-840F-23C6A32B3D6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4801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A12161-905C-8A03-49B0-397202887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F09522D-D871-93C9-EBE6-6A5D16124F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227D774-DCCB-7D60-BE53-9B44BDB745F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60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E82DE-22E5-CEC4-CEDD-BBCDC4F5A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133C695-7856-A13E-B5E9-DC3568255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C0876F1-5CD3-2510-44F2-17EF5B6E97B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1061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EAC87-BE43-9474-424F-86E0D5D71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17FAA48-6B8C-754F-F560-13263653B2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8A69F3F-F9EE-6569-4096-B3804F5EC6E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52832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065DB3-1B14-222C-2B01-2915CC068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1A44CD0-8B60-330E-9245-9516A7136C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8B93071-6251-6BDB-694C-72AF1847A45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258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8315C-9D19-2CB8-726C-BF57572AF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02288BB-BBF6-20CE-7940-F9B8D76910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A869D2D-4B58-F8F4-28F1-76C5709FECF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753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D4B4F-6FA2-291D-142D-0B5415229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401869C-6A35-6000-0F3C-04B87E339C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9DA723C-0C35-5C65-0538-F820CA7AB1B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936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12FA6C-87C4-5E8F-6EA8-75F19B478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10CE636-E9A6-04B8-E4B1-9092DBF18C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DD32D3D-4D84-03DD-BA03-658F8BBE0B1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344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C788C-9711-E319-8FDF-D6ACFBD01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80D3BB9-59EA-BCF4-DEAB-0739B0AA18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ACBD12A-5B04-55AB-6719-3DAE637180B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760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7DEB67-66A2-3F96-9086-28924749D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6E79C8-1E98-6F58-8915-AF3BE16486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36ECDA1-D8DB-D173-BC6D-76B40EF2B7A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069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AF835-7112-D950-51AC-E7F0AE9A3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02022E5-EFF8-C31B-6594-95DBE649E8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BC59CD7-0539-3753-E49E-783BEF67730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494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FBC6F-F055-48FB-BFDF-4F686074B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7E5B2DF-98B6-BA3E-F8C9-88AAB81008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451C11F-B7C6-C037-5556-B3AF2D8E716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8103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1D8FB-5E4A-3069-8559-68C689A1C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6437F33-17A9-95AA-54FF-CB14AC3C28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468D03-0F0E-E488-D017-3B5F7FA0693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693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TIF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TIF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0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TIF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1BE59E0-8E22-EE33-3493-5A902AF314C7}"/>
              </a:ext>
            </a:extLst>
          </p:cNvPr>
          <p:cNvSpPr txBox="1"/>
          <p:nvPr/>
        </p:nvSpPr>
        <p:spPr>
          <a:xfrm>
            <a:off x="2423745" y="1772885"/>
            <a:ext cx="734451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《反比例函数》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章末考点复习与小结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0C5F4-789B-6EB6-FC99-DAD5BF152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9.jpeg">
            <a:extLst>
              <a:ext uri="{FF2B5EF4-FFF2-40B4-BE49-F238E27FC236}">
                <a16:creationId xmlns:a16="http://schemas.microsoft.com/office/drawing/2014/main" id="{661DC1B9-626C-EF0E-86E2-0B0BADF71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476795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82FB968-3AC6-77DA-859E-FCFDEB36A20D}"/>
              </a:ext>
            </a:extLst>
          </p:cNvPr>
          <p:cNvSpPr txBox="1"/>
          <p:nvPr/>
        </p:nvSpPr>
        <p:spPr>
          <a:xfrm>
            <a:off x="1933297" y="439330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反比例函数的实际应用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698815-4909-F3A7-011A-627D7FB19D9B}"/>
              </a:ext>
            </a:extLst>
          </p:cNvPr>
          <p:cNvSpPr txBox="1"/>
          <p:nvPr/>
        </p:nvSpPr>
        <p:spPr>
          <a:xfrm>
            <a:off x="623619" y="1049298"/>
            <a:ext cx="1038230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某厂原料仓库储存了部分原料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按原计划每小时消耗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由于技术革新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实际生产能力有所提高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设现在每小时消耗原料为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库存的原料可使用的时间为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并写出自变量的取值范围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F64384A-0CFC-AD8C-CE34-22FE843E2165}"/>
                  </a:ext>
                </a:extLst>
              </p:cNvPr>
              <p:cNvSpPr txBox="1"/>
              <p:nvPr/>
            </p:nvSpPr>
            <p:spPr>
              <a:xfrm>
                <a:off x="638136" y="2951928"/>
                <a:ext cx="7646118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库存原料为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之间的函数关系式为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F64384A-0CFC-AD8C-CE34-22FE843E21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36" y="2951928"/>
                <a:ext cx="7646118" cy="1145570"/>
              </a:xfrm>
              <a:prstGeom prst="rect">
                <a:avLst/>
              </a:prstGeom>
              <a:blipFill>
                <a:blip r:embed="rId4"/>
                <a:stretch>
                  <a:fillRect l="-1675" t="-6915" b="-5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3445B3A-E06D-BD3E-EDC8-2AC5AFB94D94}"/>
              </a:ext>
            </a:extLst>
          </p:cNvPr>
          <p:cNvSpPr txBox="1"/>
          <p:nvPr/>
        </p:nvSpPr>
        <p:spPr>
          <a:xfrm>
            <a:off x="638136" y="3945688"/>
            <a:ext cx="110167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若恰好经过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小时才有新的原料进厂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为了使机器不停止运转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应控制在什么范围内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3233268-623B-9444-33E1-8CB2ED65CD1F}"/>
                  </a:ext>
                </a:extLst>
              </p:cNvPr>
              <p:cNvSpPr txBox="1"/>
              <p:nvPr/>
            </p:nvSpPr>
            <p:spPr>
              <a:xfrm>
                <a:off x="638136" y="4899795"/>
                <a:ext cx="8287269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≥24,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≥24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每小时消耗的原料应控制在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的范围内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3233268-623B-9444-33E1-8CB2ED65C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36" y="4899795"/>
                <a:ext cx="8287269" cy="1145570"/>
              </a:xfrm>
              <a:prstGeom prst="rect">
                <a:avLst/>
              </a:prstGeom>
              <a:blipFill>
                <a:blip r:embed="rId5"/>
                <a:stretch>
                  <a:fillRect l="-1545" b="-14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071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61218-4BC6-A3A1-1FE6-C5846D565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0C5E042-DD85-3A15-67B5-717045E400B8}"/>
                  </a:ext>
                </a:extLst>
              </p:cNvPr>
              <p:cNvSpPr txBox="1"/>
              <p:nvPr/>
            </p:nvSpPr>
            <p:spPr>
              <a:xfrm>
                <a:off x="623619" y="476795"/>
                <a:ext cx="10728745" cy="24382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电灭蚊器的电阻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kΩ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随温度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(℃)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变化的大致图象如图所示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通电后温度由室温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℃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上升到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℃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电阻与温度成反比例函数关系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且在温度达到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℃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电阻下降到最小值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随后电阻随温度升高而增加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温度每上升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℃,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电阻增加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kΩ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≤30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之间的关系式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0C5E042-DD85-3A15-67B5-717045E40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476795"/>
                <a:ext cx="10728745" cy="2438232"/>
              </a:xfrm>
              <a:prstGeom prst="rect">
                <a:avLst/>
              </a:prstGeom>
              <a:blipFill>
                <a:blip r:embed="rId3"/>
                <a:stretch>
                  <a:fillRect l="-1136" t="-3250" r="-227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0679DAD-116F-D9CC-E163-4AD1AB50545F}"/>
                  </a:ext>
                </a:extLst>
              </p:cNvPr>
              <p:cNvSpPr txBox="1"/>
              <p:nvPr/>
            </p:nvSpPr>
            <p:spPr>
              <a:xfrm>
                <a:off x="675203" y="2915027"/>
                <a:ext cx="6840475" cy="30128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10(4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易知反比例函数图象过点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(10,6),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≤30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之间的关系式为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0679DAD-116F-D9CC-E163-4AD1AB5054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203" y="2915027"/>
                <a:ext cx="6840475" cy="3012812"/>
              </a:xfrm>
              <a:prstGeom prst="rect">
                <a:avLst/>
              </a:prstGeom>
              <a:blipFill>
                <a:blip r:embed="rId4"/>
                <a:stretch>
                  <a:fillRect l="-1872" t="-2632" b="-16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90.jpeg">
            <a:extLst>
              <a:ext uri="{FF2B5EF4-FFF2-40B4-BE49-F238E27FC236}">
                <a16:creationId xmlns:a16="http://schemas.microsoft.com/office/drawing/2014/main" id="{C93BC7B7-43FB-2ED2-C961-A1C7FE73AC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20" y="2745923"/>
            <a:ext cx="3726988" cy="277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7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17198-F977-226C-26F6-DF5C34728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2BC1F6-E998-4F47-3C41-8C4AD63F0F4D}"/>
              </a:ext>
            </a:extLst>
          </p:cNvPr>
          <p:cNvSpPr txBox="1"/>
          <p:nvPr/>
        </p:nvSpPr>
        <p:spPr>
          <a:xfrm>
            <a:off x="551615" y="620805"/>
            <a:ext cx="106567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电灭蚊器在使用过程中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在什么范围内时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电阻不超过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BD0E06-0DE7-23B6-23DF-7A71A2F1BF5A}"/>
                  </a:ext>
                </a:extLst>
              </p:cNvPr>
              <p:cNvSpPr txBox="1"/>
              <p:nvPr/>
            </p:nvSpPr>
            <p:spPr>
              <a:xfrm>
                <a:off x="571555" y="1340855"/>
                <a:ext cx="10656740" cy="387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且当温度达到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℃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温度每上升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℃,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电阻增加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之间的关系式为</a:t>
                </a: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12;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当温度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≤45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的范围内时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电阻不超过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kΩ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BD0E06-0DE7-23B6-23DF-7A71A2F1BF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55" y="1340855"/>
                <a:ext cx="10656740" cy="3874394"/>
              </a:xfrm>
              <a:prstGeom prst="rect">
                <a:avLst/>
              </a:prstGeom>
              <a:blipFill>
                <a:blip r:embed="rId3"/>
                <a:stretch>
                  <a:fillRect l="-1201" t="-2201" r="-1087" b="-3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90.jpeg">
            <a:extLst>
              <a:ext uri="{FF2B5EF4-FFF2-40B4-BE49-F238E27FC236}">
                <a16:creationId xmlns:a16="http://schemas.microsoft.com/office/drawing/2014/main" id="{B1DE8F4C-F610-ADE6-6910-9107ACA72B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3457" y="1892441"/>
            <a:ext cx="3726988" cy="277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7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7DC8C-58C1-5395-D033-4EF279379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1.jpeg">
            <a:extLst>
              <a:ext uri="{FF2B5EF4-FFF2-40B4-BE49-F238E27FC236}">
                <a16:creationId xmlns:a16="http://schemas.microsoft.com/office/drawing/2014/main" id="{DE20CF43-D6EF-37EE-1553-36F8D6D17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A5DD277-D1E2-F8D3-C3F5-53E1ED33B84B}"/>
              </a:ext>
            </a:extLst>
          </p:cNvPr>
          <p:cNvSpPr txBox="1"/>
          <p:nvPr/>
        </p:nvSpPr>
        <p:spPr>
          <a:xfrm>
            <a:off x="2063720" y="583340"/>
            <a:ext cx="40322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反比例函数的综合应用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92EF6D3-EB6F-4699-87BA-4369120BCE49}"/>
                  </a:ext>
                </a:extLst>
              </p:cNvPr>
              <p:cNvSpPr txBox="1"/>
              <p:nvPr/>
            </p:nvSpPr>
            <p:spPr>
              <a:xfrm>
                <a:off x="695625" y="1201945"/>
                <a:ext cx="10800750" cy="2007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下列结论正确的是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&gt;3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&lt;-1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&lt;3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D.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92EF6D3-EB6F-4699-87BA-4369120BCE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201945"/>
                <a:ext cx="10800750" cy="2007344"/>
              </a:xfrm>
              <a:prstGeom prst="rect">
                <a:avLst/>
              </a:prstGeom>
              <a:blipFill>
                <a:blip r:embed="rId4"/>
                <a:stretch>
                  <a:fillRect l="-1129" b="-7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92.jpeg">
            <a:extLst>
              <a:ext uri="{FF2B5EF4-FFF2-40B4-BE49-F238E27FC236}">
                <a16:creationId xmlns:a16="http://schemas.microsoft.com/office/drawing/2014/main" id="{5190D1B7-2848-0208-5E1D-7553E64E7D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3895" y="3209289"/>
            <a:ext cx="3409494" cy="252017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0BC52E3-C83D-4AB5-EF1C-D024BBC610B2}"/>
              </a:ext>
            </a:extLst>
          </p:cNvPr>
          <p:cNvSpPr txBox="1"/>
          <p:nvPr/>
        </p:nvSpPr>
        <p:spPr>
          <a:xfrm>
            <a:off x="6460811" y="1857156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7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053C49-7502-CFEA-92D0-5AB9DC535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7DB341-CA33-9068-7C2F-5743A52EBD4B}"/>
                  </a:ext>
                </a:extLst>
              </p:cNvPr>
              <p:cNvSpPr txBox="1"/>
              <p:nvPr/>
            </p:nvSpPr>
            <p:spPr>
              <a:xfrm>
                <a:off x="515612" y="548800"/>
                <a:ext cx="11160775" cy="51189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与坐标轴交于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与双曲线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则以下结论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𝑨𝑫𝑩</m:t>
                        </m:r>
                      </m:sub>
                    </m:sSub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𝑨𝑫𝑪</m:t>
                        </m:r>
                      </m:sub>
                    </m:sSub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0&lt;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;④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的增大而增大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的增大而减小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其中正确的个数是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	                  B.2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D.4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7DB341-CA33-9068-7C2F-5743A52EBD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12" y="548800"/>
                <a:ext cx="11160775" cy="5118965"/>
              </a:xfrm>
              <a:prstGeom prst="rect">
                <a:avLst/>
              </a:prstGeom>
              <a:blipFill>
                <a:blip r:embed="rId3"/>
                <a:stretch>
                  <a:fillRect l="-1148" r="-1148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1888B1B-10C4-D94A-BDAC-A83AE9171A73}"/>
              </a:ext>
            </a:extLst>
          </p:cNvPr>
          <p:cNvSpPr txBox="1"/>
          <p:nvPr/>
        </p:nvSpPr>
        <p:spPr>
          <a:xfrm>
            <a:off x="3791840" y="3861030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pic>
        <p:nvPicPr>
          <p:cNvPr id="6" name="image93.jpeg">
            <a:extLst>
              <a:ext uri="{FF2B5EF4-FFF2-40B4-BE49-F238E27FC236}">
                <a16:creationId xmlns:a16="http://schemas.microsoft.com/office/drawing/2014/main" id="{BB491E6F-EF88-1EB9-D837-43435D3A88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15" y="3212985"/>
            <a:ext cx="2379627" cy="265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1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173EB-0F59-C387-8E0D-7081A8EA5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664C13-FD8E-3D55-E194-CE1C4D11B82C}"/>
                  </a:ext>
                </a:extLst>
              </p:cNvPr>
              <p:cNvSpPr txBox="1"/>
              <p:nvPr/>
            </p:nvSpPr>
            <p:spPr>
              <a:xfrm>
                <a:off x="623620" y="620805"/>
                <a:ext cx="10944760" cy="18237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与双曲线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,4),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664C13-FD8E-3D55-E194-CE1C4D11B8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10944760" cy="1823769"/>
              </a:xfrm>
              <a:prstGeom prst="rect">
                <a:avLst/>
              </a:prstGeom>
              <a:blipFill>
                <a:blip r:embed="rId3"/>
                <a:stretch>
                  <a:fillRect l="-1114" r="-334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94.jpeg">
            <a:extLst>
              <a:ext uri="{FF2B5EF4-FFF2-40B4-BE49-F238E27FC236}">
                <a16:creationId xmlns:a16="http://schemas.microsoft.com/office/drawing/2014/main" id="{A9A44407-D792-F9A1-5578-1A26A6182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095" y="2276920"/>
            <a:ext cx="3111760" cy="303543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DE12415-0D4F-F972-2852-E9B14A293711}"/>
                  </a:ext>
                </a:extLst>
              </p:cNvPr>
              <p:cNvSpPr txBox="1"/>
              <p:nvPr/>
            </p:nvSpPr>
            <p:spPr>
              <a:xfrm>
                <a:off x="623620" y="2564940"/>
                <a:ext cx="6104658" cy="27474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(3,4),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(3,4),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DE12415-0D4F-F972-2852-E9B14A2937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564940"/>
                <a:ext cx="6104658" cy="2747419"/>
              </a:xfrm>
              <a:prstGeom prst="rect">
                <a:avLst/>
              </a:prstGeom>
              <a:blipFill>
                <a:blip r:embed="rId5"/>
                <a:stretch>
                  <a:fillRect l="-1996" t="-177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167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1DC5D-0233-46FD-8509-2AC080B31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F00E353-C4AD-6FC1-A29E-8657DDA6C5AE}"/>
              </a:ext>
            </a:extLst>
          </p:cNvPr>
          <p:cNvSpPr txBox="1"/>
          <p:nvPr/>
        </p:nvSpPr>
        <p:spPr>
          <a:xfrm>
            <a:off x="587617" y="476795"/>
            <a:ext cx="1101676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轴的垂线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上有一动点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轴的垂线段与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的最小值及此时点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9AB06A-AC89-0ED4-C5E0-6D4AD950A63E}"/>
                  </a:ext>
                </a:extLst>
              </p:cNvPr>
              <p:cNvSpPr txBox="1"/>
              <p:nvPr/>
            </p:nvSpPr>
            <p:spPr>
              <a:xfrm>
                <a:off x="614719" y="1300023"/>
                <a:ext cx="10809651" cy="47974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(1,0),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的横坐标为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BH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BH=MN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AH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MH.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BHMN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∴BN=MH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∴AM+MN+BN=AM+MH+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三点共线时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AM+MH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有最小值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即此时</a:t>
                </a:r>
                <a:endParaRPr lang="en-US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AM+MN+BN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有最小值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最小值为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AH+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(3,4),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∴AH=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(−</m:t>
                            </m:r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(−</m:t>
                            </m:r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𝟔</m:t>
                            </m:r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𝟐𝟗</m:t>
                        </m:r>
                      </m:e>
                    </m:ra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∴AM+MN+BN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的最小值为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𝟐𝟗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AH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9AB06A-AC89-0ED4-C5E0-6D4AD950A6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719" y="1300023"/>
                <a:ext cx="10809651" cy="4797467"/>
              </a:xfrm>
              <a:prstGeom prst="rect">
                <a:avLst/>
              </a:prstGeom>
              <a:blipFill>
                <a:blip r:embed="rId3"/>
                <a:stretch>
                  <a:fillRect l="-1015" t="-1398" b="-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94.jpeg">
            <a:extLst>
              <a:ext uri="{FF2B5EF4-FFF2-40B4-BE49-F238E27FC236}">
                <a16:creationId xmlns:a16="http://schemas.microsoft.com/office/drawing/2014/main" id="{BF38F56A-3552-521C-0AD8-C327B207FD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6891" y="1628875"/>
            <a:ext cx="2917479" cy="284592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5084734-9E78-6560-EB4A-DCF62FB12B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2787" y="1377696"/>
            <a:ext cx="2968685" cy="331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91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64BF4-B10F-A627-F4BA-818FC0C5F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DA14F7-A374-9BC4-DDF0-E264EF743D06}"/>
              </a:ext>
            </a:extLst>
          </p:cNvPr>
          <p:cNvSpPr txBox="1"/>
          <p:nvPr/>
        </p:nvSpPr>
        <p:spPr>
          <a:xfrm>
            <a:off x="623620" y="476795"/>
            <a:ext cx="1044072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的条件下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取得最小值时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轴的对称点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在坐标轴上有一动点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QCA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并写出其中一种情况的求解过程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030617-6F98-0B71-1052-4A81D3CCBC96}"/>
              </a:ext>
            </a:extLst>
          </p:cNvPr>
          <p:cNvSpPr txBox="1"/>
          <p:nvPr/>
        </p:nvSpPr>
        <p:spPr>
          <a:xfrm>
            <a:off x="507285" y="2412699"/>
            <a:ext cx="6857132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∴Q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(1,1)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∵C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(1,0),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i="1" dirty="0" err="1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CQ</a:t>
            </a:r>
            <a:r>
              <a:rPr lang="en-US" altLang="zh-CN" sz="2800" b="1" dirty="0" err="1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 err="1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在直线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右侧时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PAC=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QCA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∴CQ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i="1" dirty="0" err="1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 err="1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 err="1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(3,4),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(3,0);</a:t>
            </a:r>
          </a:p>
        </p:txBody>
      </p:sp>
      <p:pic>
        <p:nvPicPr>
          <p:cNvPr id="6" name="image94.jpeg">
            <a:extLst>
              <a:ext uri="{FF2B5EF4-FFF2-40B4-BE49-F238E27FC236}">
                <a16:creationId xmlns:a16="http://schemas.microsoft.com/office/drawing/2014/main" id="{85D3C9A0-A544-9085-7F62-9591BD06A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767" y="2359776"/>
            <a:ext cx="2729228" cy="26622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CFB9873-662F-35C2-619E-31FA162118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8696" y="2252607"/>
            <a:ext cx="3071369" cy="340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21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42793-A3AD-1880-2F61-0BDBF8EDD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5D6E4D-B2F4-A3FB-9302-4CE4DCA01DCC}"/>
                  </a:ext>
                </a:extLst>
              </p:cNvPr>
              <p:cNvSpPr txBox="1"/>
              <p:nvPr/>
            </p:nvSpPr>
            <p:spPr>
              <a:xfrm>
                <a:off x="623620" y="620805"/>
                <a:ext cx="11160775" cy="48153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左侧时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CQ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上且在点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上方找一点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使得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AK=CK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KAC=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KCA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KAC=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QCA.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2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=t</a:t>
                </a:r>
                <a:r>
                  <a:rPr lang="en-US" altLang="zh-CN" sz="2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易得直线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AK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轴分别交于点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num>
                          <m:den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num>
                          <m:den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PAC=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QCA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PAC=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KAC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在坐标轴上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num>
                          <m:den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num>
                          <m:den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(3,0)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num>
                          <m:den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num>
                          <m:den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6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5D6E4D-B2F4-A3FB-9302-4CE4DCA01D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11160775" cy="4815357"/>
              </a:xfrm>
              <a:prstGeom prst="rect">
                <a:avLst/>
              </a:prstGeom>
              <a:blipFill>
                <a:blip r:embed="rId3"/>
                <a:stretch>
                  <a:fillRect l="-983" t="-1392" r="-983" b="-1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20C473A1-CE9E-C7F6-3780-145892F3AB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145" y="1268850"/>
            <a:ext cx="2952205" cy="321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31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D016D-1398-EA08-1B70-AC304A9C9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6.jpeg">
            <a:extLst>
              <a:ext uri="{FF2B5EF4-FFF2-40B4-BE49-F238E27FC236}">
                <a16:creationId xmlns:a16="http://schemas.microsoft.com/office/drawing/2014/main" id="{81B732D0-E6DF-EF76-CFF9-78DBF54FBA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5910019" cy="48575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65F8C3B3-2521-D56F-0657-DE5587472637}"/>
              </a:ext>
            </a:extLst>
          </p:cNvPr>
          <p:cNvGrpSpPr/>
          <p:nvPr/>
        </p:nvGrpSpPr>
        <p:grpSpPr>
          <a:xfrm>
            <a:off x="623620" y="2060905"/>
            <a:ext cx="11052231" cy="2937207"/>
            <a:chOff x="623620" y="2060905"/>
            <a:chExt cx="11052231" cy="2937207"/>
          </a:xfrm>
        </p:grpSpPr>
        <p:pic>
          <p:nvPicPr>
            <p:cNvPr id="3" name="image77.jpeg">
              <a:extLst>
                <a:ext uri="{FF2B5EF4-FFF2-40B4-BE49-F238E27FC236}">
                  <a16:creationId xmlns:a16="http://schemas.microsoft.com/office/drawing/2014/main" id="{DB631E41-9E58-EE91-DCBB-40FCF2AC2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6350" b="72892"/>
            <a:stretch/>
          </p:blipFill>
          <p:spPr>
            <a:xfrm>
              <a:off x="1055650" y="2060905"/>
              <a:ext cx="10620201" cy="2190147"/>
            </a:xfrm>
            <a:prstGeom prst="rect">
              <a:avLst/>
            </a:prstGeom>
          </p:spPr>
        </p:pic>
        <p:pic>
          <p:nvPicPr>
            <p:cNvPr id="4" name="image77.jpeg">
              <a:extLst>
                <a:ext uri="{FF2B5EF4-FFF2-40B4-BE49-F238E27FC236}">
                  <a16:creationId xmlns:a16="http://schemas.microsoft.com/office/drawing/2014/main" id="{8A12FC58-6872-2EF8-AB3C-58D8267DE5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43068" r="94362" b="36196"/>
            <a:stretch/>
          </p:blipFill>
          <p:spPr>
            <a:xfrm>
              <a:off x="623620" y="3429000"/>
              <a:ext cx="598804" cy="1569112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EBDBC9FA-9219-78FF-3B55-C9B9921F05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9604" y="2132910"/>
            <a:ext cx="858451" cy="50403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42859AE-6627-B566-06FA-8425F9FFE8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085" y="2967637"/>
            <a:ext cx="858451" cy="40731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23DE290-7603-6CB4-2DD6-44D2813F09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9829" y="2973733"/>
            <a:ext cx="858451" cy="40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5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3B5F7-C42D-03FD-28C4-1C25CE3FF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7.jpeg">
            <a:extLst>
              <a:ext uri="{FF2B5EF4-FFF2-40B4-BE49-F238E27FC236}">
                <a16:creationId xmlns:a16="http://schemas.microsoft.com/office/drawing/2014/main" id="{8B77AA12-4996-364F-6454-E05534FE69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188"/>
          <a:stretch/>
        </p:blipFill>
        <p:spPr>
          <a:xfrm>
            <a:off x="767630" y="476795"/>
            <a:ext cx="10687845" cy="554438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7BB4C19-41A9-3CF6-7D92-F4248D923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25" y="625192"/>
            <a:ext cx="864060" cy="2476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0551DED-00B0-1B3D-0FDA-440982A8B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4370" y="1196845"/>
            <a:ext cx="864060" cy="2476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C3A512E-9EEA-CCA4-CC75-EB475BDFD1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8305" y="1726010"/>
            <a:ext cx="648045" cy="2476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BADF3CF-D0B8-F11E-0EFF-F5FC560235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8305" y="2065985"/>
            <a:ext cx="648045" cy="2476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5C8125A-6359-80A3-535C-E4DA69E69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265" y="2559860"/>
            <a:ext cx="1224085" cy="2476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7F25D2E-9FAD-6CCE-7924-D825B872BE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200" y="2852960"/>
            <a:ext cx="648045" cy="2880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99F1D4F-2C20-994D-60A3-63A77EA18F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8215" y="3757390"/>
            <a:ext cx="648045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6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835F2-7DE4-8EFA-EBF1-725CB59F1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8.jpeg">
            <a:extLst>
              <a:ext uri="{FF2B5EF4-FFF2-40B4-BE49-F238E27FC236}">
                <a16:creationId xmlns:a16="http://schemas.microsoft.com/office/drawing/2014/main" id="{226D9C1B-F4FE-9510-65A4-6BB8E4A3B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721" y="560500"/>
            <a:ext cx="6264434" cy="533717"/>
          </a:xfrm>
          <a:prstGeom prst="rect">
            <a:avLst/>
          </a:prstGeom>
        </p:spPr>
      </p:pic>
      <p:pic>
        <p:nvPicPr>
          <p:cNvPr id="3" name="image79.jpeg">
            <a:extLst>
              <a:ext uri="{FF2B5EF4-FFF2-40B4-BE49-F238E27FC236}">
                <a16:creationId xmlns:a16="http://schemas.microsoft.com/office/drawing/2014/main" id="{A4B7E2FC-E183-097B-D9BB-512CD7FF7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268850"/>
            <a:ext cx="6264435" cy="53371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3450685-382C-2502-8FB6-EDDFC078ECEF}"/>
              </a:ext>
            </a:extLst>
          </p:cNvPr>
          <p:cNvSpPr txBox="1"/>
          <p:nvPr/>
        </p:nvSpPr>
        <p:spPr>
          <a:xfrm>
            <a:off x="2135725" y="1212050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反比例函数的定义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F56C2F9-5806-875E-931A-7A86794A061C}"/>
                  </a:ext>
                </a:extLst>
              </p:cNvPr>
              <p:cNvSpPr txBox="1"/>
              <p:nvPr/>
            </p:nvSpPr>
            <p:spPr>
              <a:xfrm>
                <a:off x="588376" y="2001059"/>
                <a:ext cx="10656740" cy="22367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下列函数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;④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其中反比例函数的个数有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A.0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B.1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C.2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D.3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F56C2F9-5806-875E-931A-7A86794A06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376" y="2001059"/>
                <a:ext cx="10656740" cy="2236703"/>
              </a:xfrm>
              <a:prstGeom prst="rect">
                <a:avLst/>
              </a:prstGeom>
              <a:blipFill>
                <a:blip r:embed="rId5"/>
                <a:stretch>
                  <a:fillRect l="-1201" b="-6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C3D10CC-2701-A9A1-83A4-2F728797E5AC}"/>
                  </a:ext>
                </a:extLst>
              </p:cNvPr>
              <p:cNvSpPr txBox="1"/>
              <p:nvPr/>
            </p:nvSpPr>
            <p:spPr>
              <a:xfrm>
                <a:off x="595427" y="4436254"/>
                <a:ext cx="11304785" cy="7438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sup>
                    </m:sSup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的图象在第二、四象限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C3D10CC-2701-A9A1-83A4-2F728797E5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427" y="4436254"/>
                <a:ext cx="11304785" cy="743858"/>
              </a:xfrm>
              <a:prstGeom prst="rect">
                <a:avLst/>
              </a:prstGeom>
              <a:blipFill>
                <a:blip r:embed="rId6"/>
                <a:stretch>
                  <a:fillRect l="-1133" b="-22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1E73B8B7-4082-21BA-6E43-2CFC74A25BF2}"/>
              </a:ext>
            </a:extLst>
          </p:cNvPr>
          <p:cNvSpPr txBox="1"/>
          <p:nvPr/>
        </p:nvSpPr>
        <p:spPr>
          <a:xfrm>
            <a:off x="1991715" y="3059202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415C8C3-3F4D-6A04-A93E-3F56BF11A000}"/>
              </a:ext>
            </a:extLst>
          </p:cNvPr>
          <p:cNvSpPr txBox="1"/>
          <p:nvPr/>
        </p:nvSpPr>
        <p:spPr>
          <a:xfrm>
            <a:off x="10776325" y="4656892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537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4D3BD2-D23D-B254-2BC4-8B099B446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0.jpeg">
            <a:extLst>
              <a:ext uri="{FF2B5EF4-FFF2-40B4-BE49-F238E27FC236}">
                <a16:creationId xmlns:a16="http://schemas.microsoft.com/office/drawing/2014/main" id="{341E474F-626D-4A70-5F83-9F5EE9D0FE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92810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4B90E7D-854C-CEFD-5A4F-6798111EC638}"/>
              </a:ext>
            </a:extLst>
          </p:cNvPr>
          <p:cNvSpPr txBox="1"/>
          <p:nvPr/>
        </p:nvSpPr>
        <p:spPr>
          <a:xfrm>
            <a:off x="2135725" y="655345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反比例函数的图象和性质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17AD835-9252-4E4B-029F-8E4E630BEF79}"/>
                  </a:ext>
                </a:extLst>
              </p:cNvPr>
              <p:cNvSpPr txBox="1"/>
              <p:nvPr/>
            </p:nvSpPr>
            <p:spPr>
              <a:xfrm>
                <a:off x="684082" y="1052835"/>
                <a:ext cx="10823836" cy="22508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卷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(-3,2)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A.-3	           B.3	           C.-6	             D.6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17AD835-9252-4E4B-029F-8E4E630BEF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082" y="1052835"/>
                <a:ext cx="10823836" cy="2250809"/>
              </a:xfrm>
              <a:prstGeom prst="rect">
                <a:avLst/>
              </a:prstGeom>
              <a:blipFill>
                <a:blip r:embed="rId4"/>
                <a:stretch>
                  <a:fillRect l="-1126" b="-6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08FE87E-CDB4-462D-C361-4F49696AC3A5}"/>
                  </a:ext>
                </a:extLst>
              </p:cNvPr>
              <p:cNvSpPr txBox="1"/>
              <p:nvPr/>
            </p:nvSpPr>
            <p:spPr>
              <a:xfrm>
                <a:off x="684082" y="3277874"/>
                <a:ext cx="10823836" cy="25376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的图象的每一支上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都随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的增大而减小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	           </a:t>
                </a:r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	 </a:t>
                </a:r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08FE87E-CDB4-462D-C361-4F49696AC3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082" y="3277874"/>
                <a:ext cx="10823836" cy="2537682"/>
              </a:xfrm>
              <a:prstGeom prst="rect">
                <a:avLst/>
              </a:prstGeom>
              <a:blipFill>
                <a:blip r:embed="rId5"/>
                <a:stretch>
                  <a:fillRect l="-1126" r="-450" b="-2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3E5103A-B30E-53D3-C982-1D16E9D76A00}"/>
              </a:ext>
            </a:extLst>
          </p:cNvPr>
          <p:cNvSpPr txBox="1"/>
          <p:nvPr/>
        </p:nvSpPr>
        <p:spPr>
          <a:xfrm>
            <a:off x="1847705" y="2172911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DDF8A81-AF16-A849-7F78-DE238BBEC617}"/>
              </a:ext>
            </a:extLst>
          </p:cNvPr>
          <p:cNvSpPr txBox="1"/>
          <p:nvPr/>
        </p:nvSpPr>
        <p:spPr>
          <a:xfrm>
            <a:off x="2855775" y="4437070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120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10680-8CC5-9CB1-D1AD-4CE55BFD2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CFFC43-27F8-AFDC-05C1-983F09D9045E}"/>
                  </a:ext>
                </a:extLst>
              </p:cNvPr>
              <p:cNvSpPr txBox="1"/>
              <p:nvPr/>
            </p:nvSpPr>
            <p:spPr>
              <a:xfrm>
                <a:off x="659622" y="404790"/>
                <a:ext cx="10872755" cy="11520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与一次函数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在同一平面直角坐标系中的图象大致是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CFFC43-27F8-AFDC-05C1-983F09D904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404790"/>
                <a:ext cx="10872755" cy="1152047"/>
              </a:xfrm>
              <a:prstGeom prst="rect">
                <a:avLst/>
              </a:prstGeom>
              <a:blipFill>
                <a:blip r:embed="rId3"/>
                <a:stretch>
                  <a:fillRect l="-1121" r="-168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81D798AE-CF24-3BD1-0A24-26CA100929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730" y="1484679"/>
            <a:ext cx="6921099" cy="23649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B7D4012-6DFB-DB06-1DDA-560EC608D12A}"/>
                  </a:ext>
                </a:extLst>
              </p:cNvPr>
              <p:cNvSpPr txBox="1"/>
              <p:nvPr/>
            </p:nvSpPr>
            <p:spPr>
              <a:xfrm>
                <a:off x="623621" y="3849629"/>
                <a:ext cx="10872754" cy="22117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(-1,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三点都在函数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的大小关系是</a:t>
                </a:r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用“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”连接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(1,-3),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则一次函数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的图象经过第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象限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B7D4012-6DFB-DB06-1DDA-560EC608D1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1" y="3849629"/>
                <a:ext cx="10872754" cy="2211759"/>
              </a:xfrm>
              <a:prstGeom prst="rect">
                <a:avLst/>
              </a:prstGeom>
              <a:blipFill>
                <a:blip r:embed="rId5"/>
                <a:stretch>
                  <a:fillRect l="-1121" b="-6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F7D4000-1BB3-E52E-B979-538B08B53EA9}"/>
              </a:ext>
            </a:extLst>
          </p:cNvPr>
          <p:cNvSpPr txBox="1"/>
          <p:nvPr/>
        </p:nvSpPr>
        <p:spPr>
          <a:xfrm>
            <a:off x="2855775" y="1033617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DB251C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C4C0F81-1440-936C-AE4E-710F7BF7C093}"/>
              </a:ext>
            </a:extLst>
          </p:cNvPr>
          <p:cNvSpPr txBox="1"/>
          <p:nvPr/>
        </p:nvSpPr>
        <p:spPr>
          <a:xfrm>
            <a:off x="3863845" y="4432288"/>
            <a:ext cx="1440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&gt;y</a:t>
            </a:r>
            <a:r>
              <a:rPr kumimoji="0" lang="en-US" altLang="zh-CN" sz="2800" b="1" i="0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&gt;y</a:t>
            </a:r>
            <a:r>
              <a:rPr kumimoji="0" lang="en-US" altLang="zh-CN" sz="2800" b="1" i="0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FE5384-8AF1-FAA5-9822-B80AE85945E3}"/>
              </a:ext>
            </a:extLst>
          </p:cNvPr>
          <p:cNvSpPr txBox="1"/>
          <p:nvPr/>
        </p:nvSpPr>
        <p:spPr>
          <a:xfrm>
            <a:off x="3007669" y="5517145"/>
            <a:ext cx="21522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一、二、四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051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34F94-7390-979E-0165-3D4D4ACF3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5.jpeg">
            <a:extLst>
              <a:ext uri="{FF2B5EF4-FFF2-40B4-BE49-F238E27FC236}">
                <a16:creationId xmlns:a16="http://schemas.microsoft.com/office/drawing/2014/main" id="{D261D5AE-33BF-FD00-4D59-65B8FF2C5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B206E70-A4F5-0FDB-518D-18017C18D51D}"/>
              </a:ext>
            </a:extLst>
          </p:cNvPr>
          <p:cNvSpPr txBox="1"/>
          <p:nvPr/>
        </p:nvSpPr>
        <p:spPr>
          <a:xfrm>
            <a:off x="1991715" y="583340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反比例函数中系数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的几何意义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5BF01B-FCC9-6FD4-472E-1BA2616660B5}"/>
                  </a:ext>
                </a:extLst>
              </p:cNvPr>
              <p:cNvSpPr txBox="1"/>
              <p:nvPr/>
            </p:nvSpPr>
            <p:spPr>
              <a:xfrm>
                <a:off x="657139" y="1268850"/>
                <a:ext cx="10407206" cy="15999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在双曲线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在双曲线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的面积等于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5BF01B-FCC9-6FD4-472E-1BA2616660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139" y="1268850"/>
                <a:ext cx="10407206" cy="1599925"/>
              </a:xfrm>
              <a:prstGeom prst="rect">
                <a:avLst/>
              </a:prstGeom>
              <a:blipFill>
                <a:blip r:embed="rId4"/>
                <a:stretch>
                  <a:fillRect l="-1230" r="-234" b="-9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86.jpeg">
            <a:extLst>
              <a:ext uri="{FF2B5EF4-FFF2-40B4-BE49-F238E27FC236}">
                <a16:creationId xmlns:a16="http://schemas.microsoft.com/office/drawing/2014/main" id="{E6504DC4-A5A1-8520-EA26-9924726C57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9050" y="2925127"/>
            <a:ext cx="3520136" cy="266402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621E024-F694-CDD1-D315-6DACBF3144F0}"/>
                  </a:ext>
                </a:extLst>
              </p:cNvPr>
              <p:cNvSpPr txBox="1"/>
              <p:nvPr/>
            </p:nvSpPr>
            <p:spPr>
              <a:xfrm>
                <a:off x="2783770" y="2066383"/>
                <a:ext cx="461881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621E024-F694-CDD1-D315-6DACBF314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3770" y="2066383"/>
                <a:ext cx="461881" cy="7838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630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973CA-1C05-E925-63D5-F7FF8A63E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330F70-8385-1485-8625-C8CE0AF9D51F}"/>
                  </a:ext>
                </a:extLst>
              </p:cNvPr>
              <p:cNvSpPr txBox="1"/>
              <p:nvPr/>
            </p:nvSpPr>
            <p:spPr>
              <a:xfrm>
                <a:off x="623619" y="476795"/>
                <a:ext cx="11160775" cy="22956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OMN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是边长为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的等边三角形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重合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330F70-8385-1485-8625-C8CE0AF9D5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476795"/>
                <a:ext cx="11160775" cy="2295628"/>
              </a:xfrm>
              <a:prstGeom prst="rect">
                <a:avLst/>
              </a:prstGeom>
              <a:blipFill>
                <a:blip r:embed="rId3"/>
                <a:stretch>
                  <a:fillRect l="-1092" r="-492" b="-4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F477C12E-7B41-E83C-0EF8-2A99A0AF24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2494"/>
          <a:stretch/>
        </p:blipFill>
        <p:spPr>
          <a:xfrm>
            <a:off x="4733925" y="3068975"/>
            <a:ext cx="2724150" cy="25921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CC0B34D-D920-7186-97E4-225FC83C1E0E}"/>
                  </a:ext>
                </a:extLst>
              </p:cNvPr>
              <p:cNvSpPr txBox="1"/>
              <p:nvPr/>
            </p:nvSpPr>
            <p:spPr>
              <a:xfrm>
                <a:off x="1503447" y="2132910"/>
                <a:ext cx="920298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CC0B34D-D920-7186-97E4-225FC83C1E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3447" y="2132910"/>
                <a:ext cx="920298" cy="563744"/>
              </a:xfrm>
              <a:prstGeom prst="rect">
                <a:avLst/>
              </a:prstGeom>
              <a:blipFill>
                <a:blip r:embed="rId5"/>
                <a:stretch>
                  <a:fillRect l="-13907" t="-5435" b="-29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767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406AB-920E-3980-5C2F-FAD9A1C82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D57146-9D0B-E8B4-2E4C-92485B56D35F}"/>
                  </a:ext>
                </a:extLst>
              </p:cNvPr>
              <p:cNvSpPr txBox="1"/>
              <p:nvPr/>
            </p:nvSpPr>
            <p:spPr>
              <a:xfrm>
                <a:off x="623620" y="456894"/>
                <a:ext cx="10620738" cy="23006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D57146-9D0B-E8B4-2E4C-92485B56D3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56894"/>
                <a:ext cx="10620738" cy="2300630"/>
              </a:xfrm>
              <a:prstGeom prst="rect">
                <a:avLst/>
              </a:prstGeom>
              <a:blipFill>
                <a:blip r:embed="rId3"/>
                <a:stretch>
                  <a:fillRect l="-1147" r="-1951" b="-4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88.jpeg">
            <a:extLst>
              <a:ext uri="{FF2B5EF4-FFF2-40B4-BE49-F238E27FC236}">
                <a16:creationId xmlns:a16="http://schemas.microsoft.com/office/drawing/2014/main" id="{FF4C4DCD-43A2-F914-D529-C99DE0C20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925" y="2780955"/>
            <a:ext cx="2556063" cy="255606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EFD5EE-FA6B-5BF5-2334-65E17CF954DC}"/>
                  </a:ext>
                </a:extLst>
              </p:cNvPr>
              <p:cNvSpPr txBox="1"/>
              <p:nvPr/>
            </p:nvSpPr>
            <p:spPr>
              <a:xfrm>
                <a:off x="1199660" y="2132910"/>
                <a:ext cx="1224085" cy="5681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EFD5EE-FA6B-5BF5-2334-65E17CF954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9660" y="2132910"/>
                <a:ext cx="1224085" cy="568169"/>
              </a:xfrm>
              <a:prstGeom prst="rect">
                <a:avLst/>
              </a:prstGeom>
              <a:blipFill>
                <a:blip r:embed="rId5"/>
                <a:stretch>
                  <a:fillRect l="-10448" t="-5376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128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3145</TotalTime>
  <Words>1914</Words>
  <Application>Microsoft Office PowerPoint</Application>
  <PresentationFormat>宽屏</PresentationFormat>
  <Paragraphs>94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214</cp:revision>
  <dcterms:created xsi:type="dcterms:W3CDTF">2024-04-24T12:16:00Z</dcterms:created>
  <dcterms:modified xsi:type="dcterms:W3CDTF">2025-03-31T06:59:49Z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