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4728" r:id="rId2"/>
    <p:sldId id="4946" r:id="rId3"/>
    <p:sldId id="4947" r:id="rId4"/>
    <p:sldId id="4948" r:id="rId5"/>
    <p:sldId id="4949" r:id="rId6"/>
    <p:sldId id="4950" r:id="rId7"/>
    <p:sldId id="4951" r:id="rId8"/>
    <p:sldId id="4952" r:id="rId9"/>
    <p:sldId id="4953" r:id="rId10"/>
    <p:sldId id="4954" r:id="rId11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751" autoAdjust="0"/>
  </p:normalViewPr>
  <p:slideViewPr>
    <p:cSldViewPr showGuides="1">
      <p:cViewPr varScale="1">
        <p:scale>
          <a:sx n="73" d="100"/>
          <a:sy n="73" d="100"/>
        </p:scale>
        <p:origin x="1118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D6CE65-77B3-4099-06C2-9B6993F09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5C20EB5-6C7D-296C-D169-FD42ECC3D0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E52E18C-F068-1D15-8F72-4B13B54DCA7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468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673219-4A02-1FEB-99B4-B9FD77C21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26F4BB6-79B2-0422-C1DC-A2F64D0120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FB5E250-80A3-0F05-173E-C95E4F79D68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237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C6E982-022A-F179-8C87-9856A36FD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36D8966-C113-471A-4687-CD4471D310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8541FFD-230C-B46F-7C39-3FF32BE5182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25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567F8B-6502-DD23-491B-DEF029B5F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7B1B4CC-3147-2FF5-BA6A-B5F399113B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AF64D49-DA34-78FD-5377-0B5994660C4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8242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30DEDA-7356-D1CD-D769-9BB51EFF6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2847ECF-6832-D969-14AB-815C6CF115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F4F4C80-BE15-2226-D6EF-61A1ED37012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0560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C83A9-A017-0CAC-283E-BA04B74A81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2FB6241-AF5D-54CD-C04D-5EA14D816A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737A07E-4DC0-FE5E-BF4E-45EC94B8FEC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4178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2AFFCF-43C2-8899-030F-C75CA875B4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155AED7-F41E-F171-66F3-6F2A86D09E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05CEC19-161F-1547-AE28-DF1112E9B58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054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C75E4-AC4B-223E-C5E9-9E8185A3F7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CB2031A-FEF2-3E0A-A4CA-F2D24F6768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86D0C58-B731-32F4-1E24-19633FA962B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367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7A563F-5F62-6C40-4DDB-E6CBDEF2D6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2ACBF88-317E-B1BD-D229-D4AC91860D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86F6150-EDE7-66E7-0C7C-E5D4A56CD3E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909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tif"/><Relationship Id="rId5" Type="http://schemas.openxmlformats.org/officeDocument/2006/relationships/image" Target="../media/image7.jpeg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6B524F4-2DBD-837E-B4C4-E85C36454FE7}"/>
              </a:ext>
            </a:extLst>
          </p:cNvPr>
          <p:cNvSpPr txBox="1"/>
          <p:nvPr/>
        </p:nvSpPr>
        <p:spPr>
          <a:xfrm>
            <a:off x="2207730" y="2413337"/>
            <a:ext cx="823761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实际应用问题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713E43-E008-D2E6-F30E-4DFBF97D72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DEC008D-5250-5B7F-0405-6643443CA3D5}"/>
              </a:ext>
            </a:extLst>
          </p:cNvPr>
          <p:cNvSpPr txBox="1"/>
          <p:nvPr/>
        </p:nvSpPr>
        <p:spPr>
          <a:xfrm>
            <a:off x="571991" y="3070689"/>
            <a:ext cx="9156576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乙方案设计图纸为图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设计草坪的总面积为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丙方案设计图纸为图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设计草坪的总面积为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12.jpeg">
            <a:extLst>
              <a:ext uri="{FF2B5EF4-FFF2-40B4-BE49-F238E27FC236}">
                <a16:creationId xmlns:a16="http://schemas.microsoft.com/office/drawing/2014/main" id="{F5A9E8EF-EC61-A994-E2ED-C73B7D700D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725" y="648929"/>
            <a:ext cx="8356528" cy="228655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7FACC6D-8683-F875-DB9C-43F145972794}"/>
              </a:ext>
            </a:extLst>
          </p:cNvPr>
          <p:cNvSpPr txBox="1"/>
          <p:nvPr/>
        </p:nvSpPr>
        <p:spPr>
          <a:xfrm>
            <a:off x="595781" y="4509075"/>
            <a:ext cx="9132786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设道路的宽为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)(20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F74B870-9CF6-4349-FAE4-E925FDD6D364}"/>
              </a:ext>
            </a:extLst>
          </p:cNvPr>
          <p:cNvSpPr txBox="1"/>
          <p:nvPr/>
        </p:nvSpPr>
        <p:spPr>
          <a:xfrm>
            <a:off x="595781" y="5301130"/>
            <a:ext cx="8688815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设道路的宽为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)(20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94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A5691-1DFE-812C-1443-641365B34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01.jpeg">
            <a:extLst>
              <a:ext uri="{FF2B5EF4-FFF2-40B4-BE49-F238E27FC236}">
                <a16:creationId xmlns:a16="http://schemas.microsoft.com/office/drawing/2014/main" id="{7C3941E4-B507-E781-310D-532ED8E6D4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92810"/>
            <a:ext cx="604985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19BCBF7-568A-02E9-0D78-8778FFDCBFDC}"/>
              </a:ext>
            </a:extLst>
          </p:cNvPr>
          <p:cNvSpPr txBox="1"/>
          <p:nvPr/>
        </p:nvSpPr>
        <p:spPr>
          <a:xfrm>
            <a:off x="710978" y="1340855"/>
            <a:ext cx="10857402" cy="3953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利用一元二次方程解决几何问题</a:t>
            </a: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解决几何问题通常是设出合理的未知数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再根据面积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或体积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公式列出方程求解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利用一元二次方程设计方案</a:t>
            </a: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根据所学图形的有关知识及方程的解题思想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再利用丰富的想象及合理的计算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进行多种多样的方案设计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利用一元二次方程解决实际问题时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所得的结果应符合实际意义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422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295883-5083-3C3E-24F0-E3D699239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02.jpeg">
            <a:extLst>
              <a:ext uri="{FF2B5EF4-FFF2-40B4-BE49-F238E27FC236}">
                <a16:creationId xmlns:a16="http://schemas.microsoft.com/office/drawing/2014/main" id="{03AEE997-47B9-2F26-E373-85B770AE45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6049858" cy="485755"/>
          </a:xfrm>
          <a:prstGeom prst="rect">
            <a:avLst/>
          </a:prstGeom>
        </p:spPr>
      </p:pic>
      <p:pic>
        <p:nvPicPr>
          <p:cNvPr id="3" name="image203.jpeg">
            <a:extLst>
              <a:ext uri="{FF2B5EF4-FFF2-40B4-BE49-F238E27FC236}">
                <a16:creationId xmlns:a16="http://schemas.microsoft.com/office/drawing/2014/main" id="{4979D53F-FC42-1FE2-036F-B622C6A269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268850"/>
            <a:ext cx="6964869" cy="4857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C598625-1ABC-6A89-D89E-AFC27151BE79}"/>
              </a:ext>
            </a:extLst>
          </p:cNvPr>
          <p:cNvSpPr txBox="1"/>
          <p:nvPr/>
        </p:nvSpPr>
        <p:spPr>
          <a:xfrm>
            <a:off x="2063720" y="1064410"/>
            <a:ext cx="610651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利用一元二次方程解决几何问题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04.jpeg">
            <a:extLst>
              <a:ext uri="{FF2B5EF4-FFF2-40B4-BE49-F238E27FC236}">
                <a16:creationId xmlns:a16="http://schemas.microsoft.com/office/drawing/2014/main" id="{0FE9CB21-A6AA-A144-4A08-7E533171F0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626" y="1916895"/>
            <a:ext cx="720050" cy="32708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7A38C2F-3BDD-D33B-A75C-EA05DA81020F}"/>
              </a:ext>
            </a:extLst>
          </p:cNvPr>
          <p:cNvSpPr txBox="1"/>
          <p:nvPr/>
        </p:nvSpPr>
        <p:spPr>
          <a:xfrm>
            <a:off x="638972" y="1689126"/>
            <a:ext cx="11001413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某建筑工程队在一堵墙边上用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米长的铁栏围成一个面积为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平方米的长方形仓库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已知可利用的墙长是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铁栏只围三边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且在正下方要造一个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米宽的门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设仓库垂直于墙的一边长为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则仓库平行于墙的一边长</a:t>
            </a:r>
            <a:endParaRPr lang="en-US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C432EA0-1E05-D9C6-7D7C-A3CC7D9659F0}"/>
              </a:ext>
            </a:extLst>
          </p:cNvPr>
          <p:cNvSpPr txBox="1"/>
          <p:nvPr/>
        </p:nvSpPr>
        <p:spPr>
          <a:xfrm>
            <a:off x="1271665" y="4352411"/>
            <a:ext cx="14401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(26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/>
          </a:p>
        </p:txBody>
      </p:sp>
      <p:pic>
        <p:nvPicPr>
          <p:cNvPr id="11" name="image205.jpeg">
            <a:extLst>
              <a:ext uri="{FF2B5EF4-FFF2-40B4-BE49-F238E27FC236}">
                <a16:creationId xmlns:a16="http://schemas.microsoft.com/office/drawing/2014/main" id="{857B177B-1F40-E491-2A35-116FF21F63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4070" y="4394893"/>
            <a:ext cx="3240225" cy="133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468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D5AAE-FA15-D262-D050-FDD2ABCC56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67BDB5B-70FB-CC7E-25D9-786F06C9EF59}"/>
              </a:ext>
            </a:extLst>
          </p:cNvPr>
          <p:cNvSpPr txBox="1"/>
          <p:nvPr/>
        </p:nvSpPr>
        <p:spPr>
          <a:xfrm>
            <a:off x="623620" y="620805"/>
            <a:ext cx="1065674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根据以上要求所围成长方形仓库的两条邻边的长分别是多少米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14B67F-7355-FFAE-4F98-F9BBBF6FEF30}"/>
              </a:ext>
            </a:extLst>
          </p:cNvPr>
          <p:cNvSpPr txBox="1"/>
          <p:nvPr/>
        </p:nvSpPr>
        <p:spPr>
          <a:xfrm>
            <a:off x="640679" y="1308030"/>
            <a:ext cx="7831486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84,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不合题意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舍去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所围成长方形仓库相邻两边长分别为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,7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05.jpeg">
            <a:extLst>
              <a:ext uri="{FF2B5EF4-FFF2-40B4-BE49-F238E27FC236}">
                <a16:creationId xmlns:a16="http://schemas.microsoft.com/office/drawing/2014/main" id="{1A39FBC6-6266-93F5-4B3F-FEF4B1BCD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075" y="1772885"/>
            <a:ext cx="3240225" cy="133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7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1A9DB-1616-26F2-2178-7C84CD32B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06.jpeg">
            <a:extLst>
              <a:ext uri="{FF2B5EF4-FFF2-40B4-BE49-F238E27FC236}">
                <a16:creationId xmlns:a16="http://schemas.microsoft.com/office/drawing/2014/main" id="{CFAFB6ED-4B1C-AC63-58F8-25939DA8F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BF4B61E-837E-215D-BF3C-B29FE97DBE82}"/>
              </a:ext>
            </a:extLst>
          </p:cNvPr>
          <p:cNvSpPr txBox="1"/>
          <p:nvPr/>
        </p:nvSpPr>
        <p:spPr>
          <a:xfrm>
            <a:off x="695625" y="1268850"/>
            <a:ext cx="10656740" cy="1953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要把长为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、宽为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的长方形花坛四周扩展相同的宽度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得到面积为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的新长方形花坛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	                 B.2	        C.1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	            D.1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07.jpeg">
            <a:extLst>
              <a:ext uri="{FF2B5EF4-FFF2-40B4-BE49-F238E27FC236}">
                <a16:creationId xmlns:a16="http://schemas.microsoft.com/office/drawing/2014/main" id="{71AD34D8-20E5-215D-5D9A-926EA3A3CF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8846" y="3429754"/>
            <a:ext cx="2874307" cy="217801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B498AA5-B354-82B8-CA3C-7829DF782692}"/>
              </a:ext>
            </a:extLst>
          </p:cNvPr>
          <p:cNvSpPr txBox="1"/>
          <p:nvPr/>
        </p:nvSpPr>
        <p:spPr>
          <a:xfrm>
            <a:off x="8256150" y="2060905"/>
            <a:ext cx="389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71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5C985-3492-A14E-A61E-31AB17372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D58158F-E6BD-B011-707B-5AF0FFA27EB8}"/>
              </a:ext>
            </a:extLst>
          </p:cNvPr>
          <p:cNvSpPr txBox="1"/>
          <p:nvPr/>
        </p:nvSpPr>
        <p:spPr>
          <a:xfrm>
            <a:off x="695624" y="764815"/>
            <a:ext cx="1072874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把一块长与宽之比为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的铁皮的四角各剪去一个边长为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的小正方形后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再将其折起来做成一个无盖的铁盒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盒子的容积为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求铁皮的宽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6E550A-5977-6CE3-0D60-D766D13D388C}"/>
              </a:ext>
            </a:extLst>
          </p:cNvPr>
          <p:cNvSpPr txBox="1"/>
          <p:nvPr/>
        </p:nvSpPr>
        <p:spPr>
          <a:xfrm>
            <a:off x="751129" y="2714323"/>
            <a:ext cx="6280935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设铁皮的宽为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10(2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20)(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舍去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铁皮的宽为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71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DB5A36-55EF-B4B1-7E35-4C2852394C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08.jpeg">
            <a:extLst>
              <a:ext uri="{FF2B5EF4-FFF2-40B4-BE49-F238E27FC236}">
                <a16:creationId xmlns:a16="http://schemas.microsoft.com/office/drawing/2014/main" id="{A102F4D5-E871-5987-FB9B-8DD70D02FF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6" y="546944"/>
            <a:ext cx="6336440" cy="44192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6DD2437-2DF4-BB8F-9D46-3CE3B35287E5}"/>
              </a:ext>
            </a:extLst>
          </p:cNvPr>
          <p:cNvSpPr txBox="1"/>
          <p:nvPr/>
        </p:nvSpPr>
        <p:spPr>
          <a:xfrm>
            <a:off x="1919711" y="436059"/>
            <a:ext cx="6106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利用一元二次方程设计方案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09.jpeg">
            <a:extLst>
              <a:ext uri="{FF2B5EF4-FFF2-40B4-BE49-F238E27FC236}">
                <a16:creationId xmlns:a16="http://schemas.microsoft.com/office/drawing/2014/main" id="{4038C6D7-BF0B-D841-C237-4C55979608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6" y="1266994"/>
            <a:ext cx="720050" cy="32708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93F56D5-162D-D345-BEDA-EF4A1A67797F}"/>
              </a:ext>
            </a:extLst>
          </p:cNvPr>
          <p:cNvSpPr txBox="1"/>
          <p:nvPr/>
        </p:nvSpPr>
        <p:spPr>
          <a:xfrm>
            <a:off x="551615" y="1196845"/>
            <a:ext cx="724115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在一块长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、宽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的矩形荒地上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要建一个花园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并使花园所占面积为荒地面积的一半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下面分别是小红和小星的设计方案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10.jpeg">
            <a:extLst>
              <a:ext uri="{FF2B5EF4-FFF2-40B4-BE49-F238E27FC236}">
                <a16:creationId xmlns:a16="http://schemas.microsoft.com/office/drawing/2014/main" id="{FC324710-BAB4-4368-BDF8-AAD7A7642EB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" r="49351"/>
          <a:stretch/>
        </p:blipFill>
        <p:spPr>
          <a:xfrm>
            <a:off x="7807427" y="623198"/>
            <a:ext cx="3451184" cy="237616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8E9EE1D-40D6-6D74-5753-A0DC5E093E51}"/>
              </a:ext>
            </a:extLst>
          </p:cNvPr>
          <p:cNvSpPr txBox="1"/>
          <p:nvPr/>
        </p:nvSpPr>
        <p:spPr>
          <a:xfrm>
            <a:off x="520267" y="2663281"/>
            <a:ext cx="7505954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小红说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我的设计方案如图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其中花园四周小路的宽度相等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若设四周小路的宽度为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列出方程可以求解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小星说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我的设计方案如图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其中花园中小路的宽度相等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若设小路的宽度为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列出方程可以求解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请你选择上述其中一种方案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求出相应小路的宽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image210.jpeg">
            <a:extLst>
              <a:ext uri="{FF2B5EF4-FFF2-40B4-BE49-F238E27FC236}">
                <a16:creationId xmlns:a16="http://schemas.microsoft.com/office/drawing/2014/main" id="{6820F682-1213-6EAC-7C6D-B52A8518B2A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0723" r="-4257"/>
          <a:stretch/>
        </p:blipFill>
        <p:spPr>
          <a:xfrm>
            <a:off x="8112140" y="3358500"/>
            <a:ext cx="3647829" cy="2376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735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148C77-0ABD-EBE7-05B3-4B73C55DD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57513BD-E7F2-9DEE-E39C-3296E24BF7C6}"/>
                  </a:ext>
                </a:extLst>
              </p:cNvPr>
              <p:cNvSpPr txBox="1"/>
              <p:nvPr/>
            </p:nvSpPr>
            <p:spPr>
              <a:xfrm>
                <a:off x="695625" y="407052"/>
                <a:ext cx="6552455" cy="56418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如果选择小红的设计方案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设四周小路的宽度为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依题意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)(12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整理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不合题意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舍去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四周小路的宽度为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如果选择小星的设计方案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设小路的宽度为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依题意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)(12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整理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不合题意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舍去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小路的宽度为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57513BD-E7F2-9DEE-E39C-3296E24BF7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07052"/>
                <a:ext cx="6552455" cy="5641801"/>
              </a:xfrm>
              <a:prstGeom prst="rect">
                <a:avLst/>
              </a:prstGeom>
              <a:blipFill>
                <a:blip r:embed="rId3"/>
                <a:stretch>
                  <a:fillRect l="-1860" t="-1514" b="-2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10.jpeg">
            <a:extLst>
              <a:ext uri="{FF2B5EF4-FFF2-40B4-BE49-F238E27FC236}">
                <a16:creationId xmlns:a16="http://schemas.microsoft.com/office/drawing/2014/main" id="{36408FA1-96CD-1FEE-601B-9C69EEFD202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" r="49351"/>
          <a:stretch/>
        </p:blipFill>
        <p:spPr>
          <a:xfrm>
            <a:off x="7827807" y="437893"/>
            <a:ext cx="3451184" cy="2376165"/>
          </a:xfrm>
          <a:prstGeom prst="rect">
            <a:avLst/>
          </a:prstGeom>
        </p:spPr>
      </p:pic>
      <p:pic>
        <p:nvPicPr>
          <p:cNvPr id="5" name="image210.jpeg">
            <a:extLst>
              <a:ext uri="{FF2B5EF4-FFF2-40B4-BE49-F238E27FC236}">
                <a16:creationId xmlns:a16="http://schemas.microsoft.com/office/drawing/2014/main" id="{F783F3D9-181D-C23F-C32D-183EAC47548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0723" r="-4257"/>
          <a:stretch/>
        </p:blipFill>
        <p:spPr>
          <a:xfrm>
            <a:off x="7858328" y="3573010"/>
            <a:ext cx="3647829" cy="2376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4204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729A0-BCBD-D0EB-D90B-DEB18967F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11.jpeg">
            <a:extLst>
              <a:ext uri="{FF2B5EF4-FFF2-40B4-BE49-F238E27FC236}">
                <a16:creationId xmlns:a16="http://schemas.microsoft.com/office/drawing/2014/main" id="{CCDA93A2-8097-CC23-D38A-00C60EA0E4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456926"/>
            <a:ext cx="1512105" cy="43203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1D7320F-339F-40EC-1943-2EA3ED42A828}"/>
              </a:ext>
            </a:extLst>
          </p:cNvPr>
          <p:cNvSpPr txBox="1"/>
          <p:nvPr/>
        </p:nvSpPr>
        <p:spPr>
          <a:xfrm>
            <a:off x="623620" y="988246"/>
            <a:ext cx="1102810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某学校为美化校园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准备在长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、宽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的长方形场地上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修建若干条宽度相同的道路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余下部分作草坪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并请全校学生参与方案设计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位同学各设计了一种方案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图纸分别如图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阴影部分为草坪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863D26C-D920-496C-8B2F-F7B881D71299}"/>
              </a:ext>
            </a:extLst>
          </p:cNvPr>
          <p:cNvSpPr txBox="1"/>
          <p:nvPr/>
        </p:nvSpPr>
        <p:spPr>
          <a:xfrm>
            <a:off x="623620" y="2804128"/>
            <a:ext cx="453631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请你根据这一问题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在每种方案中都只列出方程不解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甲方案设计图纸为图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设计草坪的总面积为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212.jpeg">
            <a:extLst>
              <a:ext uri="{FF2B5EF4-FFF2-40B4-BE49-F238E27FC236}">
                <a16:creationId xmlns:a16="http://schemas.microsoft.com/office/drawing/2014/main" id="{881B5B20-BD52-7599-0FF0-40129E86AB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0520" y="2521059"/>
            <a:ext cx="6636401" cy="181588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FD00AA2-7C01-0639-4595-2AFF648B79F8}"/>
              </a:ext>
            </a:extLst>
          </p:cNvPr>
          <p:cNvSpPr txBox="1"/>
          <p:nvPr/>
        </p:nvSpPr>
        <p:spPr>
          <a:xfrm>
            <a:off x="623620" y="4750507"/>
            <a:ext cx="61065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设道路的宽为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)(20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65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4181</TotalTime>
  <Words>880</Words>
  <Application>Microsoft Office PowerPoint</Application>
  <PresentationFormat>宽屏</PresentationFormat>
  <Paragraphs>51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244</cp:revision>
  <dcterms:created xsi:type="dcterms:W3CDTF">2024-04-24T12:16:00Z</dcterms:created>
  <dcterms:modified xsi:type="dcterms:W3CDTF">2025-04-02T14:15:04Z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