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4728" r:id="rId2"/>
    <p:sldId id="4817" r:id="rId3"/>
    <p:sldId id="4818" r:id="rId4"/>
    <p:sldId id="4819" r:id="rId5"/>
    <p:sldId id="4820" r:id="rId6"/>
    <p:sldId id="4821" r:id="rId7"/>
    <p:sldId id="4822" r:id="rId8"/>
    <p:sldId id="4823" r:id="rId9"/>
    <p:sldId id="4824" r:id="rId10"/>
    <p:sldId id="4825" r:id="rId11"/>
    <p:sldId id="4826" r:id="rId12"/>
    <p:sldId id="4827" r:id="rId13"/>
    <p:sldId id="4828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A6CAF-2822-72AE-18EB-992E48BA4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FC402E9-D158-46E4-F2FC-1A22EF79A2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3667636-54A4-F4A6-7E7E-250B283BFA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59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8DB97-D0E2-2348-4E30-ABD4CD81C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37C1F9-7025-2A43-B857-AD548F7554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1AF24B-BF46-84EE-FAA7-97CBFBAF98A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9056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731D4-203E-21ED-D6A6-76A184940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A5EA1AF-D779-C19F-D3A5-760ECA3AA8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4191E9-9863-52E0-3A79-A2F2C84967F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823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566C2-7CF3-F9F3-A220-9322BEE34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C3F0F9-8E9C-303E-2BE6-9A678D4D09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125482-EB49-566F-7265-A9F40C2E5BF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231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E1E7C-5A8E-9A54-0286-2DCD30542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6F0CA89-472D-2E5F-0D91-C1C08FFC3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FD2760D-AC52-B6B4-0242-902E0D36655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93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3C9F4-A762-6EE8-1B76-FB562A71B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D26E7F-5358-2986-35F8-DFA7787F9B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E7DA3D8-74D8-6D92-6E22-027F1C32FE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12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C5136-A0CF-29A6-C742-4F159BD27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F7B5BD-E3B1-B9AF-4D34-C59ADAFEDA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4CADB4-394C-1A03-F8DD-F8ED53DA6C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2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C284E-2498-957B-934C-03FBCB002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A4367C-F249-0BB3-0AA8-42764F00D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D86C8D-C6FF-7676-BF3C-6DDEE42D1B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893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B6582-5CAF-7E0E-20EF-E660198D1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4522B8-E1F3-E348-DAE0-F8519E2D5C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9D7AAC-4AAE-4BA6-D881-20DCE6F814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506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9697B-1965-129C-43C1-797A41B7D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DDE91A-DE73-3558-52A0-7DE62F230C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064DE11-0665-C1F4-2F98-A1850EF9EE2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57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7BCFD-3E67-0769-3ECF-12A29C18D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A350BC-9C74-E71A-5517-25D60B319E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734A64-28B9-D0A5-3B0B-36A6A40329A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702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824DF-AB8A-A29C-0F83-B513E7012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605FD88-0BE6-DA8C-D1CC-F33FC7AF6C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8DA461-AF0D-B4EC-42CB-DE273BB6ADC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5273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4F9FD3-7365-96C1-D2E4-C4A39D945E9E}"/>
              </a:ext>
            </a:extLst>
          </p:cNvPr>
          <p:cNvSpPr txBox="1"/>
          <p:nvPr/>
        </p:nvSpPr>
        <p:spPr>
          <a:xfrm>
            <a:off x="2135725" y="2636945"/>
            <a:ext cx="85685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菱形的判定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B0AE0-AA09-17F8-1856-491E6C911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.jpeg">
            <a:extLst>
              <a:ext uri="{FF2B5EF4-FFF2-40B4-BE49-F238E27FC236}">
                <a16:creationId xmlns:a16="http://schemas.microsoft.com/office/drawing/2014/main" id="{332039B4-19FE-888A-3551-B64C10D4F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" y="551448"/>
            <a:ext cx="1457900" cy="4165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708CA7D-41A8-8FEB-C35D-DAC19F1462FD}"/>
              </a:ext>
            </a:extLst>
          </p:cNvPr>
          <p:cNvSpPr txBox="1"/>
          <p:nvPr/>
        </p:nvSpPr>
        <p:spPr>
          <a:xfrm>
            <a:off x="676720" y="1055179"/>
            <a:ext cx="106567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用尺规完成以下基本作图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只保留作图痕迹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A83726-F4DE-C4EB-A962-574A38B3210C}"/>
              </a:ext>
            </a:extLst>
          </p:cNvPr>
          <p:cNvSpPr txBox="1"/>
          <p:nvPr/>
        </p:nvSpPr>
        <p:spPr>
          <a:xfrm>
            <a:off x="724483" y="2513588"/>
            <a:ext cx="45363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2.jpeg">
            <a:extLst>
              <a:ext uri="{FF2B5EF4-FFF2-40B4-BE49-F238E27FC236}">
                <a16:creationId xmlns:a16="http://schemas.microsoft.com/office/drawing/2014/main" id="{FDDCF43B-F553-AC37-ACC0-0E97C4EE5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2408" y="3099733"/>
            <a:ext cx="3988127" cy="194950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9AF1EF0-F5A8-1BE9-FE16-BFC564AF20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2408" y="2780955"/>
            <a:ext cx="4176290" cy="292868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F258B9B-F08E-93CC-84FA-1BCA4AB2823E}"/>
              </a:ext>
            </a:extLst>
          </p:cNvPr>
          <p:cNvSpPr txBox="1"/>
          <p:nvPr/>
        </p:nvSpPr>
        <p:spPr>
          <a:xfrm>
            <a:off x="729742" y="3294442"/>
            <a:ext cx="623031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问所作的图形中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BFDE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请完成下面的填空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:∵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垂直平分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zh-CN" altLang="zh-CN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0DD65D-FCEC-C179-FB55-2D5760E7C601}"/>
              </a:ext>
            </a:extLst>
          </p:cNvPr>
          <p:cNvSpPr txBox="1"/>
          <p:nvPr/>
        </p:nvSpPr>
        <p:spPr>
          <a:xfrm>
            <a:off x="1428720" y="4561468"/>
            <a:ext cx="1499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OB=OD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A0CDB-3800-0EE1-3E81-0771B3A3F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25497B-02FC-B680-7EB7-04C8F4CE2BFA}"/>
                  </a:ext>
                </a:extLst>
              </p:cNvPr>
              <p:cNvSpPr txBox="1"/>
              <p:nvPr/>
            </p:nvSpPr>
            <p:spPr>
              <a:xfrm>
                <a:off x="623620" y="623123"/>
                <a:ext cx="10440725" cy="5134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𝑬𝑫𝑶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𝑭𝑩𝑶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𝑫𝑶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𝑩𝑶</m:t>
                              </m: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bar>
                                <m:barPr>
                                  <m:ctrlPr>
                                    <a:rPr lang="zh-CN" altLang="zh-CN" sz="28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zh-CN" altLang="zh-CN" sz="28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　</m:t>
                                  </m:r>
                                  <m:r>
                                    <a:rPr lang="en-US" altLang="zh-CN" sz="28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                                    </m:t>
                                  </m:r>
                                </m:e>
                              </m:bar>
                              <m:r>
                                <a:rPr lang="en-US" altLang="zh-CN" sz="2800" b="1" i="1" smtClean="0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BFDE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两条对角线互相垂直平分的四边形为菱形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在作图过程中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进一步研究还可发现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夹在一组平行线间的线段的垂直平分线与平行线相交后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可以得到一个特殊四边形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请你依照题意完成下面真命题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夹在一组平行线间的线段的垂直平分线与平行线相交后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25497B-02FC-B680-7EB7-04C8F4CE2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3123"/>
                <a:ext cx="10440725" cy="5134932"/>
              </a:xfrm>
              <a:prstGeom prst="rect">
                <a:avLst/>
              </a:prstGeom>
              <a:blipFill>
                <a:blip r:embed="rId3"/>
                <a:stretch>
                  <a:fillRect l="-1168" t="-1186" r="-642" b="-2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07A7AF4E-32F1-5AC0-07CB-E41C7BF2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05" y="514373"/>
            <a:ext cx="3816265" cy="267621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574507-8500-040F-47E5-8F489AD80E16}"/>
              </a:ext>
            </a:extLst>
          </p:cNvPr>
          <p:cNvSpPr txBox="1"/>
          <p:nvPr/>
        </p:nvSpPr>
        <p:spPr>
          <a:xfrm>
            <a:off x="1343670" y="629078"/>
            <a:ext cx="23761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EDO=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FBO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CF16A0-2D70-05C1-C0F9-3292EAD81F89}"/>
                  </a:ext>
                </a:extLst>
              </p:cNvPr>
              <p:cNvSpPr txBox="1"/>
              <p:nvPr/>
            </p:nvSpPr>
            <p:spPr>
              <a:xfrm>
                <a:off x="4079860" y="2060905"/>
                <a:ext cx="3701300" cy="5949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∠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𝑬𝑶𝑫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=∠</m:t>
                      </m:r>
                      <m:r>
                        <a:rPr kumimoji="0" lang="en-US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𝑭𝑶𝑩</m:t>
                      </m:r>
                      <m:r>
                        <a:rPr kumimoji="0" lang="zh-CN" altLang="zh-CN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CF16A0-2D70-05C1-C0F9-3292EAD81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860" y="2060905"/>
                <a:ext cx="3701300" cy="5949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B684F53-1A2D-CC22-33DE-EEA8C15218B9}"/>
              </a:ext>
            </a:extLst>
          </p:cNvPr>
          <p:cNvSpPr txBox="1"/>
          <p:nvPr/>
        </p:nvSpPr>
        <p:spPr>
          <a:xfrm>
            <a:off x="1474583" y="3068975"/>
            <a:ext cx="1597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OE=OF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962421-67AC-849B-0C9E-2A623CBF5404}"/>
              </a:ext>
            </a:extLst>
          </p:cNvPr>
          <p:cNvSpPr txBox="1"/>
          <p:nvPr/>
        </p:nvSpPr>
        <p:spPr>
          <a:xfrm>
            <a:off x="2260282" y="5210837"/>
            <a:ext cx="3979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所构成的四边形为菱形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905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090F4-8B3A-3FA8-5312-C0051B6B0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E861B98-5D7D-0CEC-8134-F7398D1D8D19}"/>
              </a:ext>
            </a:extLst>
          </p:cNvPr>
          <p:cNvSpPr txBox="1"/>
          <p:nvPr/>
        </p:nvSpPr>
        <p:spPr>
          <a:xfrm>
            <a:off x="711856" y="548800"/>
            <a:ext cx="104244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的平分线交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871DE3-CE30-402A-D6BF-2B3079BD8B75}"/>
              </a:ext>
            </a:extLst>
          </p:cNvPr>
          <p:cNvSpPr txBox="1"/>
          <p:nvPr/>
        </p:nvSpPr>
        <p:spPr>
          <a:xfrm>
            <a:off x="747724" y="1934115"/>
            <a:ext cx="718427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为等腰三角形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OE=OC.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∴OF=OD.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4.jpeg">
            <a:extLst>
              <a:ext uri="{FF2B5EF4-FFF2-40B4-BE49-F238E27FC236}">
                <a16:creationId xmlns:a16="http://schemas.microsoft.com/office/drawing/2014/main" id="{44217BBB-7826-FBBD-DBE9-256E21DF9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2492935"/>
            <a:ext cx="2245131" cy="273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1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2CBBC-C707-5D85-0874-A8159FE83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0AC7B8-41AD-79CE-E697-67568FC470F3}"/>
              </a:ext>
            </a:extLst>
          </p:cNvPr>
          <p:cNvSpPr txBox="1"/>
          <p:nvPr/>
        </p:nvSpPr>
        <p:spPr>
          <a:xfrm>
            <a:off x="551615" y="476795"/>
            <a:ext cx="104407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在同一条直线上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0D0D29-05AF-2EC9-871E-D7BE24EFEA3B}"/>
              </a:ext>
            </a:extLst>
          </p:cNvPr>
          <p:cNvSpPr txBox="1"/>
          <p:nvPr/>
        </p:nvSpPr>
        <p:spPr>
          <a:xfrm>
            <a:off x="578357" y="1430902"/>
            <a:ext cx="698448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∴AD+CD=BC+CD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∴AC=BD.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∵AE=BF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CE=DF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(SSS),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5.jpeg">
            <a:extLst>
              <a:ext uri="{FF2B5EF4-FFF2-40B4-BE49-F238E27FC236}">
                <a16:creationId xmlns:a16="http://schemas.microsoft.com/office/drawing/2014/main" id="{5DB9B02E-37F6-2218-2633-D833A2FE0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695" y="2874312"/>
            <a:ext cx="3816264" cy="186549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1553F66-AC99-D090-B132-23C3EF5A0A1E}"/>
              </a:ext>
            </a:extLst>
          </p:cNvPr>
          <p:cNvSpPr txBox="1"/>
          <p:nvPr/>
        </p:nvSpPr>
        <p:spPr>
          <a:xfrm>
            <a:off x="578358" y="3238142"/>
            <a:ext cx="67684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856068-71F5-C833-AFD2-A1D6A0F2DD1B}"/>
              </a:ext>
            </a:extLst>
          </p:cNvPr>
          <p:cNvSpPr txBox="1"/>
          <p:nvPr/>
        </p:nvSpPr>
        <p:spPr>
          <a:xfrm>
            <a:off x="578357" y="3761362"/>
            <a:ext cx="72005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∵AE=BF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∴DE=CF.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∵CE=DF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DF=FC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∴DF=FC=CE=ED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5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D8736-D66C-FC32-88E2-DFF1370B2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.jpeg">
            <a:extLst>
              <a:ext uri="{FF2B5EF4-FFF2-40B4-BE49-F238E27FC236}">
                <a16:creationId xmlns:a16="http://schemas.microsoft.com/office/drawing/2014/main" id="{9631337E-F4B8-C9E4-9639-11787CE61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60881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EE73941-9F40-6D87-B5A6-B22392518963}"/>
              </a:ext>
            </a:extLst>
          </p:cNvPr>
          <p:cNvSpPr txBox="1"/>
          <p:nvPr/>
        </p:nvSpPr>
        <p:spPr>
          <a:xfrm>
            <a:off x="623620" y="1070733"/>
            <a:ext cx="89852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菱形的判定方法</a:t>
            </a: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有一组</a:t>
            </a:r>
            <a:r>
              <a:rPr lang="zh-CN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相等的平行四边形是菱形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zh-CN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的平行四边形是菱形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的四边形是菱形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20852E-C623-20BB-6930-3A3C7D01CE89}"/>
              </a:ext>
            </a:extLst>
          </p:cNvPr>
          <p:cNvSpPr txBox="1"/>
          <p:nvPr/>
        </p:nvSpPr>
        <p:spPr>
          <a:xfrm>
            <a:off x="651946" y="2940679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判定菱形的基本思路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F02D62FB-31FB-C752-CAF8-42B0358ED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745380"/>
              </p:ext>
            </p:extLst>
          </p:nvPr>
        </p:nvGraphicFramePr>
        <p:xfrm>
          <a:off x="1163657" y="3517963"/>
          <a:ext cx="9864685" cy="2369820"/>
        </p:xfrm>
        <a:graphic>
          <a:graphicData uri="http://schemas.openxmlformats.org/drawingml/2006/table">
            <a:tbl>
              <a:tblPr firstRow="1" firstCol="1" bandRow="1"/>
              <a:tblGrid>
                <a:gridCol w="3082714">
                  <a:extLst>
                    <a:ext uri="{9D8B030D-6E8A-4147-A177-3AD203B41FA5}">
                      <a16:colId xmlns:a16="http://schemas.microsoft.com/office/drawing/2014/main" val="1578096997"/>
                    </a:ext>
                  </a:extLst>
                </a:gridCol>
                <a:gridCol w="6781971">
                  <a:extLst>
                    <a:ext uri="{9D8B030D-6E8A-4147-A177-3AD203B41FA5}">
                      <a16:colId xmlns:a16="http://schemas.microsoft.com/office/drawing/2014/main" val="900133319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已知条件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证明思路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1799835"/>
                  </a:ext>
                </a:extLst>
              </a:tr>
              <a:tr h="21780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四边形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直接证明四条边相等</a:t>
                      </a:r>
                    </a:p>
                  </a:txBody>
                  <a:tcPr marL="19685" marR="1968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9340912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先证平行四边形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再证一组邻边相等</a:t>
                      </a:r>
                    </a:p>
                  </a:txBody>
                  <a:tcPr marL="19685" marR="1968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709006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先证平行四边形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再证对角线互相垂直</a:t>
                      </a:r>
                    </a:p>
                  </a:txBody>
                  <a:tcPr marL="19685" marR="1968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1549370"/>
                  </a:ext>
                </a:extLst>
              </a:tr>
              <a:tr h="217805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平行四边形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证明一组邻边相等</a:t>
                      </a:r>
                    </a:p>
                  </a:txBody>
                  <a:tcPr marL="19685" marR="1968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5313252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证明对角线互相垂直</a:t>
                      </a:r>
                    </a:p>
                  </a:txBody>
                  <a:tcPr marL="19685" marR="1968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665147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21BA0B46-F5A7-CC7E-2C07-12C61AFC4813}"/>
              </a:ext>
            </a:extLst>
          </p:cNvPr>
          <p:cNvSpPr txBox="1"/>
          <p:nvPr/>
        </p:nvSpPr>
        <p:spPr>
          <a:xfrm>
            <a:off x="3287805" y="1506155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邻边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1F6E2FA-7C21-EF76-4DF4-2BD424DC90C1}"/>
              </a:ext>
            </a:extLst>
          </p:cNvPr>
          <p:cNvSpPr txBox="1"/>
          <p:nvPr/>
        </p:nvSpPr>
        <p:spPr>
          <a:xfrm>
            <a:off x="3042744" y="1933853"/>
            <a:ext cx="16131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r>
              <a:rPr kumimoji="0" lang="zh-CN" altLang="zh-CN" sz="28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AE9285-E91B-B5D8-6E12-FE65C267EB80}"/>
              </a:ext>
            </a:extLst>
          </p:cNvPr>
          <p:cNvSpPr txBox="1"/>
          <p:nvPr/>
        </p:nvSpPr>
        <p:spPr>
          <a:xfrm>
            <a:off x="2855775" y="2364543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0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7100F-F62D-A36F-B44D-56C33697F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.jpeg">
            <a:extLst>
              <a:ext uri="{FF2B5EF4-FFF2-40B4-BE49-F238E27FC236}">
                <a16:creationId xmlns:a16="http://schemas.microsoft.com/office/drawing/2014/main" id="{AA6333B1-3025-0EAA-A33B-0F7FE7502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946647" cy="557760"/>
          </a:xfrm>
          <a:prstGeom prst="rect">
            <a:avLst/>
          </a:prstGeom>
        </p:spPr>
      </p:pic>
      <p:pic>
        <p:nvPicPr>
          <p:cNvPr id="3" name="image21.jpeg">
            <a:extLst>
              <a:ext uri="{FF2B5EF4-FFF2-40B4-BE49-F238E27FC236}">
                <a16:creationId xmlns:a16="http://schemas.microsoft.com/office/drawing/2014/main" id="{028F52ED-71DF-FF35-32D0-49B9395CF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81" y="1306018"/>
            <a:ext cx="7464364" cy="52059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470CA27-5651-E14C-62BD-178339E17843}"/>
              </a:ext>
            </a:extLst>
          </p:cNvPr>
          <p:cNvSpPr txBox="1"/>
          <p:nvPr/>
        </p:nvSpPr>
        <p:spPr>
          <a:xfrm>
            <a:off x="2207730" y="1242872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用定义判定菱形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2.jpeg">
            <a:extLst>
              <a:ext uri="{FF2B5EF4-FFF2-40B4-BE49-F238E27FC236}">
                <a16:creationId xmlns:a16="http://schemas.microsoft.com/office/drawing/2014/main" id="{7D255FD8-D4F5-112D-7A4D-D67D321B8E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781" y="2026068"/>
            <a:ext cx="773843" cy="35152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29FCC59-7140-D5FA-4A1B-CB0B707857B2}"/>
              </a:ext>
            </a:extLst>
          </p:cNvPr>
          <p:cNvSpPr txBox="1"/>
          <p:nvPr/>
        </p:nvSpPr>
        <p:spPr>
          <a:xfrm>
            <a:off x="595781" y="1955155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612342-D822-8B67-D677-C6EF587827B4}"/>
              </a:ext>
            </a:extLst>
          </p:cNvPr>
          <p:cNvSpPr txBox="1"/>
          <p:nvPr/>
        </p:nvSpPr>
        <p:spPr>
          <a:xfrm>
            <a:off x="623620" y="2956491"/>
            <a:ext cx="3456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23.jpeg">
            <a:extLst>
              <a:ext uri="{FF2B5EF4-FFF2-40B4-BE49-F238E27FC236}">
                <a16:creationId xmlns:a16="http://schemas.microsoft.com/office/drawing/2014/main" id="{DE8280A3-FDFB-0BF9-29A2-44F24E4DB0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8887" y="2956491"/>
            <a:ext cx="2094744" cy="284867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D49AC96-494B-4754-D239-F20B1A406BA2}"/>
              </a:ext>
            </a:extLst>
          </p:cNvPr>
          <p:cNvSpPr txBox="1"/>
          <p:nvPr/>
        </p:nvSpPr>
        <p:spPr>
          <a:xfrm>
            <a:off x="623620" y="3564911"/>
            <a:ext cx="53283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∵BE=BP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58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0F4C5-4CF5-D4BB-1EEF-C1224ECA7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9030E2-8E59-DE90-CDD8-788983932F87}"/>
              </a:ext>
            </a:extLst>
          </p:cNvPr>
          <p:cNvSpPr txBox="1"/>
          <p:nvPr/>
        </p:nvSpPr>
        <p:spPr>
          <a:xfrm>
            <a:off x="767630" y="476795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21DB8C-F147-3C4E-98FB-3CF8582CA2AC}"/>
              </a:ext>
            </a:extLst>
          </p:cNvPr>
          <p:cNvSpPr txBox="1"/>
          <p:nvPr/>
        </p:nvSpPr>
        <p:spPr>
          <a:xfrm>
            <a:off x="767629" y="1124840"/>
            <a:ext cx="655245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∴AB=AD.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3.jpeg">
            <a:extLst>
              <a:ext uri="{FF2B5EF4-FFF2-40B4-BE49-F238E27FC236}">
                <a16:creationId xmlns:a16="http://schemas.microsoft.com/office/drawing/2014/main" id="{EF359698-6DE5-C535-250C-EF23D41D1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05" y="973743"/>
            <a:ext cx="2384097" cy="324216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60BCA8E-6802-B8CB-31F3-8696FB83391F}"/>
              </a:ext>
            </a:extLst>
          </p:cNvPr>
          <p:cNvSpPr txBox="1"/>
          <p:nvPr/>
        </p:nvSpPr>
        <p:spPr>
          <a:xfrm>
            <a:off x="839635" y="4581080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当已知条件中四边形是平行四边形且没有明确的对角线关系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可考虑证一组邻边相等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即通过定义证明四边形是菱形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C6831-39B8-36F5-4EAE-51547647D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.jpeg">
            <a:extLst>
              <a:ext uri="{FF2B5EF4-FFF2-40B4-BE49-F238E27FC236}">
                <a16:creationId xmlns:a16="http://schemas.microsoft.com/office/drawing/2014/main" id="{3E3BB5FE-7059-181B-FA56-5C6B6ABEB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54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BCFEFA4-5613-6A4E-A093-21AE529949B0}"/>
              </a:ext>
            </a:extLst>
          </p:cNvPr>
          <p:cNvSpPr txBox="1"/>
          <p:nvPr/>
        </p:nvSpPr>
        <p:spPr>
          <a:xfrm>
            <a:off x="707153" y="1016775"/>
            <a:ext cx="10645211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·重庆大渡口区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水平向右平移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个单位长度得到线段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ECDF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的值可以为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	         B.2	         C.3	            D.4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5.jpeg">
            <a:extLst>
              <a:ext uri="{FF2B5EF4-FFF2-40B4-BE49-F238E27FC236}">
                <a16:creationId xmlns:a16="http://schemas.microsoft.com/office/drawing/2014/main" id="{838022B2-A416-9CCA-6F5F-EC924D84A3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5" y="3890496"/>
            <a:ext cx="3404381" cy="1944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F9CE8D0-8D50-4F20-13F9-C83CFA6938B1}"/>
              </a:ext>
            </a:extLst>
          </p:cNvPr>
          <p:cNvSpPr txBox="1"/>
          <p:nvPr/>
        </p:nvSpPr>
        <p:spPr>
          <a:xfrm>
            <a:off x="3503820" y="249293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717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5EDF2-2DB1-D00E-4818-6845322B7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C3BA61-5B27-C83C-4AE0-2E4E4832863C}"/>
              </a:ext>
            </a:extLst>
          </p:cNvPr>
          <p:cNvSpPr txBox="1"/>
          <p:nvPr/>
        </p:nvSpPr>
        <p:spPr>
          <a:xfrm>
            <a:off x="695624" y="514914"/>
            <a:ext cx="10800751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HEF.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60AE56-720C-0C28-B10F-6FDCC35E61BA}"/>
              </a:ext>
            </a:extLst>
          </p:cNvPr>
          <p:cNvSpPr txBox="1"/>
          <p:nvPr/>
        </p:nvSpPr>
        <p:spPr>
          <a:xfrm>
            <a:off x="695624" y="1818091"/>
            <a:ext cx="504035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6.jpeg">
            <a:extLst>
              <a:ext uri="{FF2B5EF4-FFF2-40B4-BE49-F238E27FC236}">
                <a16:creationId xmlns:a16="http://schemas.microsoft.com/office/drawing/2014/main" id="{8836CDA2-4C32-C978-834C-57E929FF3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601" y="2132910"/>
            <a:ext cx="3640695" cy="220583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B50C761-B9F8-384D-8B88-E11DE85BE43B}"/>
              </a:ext>
            </a:extLst>
          </p:cNvPr>
          <p:cNvSpPr txBox="1"/>
          <p:nvPr/>
        </p:nvSpPr>
        <p:spPr>
          <a:xfrm>
            <a:off x="768648" y="2449327"/>
            <a:ext cx="6335422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∵AE=CG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AH=CF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65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C6EB4-2868-94BA-3182-8D220DF4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532F0D-F5A9-01FE-C3AE-650AAE8D88AC}"/>
              </a:ext>
            </a:extLst>
          </p:cNvPr>
          <p:cNvSpPr txBox="1"/>
          <p:nvPr/>
        </p:nvSpPr>
        <p:spPr>
          <a:xfrm>
            <a:off x="767630" y="54880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BB513A-EBF3-BE8F-2980-8DE6AF679D6F}"/>
              </a:ext>
            </a:extLst>
          </p:cNvPr>
          <p:cNvSpPr txBox="1"/>
          <p:nvPr/>
        </p:nvSpPr>
        <p:spPr>
          <a:xfrm>
            <a:off x="767630" y="1196845"/>
            <a:ext cx="640844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∵AE=CG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AH=CF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∴BE=DG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DH=BF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∴EF=GH.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∴EH=GF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∴EF=GF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6.jpeg">
            <a:extLst>
              <a:ext uri="{FF2B5EF4-FFF2-40B4-BE49-F238E27FC236}">
                <a16:creationId xmlns:a16="http://schemas.microsoft.com/office/drawing/2014/main" id="{D73C6FB7-0C08-F9A5-84AB-B32FAC48E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00" y="1556870"/>
            <a:ext cx="3640695" cy="220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99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D88B4-92E1-0895-FBAB-3F5A14D3B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.jpeg">
            <a:extLst>
              <a:ext uri="{FF2B5EF4-FFF2-40B4-BE49-F238E27FC236}">
                <a16:creationId xmlns:a16="http://schemas.microsoft.com/office/drawing/2014/main" id="{2F22DC3A-AA42-F37C-871D-F2E0E27D9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323" y="552952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ABCD9A0-435E-5598-D72F-689B46505FE8}"/>
              </a:ext>
            </a:extLst>
          </p:cNvPr>
          <p:cNvSpPr txBox="1"/>
          <p:nvPr/>
        </p:nvSpPr>
        <p:spPr>
          <a:xfrm>
            <a:off x="2136418" y="50614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用定理判定菱形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8.jpeg">
            <a:extLst>
              <a:ext uri="{FF2B5EF4-FFF2-40B4-BE49-F238E27FC236}">
                <a16:creationId xmlns:a16="http://schemas.microsoft.com/office/drawing/2014/main" id="{789B0994-BB61-F4C0-1212-89FA0F449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23" y="1139072"/>
            <a:ext cx="860351" cy="39081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7A8F7C4-3A4D-2B88-D574-8224447E8868}"/>
              </a:ext>
            </a:extLst>
          </p:cNvPr>
          <p:cNvSpPr txBox="1"/>
          <p:nvPr/>
        </p:nvSpPr>
        <p:spPr>
          <a:xfrm>
            <a:off x="623620" y="1052835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42AEB9-AEB0-C94E-C4BF-9253E699E9ED}"/>
              </a:ext>
            </a:extLst>
          </p:cNvPr>
          <p:cNvSpPr txBox="1"/>
          <p:nvPr/>
        </p:nvSpPr>
        <p:spPr>
          <a:xfrm>
            <a:off x="651468" y="2038850"/>
            <a:ext cx="746067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证法一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对角线互相垂直的平行四边形是菱形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∴AO=CO.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AO=CO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∴EO=FO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29.jpeg">
            <a:extLst>
              <a:ext uri="{FF2B5EF4-FFF2-40B4-BE49-F238E27FC236}">
                <a16:creationId xmlns:a16="http://schemas.microsoft.com/office/drawing/2014/main" id="{C32212FB-AB36-F826-9CD1-4291B9C064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10" y="2929207"/>
            <a:ext cx="3661209" cy="192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9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DBEAB-1AE7-6A4C-0FBB-C11FFDCB4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0C5B8F-DE4C-8734-D339-A2B72D03A628}"/>
              </a:ext>
            </a:extLst>
          </p:cNvPr>
          <p:cNvSpPr txBox="1"/>
          <p:nvPr/>
        </p:nvSpPr>
        <p:spPr>
          <a:xfrm>
            <a:off x="695625" y="764815"/>
            <a:ext cx="68404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证法二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四边相等的四边形是菱形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∵EF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垂直平分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∴AE=EC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AF=FC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∠2,∠3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∠3,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∴AF=AE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∴AE=EC=CF=FA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ED3815-6FA0-1AFA-BDF2-5549F8F16512}"/>
              </a:ext>
            </a:extLst>
          </p:cNvPr>
          <p:cNvSpPr txBox="1"/>
          <p:nvPr/>
        </p:nvSpPr>
        <p:spPr>
          <a:xfrm>
            <a:off x="695625" y="4348647"/>
            <a:ext cx="108727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当已知条件中四边形是平行四边形且有明确的对角线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可考虑证对角线互相垂直来证明这个四边形为菱形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如果已知条件中有多组相等的边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可考虑证四边相等来证明这个四边形为菱形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9.jpeg">
            <a:extLst>
              <a:ext uri="{FF2B5EF4-FFF2-40B4-BE49-F238E27FC236}">
                <a16:creationId xmlns:a16="http://schemas.microsoft.com/office/drawing/2014/main" id="{199567A2-F86E-233B-8652-40F236EDF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90" y="1573604"/>
            <a:ext cx="3661209" cy="19218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373AF2E-31E8-BC90-642F-A254D88236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997730"/>
            <a:ext cx="3939447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23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3862</TotalTime>
  <Words>1383</Words>
  <Application>Microsoft Office PowerPoint</Application>
  <PresentationFormat>宽屏</PresentationFormat>
  <Paragraphs>113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232</cp:revision>
  <dcterms:created xsi:type="dcterms:W3CDTF">2024-04-24T12:16:00Z</dcterms:created>
  <dcterms:modified xsi:type="dcterms:W3CDTF">2025-04-02T04:05:23Z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