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67" r:id="rId2"/>
    <p:sldId id="4406" r:id="rId3"/>
    <p:sldId id="4407" r:id="rId4"/>
    <p:sldId id="4408" r:id="rId5"/>
    <p:sldId id="4409" r:id="rId6"/>
    <p:sldId id="4410" r:id="rId7"/>
    <p:sldId id="4411" r:id="rId8"/>
    <p:sldId id="4412" r:id="rId9"/>
    <p:sldId id="4413" r:id="rId10"/>
    <p:sldId id="4415" r:id="rId11"/>
    <p:sldId id="4416" r:id="rId12"/>
    <p:sldId id="4417" r:id="rId13"/>
    <p:sldId id="4418" r:id="rId14"/>
  </p:sldIdLst>
  <p:sldSz cx="12192000" cy="6858000"/>
  <p:notesSz cx="6858000" cy="9144000"/>
  <p:defaultTextStyle>
    <a:defPPr>
      <a:defRPr lang="zh-CN"/>
    </a:defPPr>
    <a:lvl1pPr marL="0" lvl="0"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1pPr>
    <a:lvl2pPr marL="457200" lvl="1"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2pPr>
    <a:lvl3pPr marL="914400" lvl="2"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3pPr>
    <a:lvl4pPr marL="1371600" lvl="3"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4pPr>
    <a:lvl5pPr marL="1828800" lvl="4"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5pPr>
    <a:lvl6pPr marL="2286000" lvl="5"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6pPr>
    <a:lvl7pPr marL="2743200" lvl="6"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7pPr>
    <a:lvl8pPr marL="3200400" lvl="7"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8pPr>
    <a:lvl9pPr marL="3657600" lvl="8"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9pPr>
  </p:defaultTextStyle>
  <p:extLst>
    <p:ext uri="{EFAFB233-063F-42B5-8137-9DF3F51BA10A}">
      <p15:sldGuideLst xmlns:p15="http://schemas.microsoft.com/office/powerpoint/2012/main">
        <p15:guide id="1" orient="horz" pos="2251" userDrawn="1">
          <p15:clr>
            <a:srgbClr val="A4A3A4"/>
          </p15:clr>
        </p15:guide>
        <p15:guide id="2" pos="388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C" initials="P" lastIdx="1" clrIdx="0">
    <p:extLst>
      <p:ext uri="{19B8F6BF-5375-455C-9EA6-DF929625EA0E}">
        <p15:presenceInfo xmlns:p15="http://schemas.microsoft.com/office/powerpoint/2012/main" userId="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251C"/>
    <a:srgbClr val="E5F5FC"/>
    <a:srgbClr val="00A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92761" autoAdjust="0"/>
  </p:normalViewPr>
  <p:slideViewPr>
    <p:cSldViewPr showGuides="1">
      <p:cViewPr varScale="1">
        <p:scale>
          <a:sx n="74" d="100"/>
          <a:sy n="74" d="100"/>
        </p:scale>
        <p:origin x="1090" y="77"/>
      </p:cViewPr>
      <p:guideLst>
        <p:guide orient="horz" pos="2251"/>
        <p:guide pos="3882"/>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07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等线"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wrap="square" lIns="91440" tIns="45720" rIns="91440" bIns="45720" anchor="t" anchorCtr="0"/>
          <a:lstStyle/>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CB83C-4E23-B199-3872-C7BBD9A4E3E1}"/>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FEC0B58F-849A-4FBE-B39D-A26D634DA7D3}"/>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7978A42B-5018-7478-7643-5CAFF2150DAA}"/>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42048270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937A25-CE43-372E-270D-0E54DBE28597}"/>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70E1FAB1-7EE0-C15C-15A1-5733C1C8F60B}"/>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388A906A-99D9-813D-C8F3-39A6AB96515C}"/>
              </a:ext>
            </a:extLst>
          </p:cNvPr>
          <p:cNvSpPr>
            <a:spLocks noGrp="1"/>
          </p:cNvSpPr>
          <p:nvPr>
            <p:ph type="body"/>
          </p:nvPr>
        </p:nvSpPr>
        <p:spPr/>
        <p:txBody>
          <a:bodyPr wrap="square" lIns="91440" tIns="45720" rIns="91440" bIns="45720" anchor="t" anchorCtr="0"/>
          <a:lstStyle/>
          <a:p>
            <a:pPr lvl="0"/>
            <a:endParaRPr lang="zh-CN" altLang="en-US" dirty="0"/>
          </a:p>
        </p:txBody>
      </p:sp>
    </p:spTree>
    <p:extLst>
      <p:ext uri="{BB962C8B-B14F-4D97-AF65-F5344CB8AC3E}">
        <p14:creationId xmlns:p14="http://schemas.microsoft.com/office/powerpoint/2010/main" val="2165531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94130B-42C7-6879-EEF8-7AE6D67F00F6}"/>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8289E7A7-A110-E7A3-6555-F9E812AA9FAD}"/>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89F26E70-91FA-1C62-88B6-45576546AD55}"/>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296475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401ED-BD3B-8AC0-01D1-1BC8EC4D8740}"/>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43B53860-3FE8-6FC4-1A86-3ED800131DC2}"/>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C5989CCA-5DBE-036E-77E4-4C0EC990D9E6}"/>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355950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221ADE-8CC7-F3BE-82A9-3578912577DA}"/>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D3AD1FF6-208F-8C1B-F639-38642FD77333}"/>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1381D664-F2E0-BB20-2095-6B92A108B88F}"/>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048832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6E398F-D3D5-8ED1-EBC7-204A98F3E388}"/>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F4878944-F8A3-3CBA-1E47-100E52E19F1F}"/>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7B20FFB3-4B5A-452F-8CB0-4EF5481F7F55}"/>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904270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E2FACC-217A-FB23-C8F0-DA5CE6078694}"/>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E0ECD25D-0B2B-F111-742D-D3DC5C3E9001}"/>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4F40341E-92BA-6B5A-ECCC-351EC81EED6D}"/>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8420598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8212B0-737A-3CD5-A4D6-92511B93EF75}"/>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ACC596CA-1536-6039-DAF7-A943D978D71E}"/>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90CF215F-8E7A-1543-34A5-193A64BEB6E6}"/>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4470604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EE8903-6717-786D-41FD-512BA6EC9BEA}"/>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36CE5D7B-3B04-5B88-1FE6-A0860C2C08D4}"/>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B6BCAB39-77D3-8C25-1AD4-5F35730C68E9}"/>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793881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C5D5E-3326-6C0B-0503-EF7F5DAB887F}"/>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EA707BDA-63FB-FAAF-AFDC-BE72094B02FC}"/>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4354F41D-CD8C-D3C5-0333-68657FC320D3}"/>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813374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AA873-6EDC-92B5-CCAC-8CF73658CF13}"/>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583421D0-2D20-F6D7-FE26-3A6223D1B000}"/>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CD606D58-B8B8-C133-5899-EEB2D7D1CEDD}"/>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47038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D978F-D77A-B8C6-DB9A-8126674AA8D8}"/>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2822310E-069B-72EB-15E2-1674E436C607}"/>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0677EC2D-9E53-2959-DEEE-EE1E667950B2}"/>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162432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通用版式@">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551754" cy="584775"/>
          </a:xfrm>
          <a:prstGeom prst="rect">
            <a:avLst/>
          </a:prstGeom>
          <a:noFill/>
        </p:spPr>
        <p:txBody>
          <a:bodyPr wrap="none" rtlCol="0">
            <a:spAutoFit/>
          </a:bodyPr>
          <a:lstStyle/>
          <a:p>
            <a:r>
              <a:rPr lang="en-US" altLang="zh-CN" sz="3200" dirty="0">
                <a:solidFill>
                  <a:srgbClr val="00ADED"/>
                </a:solidFill>
              </a:rPr>
              <a:t>@</a:t>
            </a:r>
            <a:endParaRPr lang="zh-CN" altLang="en-US" sz="3200" dirty="0">
              <a:solidFill>
                <a:srgbClr val="00ADED"/>
              </a:solidFill>
            </a:endParaRPr>
          </a:p>
        </p:txBody>
      </p:sp>
      <p:sp>
        <p:nvSpPr>
          <p:cNvPr id="2" name="文本框 1"/>
          <p:cNvSpPr txBox="1"/>
          <p:nvPr userDrawn="1"/>
        </p:nvSpPr>
        <p:spPr>
          <a:xfrm>
            <a:off x="381000" y="381000"/>
            <a:ext cx="3810000" cy="369332"/>
          </a:xfrm>
          <a:prstGeom prst="rect">
            <a:avLst/>
          </a:prstGeom>
          <a:noFill/>
        </p:spPr>
        <p:txBody>
          <a:bodyPr vert="horz" rtlCol="0">
            <a:spAutoFit/>
          </a:bodyPr>
          <a:lstStyle/>
          <a:p>
            <a:r>
              <a:rPr lang="en-US" altLang="zh-CN"/>
              <a:t>@</a:t>
            </a:r>
            <a:r>
              <a:rPr lang="zh-CN" altLang="en-US"/>
              <a:t>知识导航；</a:t>
            </a:r>
            <a:r>
              <a:rPr lang="en-US" altLang="zh-CN"/>
              <a:t>@</a:t>
            </a:r>
            <a:r>
              <a:rPr lang="zh-CN" altLang="en-US"/>
              <a:t>典例导思</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知识导航">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知识导航</a:t>
            </a:r>
            <a:endParaRPr lang="zh-CN" altLang="en-US" sz="3200" dirty="0">
              <a:solidFill>
                <a:srgbClr val="00ADED"/>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典例导思">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典例导思</a:t>
            </a:r>
            <a:endParaRPr lang="zh-CN" altLang="en-US" sz="3200" dirty="0">
              <a:solidFill>
                <a:srgbClr val="00ADED"/>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 descr="高分突破·课件模板"/>
          <p:cNvPicPr>
            <a:picLocks noChangeAspect="1"/>
          </p:cNvPicPr>
          <p:nvPr userDrawn="1"/>
        </p:nvPicPr>
        <p:blipFill>
          <a:blip r:embed="rId7"/>
          <a:stretch>
            <a:fillRect/>
          </a:stretch>
        </p:blipFill>
        <p:spPr>
          <a:xfrm>
            <a:off x="-11112" y="-7937"/>
            <a:ext cx="12214225" cy="6873875"/>
          </a:xfrm>
          <a:prstGeom prst="rect">
            <a:avLst/>
          </a:prstGeom>
          <a:noFill/>
          <a:ln w="9525">
            <a:noFill/>
          </a:ln>
        </p:spPr>
      </p:pic>
      <p:pic>
        <p:nvPicPr>
          <p:cNvPr id="2" name="图片 1"/>
          <p:cNvPicPr>
            <a:picLocks noChangeAspect="1"/>
          </p:cNvPicPr>
          <p:nvPr userDrawn="1"/>
        </p:nvPicPr>
        <p:blipFill>
          <a:blip r:embed="rId8"/>
          <a:stretch>
            <a:fillRect/>
          </a:stretch>
        </p:blipFill>
        <p:spPr>
          <a:xfrm>
            <a:off x="407035" y="6165215"/>
            <a:ext cx="1901825" cy="69342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TIF"/><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0.TIF"/></Relationships>
</file>

<file path=ppt/slides/_rels/slide11.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3.tif"/><Relationship Id="rId4" Type="http://schemas.openxmlformats.org/officeDocument/2006/relationships/image" Target="../media/image22.tif"/></Relationships>
</file>

<file path=ppt/slides/_rels/slide12.xml.rels><?xml version="1.0" encoding="UTF-8" standalone="yes"?>
<Relationships xmlns="http://schemas.openxmlformats.org/package/2006/relationships"><Relationship Id="rId3" Type="http://schemas.openxmlformats.org/officeDocument/2006/relationships/image" Target="../media/image24.TIF"/><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5.TIF"/></Relationships>
</file>

<file path=ppt/slides/_rels/slide13.xml.rels><?xml version="1.0" encoding="UTF-8" standalone="yes"?>
<Relationships xmlns="http://schemas.openxmlformats.org/package/2006/relationships"><Relationship Id="rId3" Type="http://schemas.openxmlformats.org/officeDocument/2006/relationships/image" Target="../media/image26.TIF"/><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7.TIF"/></Relationships>
</file>

<file path=ppt/slides/_rels/slide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tif"/><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TIF"/><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8.ti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E6293DB-CA3A-B3C6-CD82-5DE0332881B0}"/>
              </a:ext>
            </a:extLst>
          </p:cNvPr>
          <p:cNvSpPr txBox="1"/>
          <p:nvPr/>
        </p:nvSpPr>
        <p:spPr>
          <a:xfrm>
            <a:off x="3043671" y="2564940"/>
            <a:ext cx="6104658" cy="1015663"/>
          </a:xfrm>
          <a:prstGeom prst="rect">
            <a:avLst/>
          </a:prstGeom>
          <a:noFill/>
        </p:spPr>
        <p:txBody>
          <a:bodyPr wrap="square">
            <a:spAutoFit/>
          </a:bodyPr>
          <a:lstStyle/>
          <a:p>
            <a:pPr algn="ctr"/>
            <a:r>
              <a:rPr lang="en-US" altLang="zh-CN" sz="60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2</a:t>
            </a:r>
            <a:r>
              <a:rPr lang="zh-CN" altLang="zh-CN" sz="60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视　图</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96F94-536A-893F-9BA4-2E956DEC1AB5}"/>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B296F97-6A49-34D0-E84D-19FE95A94D3D}"/>
              </a:ext>
            </a:extLst>
          </p:cNvPr>
          <p:cNvSpPr txBox="1"/>
          <p:nvPr/>
        </p:nvSpPr>
        <p:spPr>
          <a:xfrm>
            <a:off x="623620" y="620805"/>
            <a:ext cx="10368720" cy="1303177"/>
          </a:xfrm>
          <a:prstGeom prst="rect">
            <a:avLst/>
          </a:prstGeom>
          <a:noFill/>
        </p:spPr>
        <p:txBody>
          <a:bodyPr wrap="square">
            <a:spAutoFit/>
          </a:bodyPr>
          <a:lstStyle/>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三棱柱的三视图如图所示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EFG</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EF</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a:t>
            </a:r>
            <a:r>
              <a:rPr lang="en-US" altLang="zh-CN" sz="2800" b="1" i="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EG</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a:t>
            </a:r>
          </a:p>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EGF</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的长为</a:t>
            </a:r>
            <a:r>
              <a:rPr lang="zh-CN"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image331.jpeg">
            <a:extLst>
              <a:ext uri="{FF2B5EF4-FFF2-40B4-BE49-F238E27FC236}">
                <a16:creationId xmlns:a16="http://schemas.microsoft.com/office/drawing/2014/main" id="{BD12896C-506D-D865-75AC-6A48C9D0480F}"/>
              </a:ext>
            </a:extLst>
          </p:cNvPr>
          <p:cNvPicPr>
            <a:picLocks noChangeAspect="1"/>
          </p:cNvPicPr>
          <p:nvPr/>
        </p:nvPicPr>
        <p:blipFill>
          <a:blip r:embed="rId3"/>
          <a:stretch>
            <a:fillRect/>
          </a:stretch>
        </p:blipFill>
        <p:spPr>
          <a:xfrm>
            <a:off x="778398" y="2240860"/>
            <a:ext cx="1788811" cy="1788811"/>
          </a:xfrm>
          <a:prstGeom prst="rect">
            <a:avLst/>
          </a:prstGeom>
        </p:spPr>
      </p:pic>
      <p:pic>
        <p:nvPicPr>
          <p:cNvPr id="5" name="image332.jpeg">
            <a:extLst>
              <a:ext uri="{FF2B5EF4-FFF2-40B4-BE49-F238E27FC236}">
                <a16:creationId xmlns:a16="http://schemas.microsoft.com/office/drawing/2014/main" id="{825E3049-ABAA-C214-9D09-6EB89BB45B83}"/>
              </a:ext>
            </a:extLst>
          </p:cNvPr>
          <p:cNvPicPr>
            <a:picLocks noChangeAspect="1"/>
          </p:cNvPicPr>
          <p:nvPr/>
        </p:nvPicPr>
        <p:blipFill>
          <a:blip r:embed="rId4"/>
          <a:stretch>
            <a:fillRect/>
          </a:stretch>
        </p:blipFill>
        <p:spPr>
          <a:xfrm>
            <a:off x="3863845" y="2226812"/>
            <a:ext cx="6595132" cy="2124090"/>
          </a:xfrm>
          <a:prstGeom prst="rect">
            <a:avLst/>
          </a:prstGeom>
        </p:spPr>
      </p:pic>
      <p:sp>
        <p:nvSpPr>
          <p:cNvPr id="7" name="文本框 6">
            <a:extLst>
              <a:ext uri="{FF2B5EF4-FFF2-40B4-BE49-F238E27FC236}">
                <a16:creationId xmlns:a16="http://schemas.microsoft.com/office/drawing/2014/main" id="{5BFD2AF5-0B0E-C9D0-8A33-AB92F1280894}"/>
              </a:ext>
            </a:extLst>
          </p:cNvPr>
          <p:cNvSpPr txBox="1"/>
          <p:nvPr/>
        </p:nvSpPr>
        <p:spPr>
          <a:xfrm>
            <a:off x="4871915" y="1411884"/>
            <a:ext cx="461881"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6</a:t>
            </a:r>
            <a:endParaRPr lang="zh-CN" altLang="en-US" dirty="0"/>
          </a:p>
        </p:txBody>
      </p:sp>
    </p:spTree>
    <p:extLst>
      <p:ext uri="{BB962C8B-B14F-4D97-AF65-F5344CB8AC3E}">
        <p14:creationId xmlns:p14="http://schemas.microsoft.com/office/powerpoint/2010/main" val="4276399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F04FF-956F-C612-0718-53354C5AA87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5805607-9FC3-0791-4466-F14C358A6611}"/>
              </a:ext>
            </a:extLst>
          </p:cNvPr>
          <p:cNvSpPr txBox="1"/>
          <p:nvPr/>
        </p:nvSpPr>
        <p:spPr>
          <a:xfrm>
            <a:off x="673222" y="573389"/>
            <a:ext cx="10584735" cy="954107"/>
          </a:xfrm>
          <a:prstGeom prst="rect">
            <a:avLst/>
          </a:prstGeom>
          <a:noFill/>
        </p:spPr>
        <p:txBody>
          <a:bodyPr wrap="square">
            <a:spAutoFit/>
          </a:bodyPr>
          <a:lstStyle/>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如图是一个组合几何体</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右边是它的两种视图</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在右边横线上填写出两种视图的名称</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image333.jpeg">
            <a:extLst>
              <a:ext uri="{FF2B5EF4-FFF2-40B4-BE49-F238E27FC236}">
                <a16:creationId xmlns:a16="http://schemas.microsoft.com/office/drawing/2014/main" id="{3DE370F6-A308-F45D-D8E2-EA3583436FE9}"/>
              </a:ext>
            </a:extLst>
          </p:cNvPr>
          <p:cNvPicPr>
            <a:picLocks noChangeAspect="1"/>
          </p:cNvPicPr>
          <p:nvPr/>
        </p:nvPicPr>
        <p:blipFill>
          <a:blip r:embed="rId3"/>
          <a:stretch>
            <a:fillRect/>
          </a:stretch>
        </p:blipFill>
        <p:spPr>
          <a:xfrm>
            <a:off x="1028547" y="1568584"/>
            <a:ext cx="2362185" cy="2362185"/>
          </a:xfrm>
          <a:prstGeom prst="rect">
            <a:avLst/>
          </a:prstGeom>
        </p:spPr>
      </p:pic>
      <p:pic>
        <p:nvPicPr>
          <p:cNvPr id="5" name="image334.jpeg">
            <a:extLst>
              <a:ext uri="{FF2B5EF4-FFF2-40B4-BE49-F238E27FC236}">
                <a16:creationId xmlns:a16="http://schemas.microsoft.com/office/drawing/2014/main" id="{2B918798-563F-9457-6C3F-E35A147A7794}"/>
              </a:ext>
            </a:extLst>
          </p:cNvPr>
          <p:cNvPicPr>
            <a:picLocks noChangeAspect="1"/>
          </p:cNvPicPr>
          <p:nvPr/>
        </p:nvPicPr>
        <p:blipFill>
          <a:blip r:embed="rId4"/>
          <a:stretch>
            <a:fillRect/>
          </a:stretch>
        </p:blipFill>
        <p:spPr>
          <a:xfrm>
            <a:off x="4916816" y="1365444"/>
            <a:ext cx="2088145" cy="2088145"/>
          </a:xfrm>
          <a:prstGeom prst="rect">
            <a:avLst/>
          </a:prstGeom>
        </p:spPr>
      </p:pic>
      <p:pic>
        <p:nvPicPr>
          <p:cNvPr id="6" name="image335.jpeg">
            <a:extLst>
              <a:ext uri="{FF2B5EF4-FFF2-40B4-BE49-F238E27FC236}">
                <a16:creationId xmlns:a16="http://schemas.microsoft.com/office/drawing/2014/main" id="{0751F574-2455-E3E0-B319-11BE402CCB0F}"/>
              </a:ext>
            </a:extLst>
          </p:cNvPr>
          <p:cNvPicPr>
            <a:picLocks noChangeAspect="1"/>
          </p:cNvPicPr>
          <p:nvPr/>
        </p:nvPicPr>
        <p:blipFill>
          <a:blip r:embed="rId5"/>
          <a:stretch>
            <a:fillRect/>
          </a:stretch>
        </p:blipFill>
        <p:spPr>
          <a:xfrm>
            <a:off x="8301053" y="1950137"/>
            <a:ext cx="2088145" cy="1362182"/>
          </a:xfrm>
          <a:prstGeom prst="rect">
            <a:avLst/>
          </a:prstGeom>
        </p:spPr>
      </p:pic>
      <p:sp>
        <p:nvSpPr>
          <p:cNvPr id="8" name="文本框 7">
            <a:extLst>
              <a:ext uri="{FF2B5EF4-FFF2-40B4-BE49-F238E27FC236}">
                <a16:creationId xmlns:a16="http://schemas.microsoft.com/office/drawing/2014/main" id="{67F6A452-8BFA-968B-3856-D45206025359}"/>
              </a:ext>
            </a:extLst>
          </p:cNvPr>
          <p:cNvSpPr txBox="1"/>
          <p:nvPr/>
        </p:nvSpPr>
        <p:spPr>
          <a:xfrm>
            <a:off x="4801820" y="3475079"/>
            <a:ext cx="2088145" cy="523220"/>
          </a:xfrm>
          <a:prstGeom prst="rect">
            <a:avLst/>
          </a:prstGeom>
          <a:noFill/>
        </p:spPr>
        <p:txBody>
          <a:bodyPr wrap="square">
            <a:spAutoFit/>
          </a:bodyPr>
          <a:lstStyle/>
          <a:p>
            <a:pPr algn="ct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视图</a:t>
            </a:r>
          </a:p>
        </p:txBody>
      </p:sp>
      <p:sp>
        <p:nvSpPr>
          <p:cNvPr id="10" name="文本框 9">
            <a:extLst>
              <a:ext uri="{FF2B5EF4-FFF2-40B4-BE49-F238E27FC236}">
                <a16:creationId xmlns:a16="http://schemas.microsoft.com/office/drawing/2014/main" id="{87541162-46C1-71E7-8124-A114EF2A7578}"/>
              </a:ext>
            </a:extLst>
          </p:cNvPr>
          <p:cNvSpPr txBox="1"/>
          <p:nvPr/>
        </p:nvSpPr>
        <p:spPr>
          <a:xfrm>
            <a:off x="8157043" y="3475079"/>
            <a:ext cx="2088145" cy="523220"/>
          </a:xfrm>
          <a:prstGeom prst="rect">
            <a:avLst/>
          </a:prstGeom>
          <a:noFill/>
        </p:spPr>
        <p:txBody>
          <a:bodyPr wrap="square">
            <a:spAutoFit/>
          </a:bodyPr>
          <a:lstStyle/>
          <a:p>
            <a:pPr algn="ct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视图</a:t>
            </a:r>
          </a:p>
        </p:txBody>
      </p:sp>
      <p:sp>
        <p:nvSpPr>
          <p:cNvPr id="16" name="文本框 15">
            <a:extLst>
              <a:ext uri="{FF2B5EF4-FFF2-40B4-BE49-F238E27FC236}">
                <a16:creationId xmlns:a16="http://schemas.microsoft.com/office/drawing/2014/main" id="{D86E5B04-8CF4-F18F-F257-644E90BBA608}"/>
              </a:ext>
            </a:extLst>
          </p:cNvPr>
          <p:cNvSpPr txBox="1"/>
          <p:nvPr/>
        </p:nvSpPr>
        <p:spPr>
          <a:xfrm>
            <a:off x="5179420" y="3462851"/>
            <a:ext cx="605887" cy="523220"/>
          </a:xfrm>
          <a:prstGeom prst="rect">
            <a:avLst/>
          </a:prstGeom>
          <a:noFill/>
        </p:spPr>
        <p:txBody>
          <a:bodyPr wrap="square">
            <a:spAutoFit/>
          </a:bodyPr>
          <a:lstStyle/>
          <a:p>
            <a:r>
              <a:rPr kumimoji="0" lang="zh-CN"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主</a:t>
            </a:r>
            <a:endParaRPr lang="zh-CN" altLang="en-US" dirty="0"/>
          </a:p>
        </p:txBody>
      </p:sp>
      <p:sp>
        <p:nvSpPr>
          <p:cNvPr id="18" name="文本框 17">
            <a:extLst>
              <a:ext uri="{FF2B5EF4-FFF2-40B4-BE49-F238E27FC236}">
                <a16:creationId xmlns:a16="http://schemas.microsoft.com/office/drawing/2014/main" id="{C1D13EB5-9DD9-89A0-28A1-72CBD5D5CE1D}"/>
              </a:ext>
            </a:extLst>
          </p:cNvPr>
          <p:cNvSpPr txBox="1"/>
          <p:nvPr/>
        </p:nvSpPr>
        <p:spPr>
          <a:xfrm>
            <a:off x="8518790" y="3477250"/>
            <a:ext cx="682325" cy="523220"/>
          </a:xfrm>
          <a:prstGeom prst="rect">
            <a:avLst/>
          </a:prstGeom>
          <a:noFill/>
        </p:spPr>
        <p:txBody>
          <a:bodyPr wrap="square">
            <a:spAutoFit/>
          </a:bodyPr>
          <a:lstStyle/>
          <a:p>
            <a:r>
              <a:rPr kumimoji="0" lang="zh-CN"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俯</a:t>
            </a:r>
            <a:endParaRPr lang="zh-CN" altLang="en-US" dirty="0"/>
          </a:p>
        </p:txBody>
      </p:sp>
      <p:sp>
        <p:nvSpPr>
          <p:cNvPr id="20" name="文本框 19">
            <a:extLst>
              <a:ext uri="{FF2B5EF4-FFF2-40B4-BE49-F238E27FC236}">
                <a16:creationId xmlns:a16="http://schemas.microsoft.com/office/drawing/2014/main" id="{9172F0AA-F413-AEB1-FCC0-8179293617BF}"/>
              </a:ext>
            </a:extLst>
          </p:cNvPr>
          <p:cNvSpPr txBox="1"/>
          <p:nvPr/>
        </p:nvSpPr>
        <p:spPr>
          <a:xfrm>
            <a:off x="735950" y="4084300"/>
            <a:ext cx="10665895" cy="954107"/>
          </a:xfrm>
          <a:prstGeom prst="rect">
            <a:avLst/>
          </a:prstGeom>
          <a:noFill/>
        </p:spPr>
        <p:txBody>
          <a:bodyPr wrap="square">
            <a:spAutoFit/>
          </a:bodyPr>
          <a:lstStyle/>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根据两种视图中的尺寸</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单位</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计算这个组合几何体的表面积</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(π</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取</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14)</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22" name="文本框 21">
            <a:extLst>
              <a:ext uri="{FF2B5EF4-FFF2-40B4-BE49-F238E27FC236}">
                <a16:creationId xmlns:a16="http://schemas.microsoft.com/office/drawing/2014/main" id="{4FF01047-0064-945E-1B4B-61132E987A0A}"/>
              </a:ext>
            </a:extLst>
          </p:cNvPr>
          <p:cNvSpPr txBox="1"/>
          <p:nvPr/>
        </p:nvSpPr>
        <p:spPr>
          <a:xfrm>
            <a:off x="763052" y="5013110"/>
            <a:ext cx="10665895" cy="954107"/>
          </a:xfrm>
          <a:prstGeom prst="rect">
            <a:avLst/>
          </a:prstGeom>
          <a:noFill/>
        </p:spPr>
        <p:txBody>
          <a:bodyPr wrap="square">
            <a:spAutoFit/>
          </a:bodyPr>
          <a:lstStyle/>
          <a:p>
            <a:pPr algn="just">
              <a:buNone/>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这个组合几何体的表面积为</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(8</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8</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π</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6</a:t>
            </a:r>
          </a:p>
          <a:p>
            <a:pPr algn="just">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207</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36(cm</a:t>
            </a:r>
            <a:r>
              <a:rPr lang="en-US" altLang="zh-CN" sz="2800" b="1" baseline="30000"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32231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AD502-2103-3FB2-F86C-6F0C0F9F2797}"/>
            </a:ext>
          </a:extLst>
        </p:cNvPr>
        <p:cNvGrpSpPr/>
        <p:nvPr/>
      </p:nvGrpSpPr>
      <p:grpSpPr>
        <a:xfrm>
          <a:off x="0" y="0"/>
          <a:ext cx="0" cy="0"/>
          <a:chOff x="0" y="0"/>
          <a:chExt cx="0" cy="0"/>
        </a:xfrm>
      </p:grpSpPr>
      <p:pic>
        <p:nvPicPr>
          <p:cNvPr id="2" name="image336.jpeg">
            <a:extLst>
              <a:ext uri="{FF2B5EF4-FFF2-40B4-BE49-F238E27FC236}">
                <a16:creationId xmlns:a16="http://schemas.microsoft.com/office/drawing/2014/main" id="{962011D0-6026-4E4B-270E-93A978CAACA2}"/>
              </a:ext>
            </a:extLst>
          </p:cNvPr>
          <p:cNvPicPr>
            <a:picLocks noChangeAspect="1"/>
          </p:cNvPicPr>
          <p:nvPr/>
        </p:nvPicPr>
        <p:blipFill>
          <a:blip r:embed="rId3"/>
          <a:stretch>
            <a:fillRect/>
          </a:stretch>
        </p:blipFill>
        <p:spPr>
          <a:xfrm>
            <a:off x="3719835" y="548800"/>
            <a:ext cx="3666721" cy="467975"/>
          </a:xfrm>
          <a:prstGeom prst="rect">
            <a:avLst/>
          </a:prstGeom>
        </p:spPr>
      </p:pic>
      <p:sp>
        <p:nvSpPr>
          <p:cNvPr id="4" name="文本框 3">
            <a:extLst>
              <a:ext uri="{FF2B5EF4-FFF2-40B4-BE49-F238E27FC236}">
                <a16:creationId xmlns:a16="http://schemas.microsoft.com/office/drawing/2014/main" id="{3EC32BB4-C46D-AFDD-230E-3C55261B4FDE}"/>
              </a:ext>
            </a:extLst>
          </p:cNvPr>
          <p:cNvSpPr txBox="1"/>
          <p:nvPr/>
        </p:nvSpPr>
        <p:spPr>
          <a:xfrm>
            <a:off x="623619" y="1124840"/>
            <a:ext cx="11016765" cy="3888500"/>
          </a:xfrm>
          <a:prstGeom prst="rect">
            <a:avLst/>
          </a:prstGeom>
          <a:noFill/>
        </p:spPr>
        <p:txBody>
          <a:bodyPr wrap="square">
            <a:spAutoFit/>
          </a:bodyPr>
          <a:lstStyle/>
          <a:p>
            <a:pPr>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用小立方块搭成的几何体</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从正面和上面看的形状图如图</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则组成这样的几何体需要立方块的个数为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最多需要</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块</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最少需要</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块</a:t>
            </a:r>
          </a:p>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最多需要</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块</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最少需要</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块</a:t>
            </a:r>
          </a:p>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最多需要</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块</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最少需要</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块</a:t>
            </a:r>
          </a:p>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最多需要</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块</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最少需要</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块</a:t>
            </a:r>
          </a:p>
        </p:txBody>
      </p:sp>
      <p:pic>
        <p:nvPicPr>
          <p:cNvPr id="5" name="image337.jpeg">
            <a:extLst>
              <a:ext uri="{FF2B5EF4-FFF2-40B4-BE49-F238E27FC236}">
                <a16:creationId xmlns:a16="http://schemas.microsoft.com/office/drawing/2014/main" id="{920ADF1E-04A1-1963-9929-AB432CFBBEB4}"/>
              </a:ext>
            </a:extLst>
          </p:cNvPr>
          <p:cNvPicPr>
            <a:picLocks noChangeAspect="1"/>
          </p:cNvPicPr>
          <p:nvPr/>
        </p:nvPicPr>
        <p:blipFill>
          <a:blip r:embed="rId4"/>
          <a:stretch>
            <a:fillRect/>
          </a:stretch>
        </p:blipFill>
        <p:spPr>
          <a:xfrm>
            <a:off x="6960060" y="2693658"/>
            <a:ext cx="4248295" cy="2340616"/>
          </a:xfrm>
          <a:prstGeom prst="rect">
            <a:avLst/>
          </a:prstGeom>
        </p:spPr>
      </p:pic>
      <p:sp>
        <p:nvSpPr>
          <p:cNvPr id="7" name="文本框 6">
            <a:extLst>
              <a:ext uri="{FF2B5EF4-FFF2-40B4-BE49-F238E27FC236}">
                <a16:creationId xmlns:a16="http://schemas.microsoft.com/office/drawing/2014/main" id="{3AC705C6-B68A-EF23-00F5-4AE22B00440F}"/>
              </a:ext>
            </a:extLst>
          </p:cNvPr>
          <p:cNvSpPr txBox="1"/>
          <p:nvPr/>
        </p:nvSpPr>
        <p:spPr>
          <a:xfrm>
            <a:off x="6031878" y="1916895"/>
            <a:ext cx="424147"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Tree>
    <p:extLst>
      <p:ext uri="{BB962C8B-B14F-4D97-AF65-F5344CB8AC3E}">
        <p14:creationId xmlns:p14="http://schemas.microsoft.com/office/powerpoint/2010/main" val="3919480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5A788C-7085-3672-F1DA-4CF35605487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FA81D9B9-BD62-37CA-EC22-7DC4B4803F96}"/>
              </a:ext>
            </a:extLst>
          </p:cNvPr>
          <p:cNvSpPr txBox="1"/>
          <p:nvPr/>
        </p:nvSpPr>
        <p:spPr>
          <a:xfrm>
            <a:off x="568063" y="508713"/>
            <a:ext cx="9576665" cy="954107"/>
          </a:xfrm>
          <a:prstGeom prst="rect">
            <a:avLst/>
          </a:prstGeom>
          <a:noFill/>
        </p:spPr>
        <p:txBody>
          <a:bodyPr wrap="square">
            <a:spAutoFit/>
          </a:bodyPr>
          <a:lstStyle/>
          <a:p>
            <a:pPr algn="just">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把边长为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个相同的小正方体摆成如图的形状</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在方框中分别画出该几何体的主视图、左视图、俯视图</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image338.jpeg">
            <a:extLst>
              <a:ext uri="{FF2B5EF4-FFF2-40B4-BE49-F238E27FC236}">
                <a16:creationId xmlns:a16="http://schemas.microsoft.com/office/drawing/2014/main" id="{1DF92EFB-2C51-FBBC-5AE3-6A468992AAD5}"/>
              </a:ext>
            </a:extLst>
          </p:cNvPr>
          <p:cNvPicPr>
            <a:picLocks noChangeAspect="1"/>
          </p:cNvPicPr>
          <p:nvPr/>
        </p:nvPicPr>
        <p:blipFill>
          <a:blip r:embed="rId3"/>
          <a:stretch>
            <a:fillRect/>
          </a:stretch>
        </p:blipFill>
        <p:spPr>
          <a:xfrm>
            <a:off x="9280669" y="1473267"/>
            <a:ext cx="1920266" cy="1837737"/>
          </a:xfrm>
          <a:prstGeom prst="rect">
            <a:avLst/>
          </a:prstGeom>
        </p:spPr>
      </p:pic>
      <p:pic>
        <p:nvPicPr>
          <p:cNvPr id="5" name="image339.jpeg">
            <a:extLst>
              <a:ext uri="{FF2B5EF4-FFF2-40B4-BE49-F238E27FC236}">
                <a16:creationId xmlns:a16="http://schemas.microsoft.com/office/drawing/2014/main" id="{8516C0D8-B2CB-93EB-7922-FD45DBEB785A}"/>
              </a:ext>
            </a:extLst>
          </p:cNvPr>
          <p:cNvPicPr>
            <a:picLocks noChangeAspect="1"/>
          </p:cNvPicPr>
          <p:nvPr/>
        </p:nvPicPr>
        <p:blipFill>
          <a:blip r:embed="rId4"/>
          <a:stretch>
            <a:fillRect/>
          </a:stretch>
        </p:blipFill>
        <p:spPr>
          <a:xfrm>
            <a:off x="3880294" y="1473267"/>
            <a:ext cx="4797235" cy="1410463"/>
          </a:xfrm>
          <a:prstGeom prst="rect">
            <a:avLst/>
          </a:prstGeom>
        </p:spPr>
      </p:pic>
      <p:sp>
        <p:nvSpPr>
          <p:cNvPr id="7" name="文本框 6">
            <a:extLst>
              <a:ext uri="{FF2B5EF4-FFF2-40B4-BE49-F238E27FC236}">
                <a16:creationId xmlns:a16="http://schemas.microsoft.com/office/drawing/2014/main" id="{F6CF722B-B354-6A7C-A59C-3D74BB8EA847}"/>
              </a:ext>
            </a:extLst>
          </p:cNvPr>
          <p:cNvSpPr txBox="1"/>
          <p:nvPr/>
        </p:nvSpPr>
        <p:spPr>
          <a:xfrm>
            <a:off x="589893" y="1462820"/>
            <a:ext cx="3690060" cy="523220"/>
          </a:xfrm>
          <a:prstGeom prst="rect">
            <a:avLst/>
          </a:prstGeom>
          <a:noFill/>
        </p:spPr>
        <p:txBody>
          <a:bodyPr wrap="square">
            <a:spAutoFit/>
          </a:bodyPr>
          <a:lstStyle/>
          <a:p>
            <a:pPr algn="just"/>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答案如图所示</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4A9EB29A-6EB0-3F8C-C4A4-072FDF00ED92}"/>
              </a:ext>
            </a:extLst>
          </p:cNvPr>
          <p:cNvSpPr txBox="1"/>
          <p:nvPr/>
        </p:nvSpPr>
        <p:spPr>
          <a:xfrm>
            <a:off x="568063" y="3165960"/>
            <a:ext cx="6104658" cy="523220"/>
          </a:xfrm>
          <a:prstGeom prst="rect">
            <a:avLst/>
          </a:prstGeom>
          <a:noFill/>
        </p:spPr>
        <p:txBody>
          <a:bodyPr wrap="square">
            <a:spAutoFit/>
          </a:bodyPr>
          <a:lstStyle/>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试求出该几何体的表面积</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70E2365B-021C-3293-6C2E-E91091D2977E}"/>
              </a:ext>
            </a:extLst>
          </p:cNvPr>
          <p:cNvSpPr txBox="1"/>
          <p:nvPr/>
        </p:nvSpPr>
        <p:spPr>
          <a:xfrm>
            <a:off x="568062" y="3756526"/>
            <a:ext cx="9792681" cy="954107"/>
          </a:xfrm>
          <a:prstGeom prst="rect">
            <a:avLst/>
          </a:prstGeom>
          <a:noFill/>
        </p:spPr>
        <p:txBody>
          <a:bodyPr wrap="square">
            <a:spAutoFit/>
          </a:bodyPr>
          <a:lstStyle/>
          <a:p>
            <a:pPr algn="just">
              <a:buNone/>
            </a:pP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该几何体的表面积为</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104(cm</a:t>
            </a:r>
            <a:r>
              <a:rPr lang="en-US" altLang="zh-CN" sz="2800" b="1" baseline="30000"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id="{F8F490C2-82F9-D5C5-CC38-DC068B33D5F8}"/>
              </a:ext>
            </a:extLst>
          </p:cNvPr>
          <p:cNvSpPr txBox="1"/>
          <p:nvPr/>
        </p:nvSpPr>
        <p:spPr>
          <a:xfrm>
            <a:off x="551615" y="4869100"/>
            <a:ext cx="10794846" cy="954107"/>
          </a:xfrm>
          <a:prstGeom prst="rect">
            <a:avLst/>
          </a:prstGeom>
          <a:noFill/>
        </p:spPr>
        <p:txBody>
          <a:bodyPr wrap="square">
            <a:spAutoFit/>
          </a:bodyPr>
          <a:lstStyle/>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如果在这个几何体上再添加一些相同的小正方体</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并保持这个几何体的左视图和俯视图不变</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那么最多可以再添加</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个小正方体</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id="{61D62102-85E7-FD0D-8277-41D87316C6AA}"/>
              </a:ext>
            </a:extLst>
          </p:cNvPr>
          <p:cNvSpPr txBox="1"/>
          <p:nvPr/>
        </p:nvSpPr>
        <p:spPr>
          <a:xfrm>
            <a:off x="8112140" y="5321819"/>
            <a:ext cx="461881"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endParaRPr lang="zh-CN" altLang="en-US" dirty="0"/>
          </a:p>
        </p:txBody>
      </p:sp>
    </p:spTree>
    <p:extLst>
      <p:ext uri="{BB962C8B-B14F-4D97-AF65-F5344CB8AC3E}">
        <p14:creationId xmlns:p14="http://schemas.microsoft.com/office/powerpoint/2010/main" val="4141580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1F33A-5E25-2A03-9C17-2F630817D386}"/>
            </a:ext>
          </a:extLst>
        </p:cNvPr>
        <p:cNvGrpSpPr/>
        <p:nvPr/>
      </p:nvGrpSpPr>
      <p:grpSpPr>
        <a:xfrm>
          <a:off x="0" y="0"/>
          <a:ext cx="0" cy="0"/>
          <a:chOff x="0" y="0"/>
          <a:chExt cx="0" cy="0"/>
        </a:xfrm>
      </p:grpSpPr>
      <p:pic>
        <p:nvPicPr>
          <p:cNvPr id="2" name="image303.jpeg">
            <a:extLst>
              <a:ext uri="{FF2B5EF4-FFF2-40B4-BE49-F238E27FC236}">
                <a16:creationId xmlns:a16="http://schemas.microsoft.com/office/drawing/2014/main" id="{2440110F-FF1B-CAA5-44B0-FF824C0683C0}"/>
              </a:ext>
            </a:extLst>
          </p:cNvPr>
          <p:cNvPicPr>
            <a:picLocks noChangeAspect="1"/>
          </p:cNvPicPr>
          <p:nvPr/>
        </p:nvPicPr>
        <p:blipFill>
          <a:blip r:embed="rId3"/>
          <a:stretch>
            <a:fillRect/>
          </a:stretch>
        </p:blipFill>
        <p:spPr>
          <a:xfrm>
            <a:off x="4079860" y="548800"/>
            <a:ext cx="3198747" cy="467975"/>
          </a:xfrm>
          <a:prstGeom prst="rect">
            <a:avLst/>
          </a:prstGeom>
        </p:spPr>
      </p:pic>
      <p:sp>
        <p:nvSpPr>
          <p:cNvPr id="4" name="文本框 3">
            <a:extLst>
              <a:ext uri="{FF2B5EF4-FFF2-40B4-BE49-F238E27FC236}">
                <a16:creationId xmlns:a16="http://schemas.microsoft.com/office/drawing/2014/main" id="{18CFD1A5-6C04-9E77-102B-E1B6BCEFA2E6}"/>
              </a:ext>
            </a:extLst>
          </p:cNvPr>
          <p:cNvSpPr txBox="1"/>
          <p:nvPr/>
        </p:nvSpPr>
        <p:spPr>
          <a:xfrm>
            <a:off x="803632" y="1124770"/>
            <a:ext cx="10584735" cy="1303177"/>
          </a:xfrm>
          <a:prstGeom prst="rect">
            <a:avLst/>
          </a:prstGeom>
          <a:noFill/>
        </p:spPr>
        <p:txBody>
          <a:bodyPr wrap="square">
            <a:spAutoFit/>
          </a:bodyPr>
          <a:lstStyle/>
          <a:p>
            <a:pPr>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(2024</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·辽宁</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如图是由</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个相同的小立方块搭成的几何体</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这个几何体的俯视图是</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a:extLst>
              <a:ext uri="{FF2B5EF4-FFF2-40B4-BE49-F238E27FC236}">
                <a16:creationId xmlns:a16="http://schemas.microsoft.com/office/drawing/2014/main" id="{93520977-D8C6-CCC4-C4A2-F71588C45893}"/>
              </a:ext>
            </a:extLst>
          </p:cNvPr>
          <p:cNvPicPr>
            <a:picLocks noChangeAspect="1"/>
          </p:cNvPicPr>
          <p:nvPr/>
        </p:nvPicPr>
        <p:blipFill>
          <a:blip r:embed="rId4"/>
          <a:stretch>
            <a:fillRect/>
          </a:stretch>
        </p:blipFill>
        <p:spPr>
          <a:xfrm>
            <a:off x="911640" y="2649422"/>
            <a:ext cx="1999366" cy="2927249"/>
          </a:xfrm>
          <a:prstGeom prst="rect">
            <a:avLst/>
          </a:prstGeom>
        </p:spPr>
      </p:pic>
      <p:pic>
        <p:nvPicPr>
          <p:cNvPr id="8" name="图片 7">
            <a:extLst>
              <a:ext uri="{FF2B5EF4-FFF2-40B4-BE49-F238E27FC236}">
                <a16:creationId xmlns:a16="http://schemas.microsoft.com/office/drawing/2014/main" id="{4F748108-23D4-3915-B054-3B87851A6808}"/>
              </a:ext>
            </a:extLst>
          </p:cNvPr>
          <p:cNvPicPr>
            <a:picLocks noChangeAspect="1"/>
          </p:cNvPicPr>
          <p:nvPr/>
        </p:nvPicPr>
        <p:blipFill>
          <a:blip r:embed="rId5"/>
          <a:stretch>
            <a:fillRect/>
          </a:stretch>
        </p:blipFill>
        <p:spPr>
          <a:xfrm>
            <a:off x="3771431" y="3140978"/>
            <a:ext cx="7014351" cy="1944135"/>
          </a:xfrm>
          <a:prstGeom prst="rect">
            <a:avLst/>
          </a:prstGeom>
        </p:spPr>
      </p:pic>
      <p:sp>
        <p:nvSpPr>
          <p:cNvPr id="10" name="文本框 9">
            <a:extLst>
              <a:ext uri="{FF2B5EF4-FFF2-40B4-BE49-F238E27FC236}">
                <a16:creationId xmlns:a16="http://schemas.microsoft.com/office/drawing/2014/main" id="{3802F191-6457-41F3-74C0-8D352CD7403B}"/>
              </a:ext>
            </a:extLst>
          </p:cNvPr>
          <p:cNvSpPr txBox="1"/>
          <p:nvPr/>
        </p:nvSpPr>
        <p:spPr>
          <a:xfrm>
            <a:off x="3375577" y="1916895"/>
            <a:ext cx="395854"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a:t>
            </a:r>
            <a:endParaRPr lang="zh-CN" altLang="en-US" dirty="0"/>
          </a:p>
        </p:txBody>
      </p:sp>
    </p:spTree>
    <p:extLst>
      <p:ext uri="{BB962C8B-B14F-4D97-AF65-F5344CB8AC3E}">
        <p14:creationId xmlns:p14="http://schemas.microsoft.com/office/powerpoint/2010/main" val="3914358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1B5B09-265C-4596-73F3-F8B4C19B9E63}"/>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08CD2A97-D0EB-7AB1-7A59-B997F55F4197}"/>
              </a:ext>
            </a:extLst>
          </p:cNvPr>
          <p:cNvSpPr txBox="1"/>
          <p:nvPr/>
        </p:nvSpPr>
        <p:spPr>
          <a:xfrm>
            <a:off x="807804" y="692810"/>
            <a:ext cx="9432655" cy="523220"/>
          </a:xfrm>
          <a:prstGeom prst="rect">
            <a:avLst/>
          </a:prstGeom>
          <a:noFill/>
        </p:spPr>
        <p:txBody>
          <a:bodyPr wrap="square">
            <a:spAutoFit/>
          </a:bodyPr>
          <a:lstStyle/>
          <a:p>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(2024</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·雅安</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下列几何体中</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主视图是三角形的是</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525BF09F-07A9-077A-19C2-C07EABEEFD14}"/>
              </a:ext>
            </a:extLst>
          </p:cNvPr>
          <p:cNvPicPr>
            <a:picLocks noChangeAspect="1"/>
          </p:cNvPicPr>
          <p:nvPr/>
        </p:nvPicPr>
        <p:blipFill>
          <a:blip r:embed="rId3"/>
          <a:stretch>
            <a:fillRect/>
          </a:stretch>
        </p:blipFill>
        <p:spPr>
          <a:xfrm>
            <a:off x="1415675" y="1844890"/>
            <a:ext cx="7848545" cy="2483564"/>
          </a:xfrm>
          <a:prstGeom prst="rect">
            <a:avLst/>
          </a:prstGeom>
        </p:spPr>
      </p:pic>
      <p:sp>
        <p:nvSpPr>
          <p:cNvPr id="7" name="文本框 6">
            <a:extLst>
              <a:ext uri="{FF2B5EF4-FFF2-40B4-BE49-F238E27FC236}">
                <a16:creationId xmlns:a16="http://schemas.microsoft.com/office/drawing/2014/main" id="{1C157F8A-3BEA-8239-DD17-1422C80FCCC9}"/>
              </a:ext>
            </a:extLst>
          </p:cNvPr>
          <p:cNvSpPr txBox="1"/>
          <p:nvPr/>
        </p:nvSpPr>
        <p:spPr>
          <a:xfrm>
            <a:off x="8688180" y="745630"/>
            <a:ext cx="461881"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a:t>
            </a:r>
            <a:endParaRPr lang="zh-CN" altLang="en-US" dirty="0"/>
          </a:p>
        </p:txBody>
      </p:sp>
    </p:spTree>
    <p:extLst>
      <p:ext uri="{BB962C8B-B14F-4D97-AF65-F5344CB8AC3E}">
        <p14:creationId xmlns:p14="http://schemas.microsoft.com/office/powerpoint/2010/main" val="3587189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755F00-328A-F9D0-CD93-E4C6F1A7698E}"/>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F259623-E8DF-0A03-C288-FEE76C4C93EF}"/>
              </a:ext>
            </a:extLst>
          </p:cNvPr>
          <p:cNvSpPr txBox="1"/>
          <p:nvPr/>
        </p:nvSpPr>
        <p:spPr>
          <a:xfrm>
            <a:off x="822587" y="703242"/>
            <a:ext cx="8081608" cy="523220"/>
          </a:xfrm>
          <a:prstGeom prst="rect">
            <a:avLst/>
          </a:prstGeom>
          <a:noFill/>
        </p:spPr>
        <p:txBody>
          <a:bodyPr wrap="square">
            <a:spAutoFit/>
          </a:bodyPr>
          <a:lstStyle/>
          <a:p>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如图所示的几何体的俯视图可能是</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45AA8F82-8898-55F1-5CF5-36DF7E4519C9}"/>
              </a:ext>
            </a:extLst>
          </p:cNvPr>
          <p:cNvPicPr>
            <a:picLocks noChangeAspect="1"/>
          </p:cNvPicPr>
          <p:nvPr/>
        </p:nvPicPr>
        <p:blipFill>
          <a:blip r:embed="rId3"/>
          <a:stretch>
            <a:fillRect/>
          </a:stretch>
        </p:blipFill>
        <p:spPr>
          <a:xfrm>
            <a:off x="695625" y="1776096"/>
            <a:ext cx="2264596" cy="3354508"/>
          </a:xfrm>
          <a:prstGeom prst="rect">
            <a:avLst/>
          </a:prstGeom>
        </p:spPr>
      </p:pic>
      <p:pic>
        <p:nvPicPr>
          <p:cNvPr id="7" name="图片 6">
            <a:extLst>
              <a:ext uri="{FF2B5EF4-FFF2-40B4-BE49-F238E27FC236}">
                <a16:creationId xmlns:a16="http://schemas.microsoft.com/office/drawing/2014/main" id="{80FAEE3E-8AF4-27A4-025D-AB6D017CEBE7}"/>
              </a:ext>
            </a:extLst>
          </p:cNvPr>
          <p:cNvPicPr>
            <a:picLocks noChangeAspect="1"/>
          </p:cNvPicPr>
          <p:nvPr/>
        </p:nvPicPr>
        <p:blipFill>
          <a:blip r:embed="rId4"/>
          <a:srcRect t="8463"/>
          <a:stretch/>
        </p:blipFill>
        <p:spPr>
          <a:xfrm>
            <a:off x="3431815" y="2132910"/>
            <a:ext cx="7556726" cy="2017498"/>
          </a:xfrm>
          <a:prstGeom prst="rect">
            <a:avLst/>
          </a:prstGeom>
        </p:spPr>
      </p:pic>
      <p:sp>
        <p:nvSpPr>
          <p:cNvPr id="9" name="文本框 8">
            <a:extLst>
              <a:ext uri="{FF2B5EF4-FFF2-40B4-BE49-F238E27FC236}">
                <a16:creationId xmlns:a16="http://schemas.microsoft.com/office/drawing/2014/main" id="{6BB5B071-F32D-7CFA-C663-893EF3470515}"/>
              </a:ext>
            </a:extLst>
          </p:cNvPr>
          <p:cNvSpPr txBox="1"/>
          <p:nvPr/>
        </p:nvSpPr>
        <p:spPr>
          <a:xfrm>
            <a:off x="6888055" y="746159"/>
            <a:ext cx="461881"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Tree>
    <p:extLst>
      <p:ext uri="{BB962C8B-B14F-4D97-AF65-F5344CB8AC3E}">
        <p14:creationId xmlns:p14="http://schemas.microsoft.com/office/powerpoint/2010/main" val="3566802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0B4FA-07B9-8420-DF30-5D99F1FAA40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1B56068-0AE8-AC45-48FD-0580C995EF86}"/>
              </a:ext>
            </a:extLst>
          </p:cNvPr>
          <p:cNvSpPr txBox="1"/>
          <p:nvPr/>
        </p:nvSpPr>
        <p:spPr>
          <a:xfrm>
            <a:off x="623620" y="548800"/>
            <a:ext cx="10224710" cy="523220"/>
          </a:xfrm>
          <a:prstGeom prst="rect">
            <a:avLst/>
          </a:prstGeom>
          <a:noFill/>
        </p:spPr>
        <p:txBody>
          <a:bodyPr wrap="square">
            <a:spAutoFit/>
          </a:bodyPr>
          <a:lstStyle/>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若一个几何体的三视图如图所示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则这个几何体是</a:t>
            </a:r>
            <a:r>
              <a:rPr lang="zh-CN"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0037D510-FB84-19ED-A89A-3846468DF01D}"/>
              </a:ext>
            </a:extLst>
          </p:cNvPr>
          <p:cNvSpPr txBox="1"/>
          <p:nvPr/>
        </p:nvSpPr>
        <p:spPr>
          <a:xfrm>
            <a:off x="603154" y="5013110"/>
            <a:ext cx="10965225" cy="954107"/>
          </a:xfrm>
          <a:prstGeom prst="rect">
            <a:avLst/>
          </a:prstGeom>
          <a:noFill/>
        </p:spPr>
        <p:txBody>
          <a:bodyPr wrap="square">
            <a:spAutoFit/>
          </a:bodyPr>
          <a:lstStyle/>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如图是由若干个小正方体拼成的几何体的主视图、左视图和俯视图</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则该几何体中小正方体的个数是</a:t>
            </a:r>
            <a:r>
              <a:rPr lang="zh-CN"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图片 7">
            <a:extLst>
              <a:ext uri="{FF2B5EF4-FFF2-40B4-BE49-F238E27FC236}">
                <a16:creationId xmlns:a16="http://schemas.microsoft.com/office/drawing/2014/main" id="{55988A80-DCC2-5FD4-89B3-C8512AFAF503}"/>
              </a:ext>
            </a:extLst>
          </p:cNvPr>
          <p:cNvPicPr>
            <a:picLocks noChangeAspect="1"/>
          </p:cNvPicPr>
          <p:nvPr/>
        </p:nvPicPr>
        <p:blipFill>
          <a:blip r:embed="rId3"/>
          <a:stretch>
            <a:fillRect/>
          </a:stretch>
        </p:blipFill>
        <p:spPr>
          <a:xfrm>
            <a:off x="1271665" y="1292381"/>
            <a:ext cx="2333625" cy="3495675"/>
          </a:xfrm>
          <a:prstGeom prst="rect">
            <a:avLst/>
          </a:prstGeom>
        </p:spPr>
      </p:pic>
      <p:pic>
        <p:nvPicPr>
          <p:cNvPr id="10" name="图片 9">
            <a:extLst>
              <a:ext uri="{FF2B5EF4-FFF2-40B4-BE49-F238E27FC236}">
                <a16:creationId xmlns:a16="http://schemas.microsoft.com/office/drawing/2014/main" id="{972BC687-2592-67AF-80F4-E1D9238B6C8E}"/>
              </a:ext>
            </a:extLst>
          </p:cNvPr>
          <p:cNvPicPr>
            <a:picLocks noChangeAspect="1"/>
          </p:cNvPicPr>
          <p:nvPr/>
        </p:nvPicPr>
        <p:blipFill>
          <a:blip r:embed="rId4"/>
          <a:stretch>
            <a:fillRect/>
          </a:stretch>
        </p:blipFill>
        <p:spPr>
          <a:xfrm>
            <a:off x="5447955" y="2519362"/>
            <a:ext cx="4543425" cy="1819275"/>
          </a:xfrm>
          <a:prstGeom prst="rect">
            <a:avLst/>
          </a:prstGeom>
        </p:spPr>
      </p:pic>
      <p:sp>
        <p:nvSpPr>
          <p:cNvPr id="12" name="文本框 11">
            <a:extLst>
              <a:ext uri="{FF2B5EF4-FFF2-40B4-BE49-F238E27FC236}">
                <a16:creationId xmlns:a16="http://schemas.microsoft.com/office/drawing/2014/main" id="{5B5445D9-EFAA-5B2B-C50A-E70EDEE04D48}"/>
              </a:ext>
            </a:extLst>
          </p:cNvPr>
          <p:cNvSpPr txBox="1"/>
          <p:nvPr/>
        </p:nvSpPr>
        <p:spPr>
          <a:xfrm>
            <a:off x="8760185" y="548800"/>
            <a:ext cx="1397946" cy="523220"/>
          </a:xfrm>
          <a:prstGeom prst="rect">
            <a:avLst/>
          </a:prstGeom>
          <a:noFill/>
        </p:spPr>
        <p:txBody>
          <a:bodyPr wrap="square">
            <a:spAutoFit/>
          </a:bodyPr>
          <a:lstStyle/>
          <a:p>
            <a:r>
              <a:rPr kumimoji="0" lang="zh-CN"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三棱柱</a:t>
            </a:r>
            <a:r>
              <a:rPr kumimoji="0" lang="zh-CN" altLang="zh-CN" sz="2800" b="1" i="0"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14" name="文本框 13">
            <a:extLst>
              <a:ext uri="{FF2B5EF4-FFF2-40B4-BE49-F238E27FC236}">
                <a16:creationId xmlns:a16="http://schemas.microsoft.com/office/drawing/2014/main" id="{9BC38C56-3CDD-6CFF-6FFB-8A2EA82A5606}"/>
              </a:ext>
            </a:extLst>
          </p:cNvPr>
          <p:cNvSpPr txBox="1"/>
          <p:nvPr/>
        </p:nvSpPr>
        <p:spPr>
          <a:xfrm>
            <a:off x="5951990" y="5443997"/>
            <a:ext cx="360025"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6</a:t>
            </a:r>
            <a:endParaRPr lang="zh-CN" altLang="en-US" dirty="0"/>
          </a:p>
        </p:txBody>
      </p:sp>
    </p:spTree>
    <p:extLst>
      <p:ext uri="{BB962C8B-B14F-4D97-AF65-F5344CB8AC3E}">
        <p14:creationId xmlns:p14="http://schemas.microsoft.com/office/powerpoint/2010/main" val="1548725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60E24-3A52-3247-7F10-379B802266F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082709D-E669-49E7-236D-1580AD8BEF5A}"/>
              </a:ext>
            </a:extLst>
          </p:cNvPr>
          <p:cNvSpPr txBox="1"/>
          <p:nvPr/>
        </p:nvSpPr>
        <p:spPr>
          <a:xfrm>
            <a:off x="695625" y="548800"/>
            <a:ext cx="10512730" cy="1303177"/>
          </a:xfrm>
          <a:prstGeom prst="rect">
            <a:avLst/>
          </a:prstGeom>
          <a:noFill/>
        </p:spPr>
        <p:txBody>
          <a:bodyPr wrap="square">
            <a:spAutoFit/>
          </a:bodyPr>
          <a:lstStyle/>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一个长方体从左面和上面看到的图形及相关数据如图所示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则从正面看到的图形的面积为</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A8040798-D6E9-3C22-00AF-49EBB73ED849}"/>
              </a:ext>
            </a:extLst>
          </p:cNvPr>
          <p:cNvPicPr>
            <a:picLocks noChangeAspect="1"/>
          </p:cNvPicPr>
          <p:nvPr/>
        </p:nvPicPr>
        <p:blipFill>
          <a:blip r:embed="rId3"/>
          <a:stretch>
            <a:fillRect/>
          </a:stretch>
        </p:blipFill>
        <p:spPr>
          <a:xfrm>
            <a:off x="3791840" y="2276920"/>
            <a:ext cx="4824335" cy="2995502"/>
          </a:xfrm>
          <a:prstGeom prst="rect">
            <a:avLst/>
          </a:prstGeom>
        </p:spPr>
      </p:pic>
      <p:sp>
        <p:nvSpPr>
          <p:cNvPr id="7" name="文本框 6">
            <a:extLst>
              <a:ext uri="{FF2B5EF4-FFF2-40B4-BE49-F238E27FC236}">
                <a16:creationId xmlns:a16="http://schemas.microsoft.com/office/drawing/2014/main" id="{1329C235-9143-1E02-E70E-2404459A5FE3}"/>
              </a:ext>
            </a:extLst>
          </p:cNvPr>
          <p:cNvSpPr txBox="1"/>
          <p:nvPr/>
        </p:nvSpPr>
        <p:spPr>
          <a:xfrm>
            <a:off x="4810301" y="1339879"/>
            <a:ext cx="605891"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15</a:t>
            </a:r>
            <a:endParaRPr lang="zh-CN" altLang="en-US" dirty="0"/>
          </a:p>
        </p:txBody>
      </p:sp>
    </p:spTree>
    <p:extLst>
      <p:ext uri="{BB962C8B-B14F-4D97-AF65-F5344CB8AC3E}">
        <p14:creationId xmlns:p14="http://schemas.microsoft.com/office/powerpoint/2010/main" val="3462283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95293C-E1FC-E467-B699-91CD6CBC8B6A}"/>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7823C14F-4A22-59B4-4A1B-FB86E97B818A}"/>
              </a:ext>
            </a:extLst>
          </p:cNvPr>
          <p:cNvSpPr txBox="1"/>
          <p:nvPr/>
        </p:nvSpPr>
        <p:spPr>
          <a:xfrm>
            <a:off x="695625" y="692810"/>
            <a:ext cx="6104658" cy="523220"/>
          </a:xfrm>
          <a:prstGeom prst="rect">
            <a:avLst/>
          </a:prstGeom>
          <a:noFill/>
        </p:spPr>
        <p:txBody>
          <a:bodyPr wrap="square">
            <a:spAutoFit/>
          </a:bodyPr>
          <a:lstStyle/>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画出如图所示几何体的三视图</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image322.jpeg">
            <a:extLst>
              <a:ext uri="{FF2B5EF4-FFF2-40B4-BE49-F238E27FC236}">
                <a16:creationId xmlns:a16="http://schemas.microsoft.com/office/drawing/2014/main" id="{6923C133-0B2A-12AC-42BD-D9CCED00EF20}"/>
              </a:ext>
            </a:extLst>
          </p:cNvPr>
          <p:cNvPicPr>
            <a:picLocks noChangeAspect="1"/>
          </p:cNvPicPr>
          <p:nvPr/>
        </p:nvPicPr>
        <p:blipFill>
          <a:blip r:embed="rId3"/>
          <a:stretch>
            <a:fillRect/>
          </a:stretch>
        </p:blipFill>
        <p:spPr>
          <a:xfrm>
            <a:off x="7104070" y="774945"/>
            <a:ext cx="2433395" cy="2653903"/>
          </a:xfrm>
          <a:prstGeom prst="rect">
            <a:avLst/>
          </a:prstGeom>
        </p:spPr>
      </p:pic>
      <p:sp>
        <p:nvSpPr>
          <p:cNvPr id="6" name="文本框 5">
            <a:extLst>
              <a:ext uri="{FF2B5EF4-FFF2-40B4-BE49-F238E27FC236}">
                <a16:creationId xmlns:a16="http://schemas.microsoft.com/office/drawing/2014/main" id="{CB5380B4-FB6B-67E0-6A5E-B43075F3FED8}"/>
              </a:ext>
            </a:extLst>
          </p:cNvPr>
          <p:cNvSpPr txBox="1"/>
          <p:nvPr/>
        </p:nvSpPr>
        <p:spPr>
          <a:xfrm>
            <a:off x="699903" y="1496541"/>
            <a:ext cx="3240225" cy="523220"/>
          </a:xfrm>
          <a:prstGeom prst="rect">
            <a:avLst/>
          </a:prstGeom>
          <a:noFill/>
        </p:spPr>
        <p:txBody>
          <a:bodyPr wrap="square">
            <a:spAutoFit/>
          </a:bodyPr>
          <a:lstStyle/>
          <a:p>
            <a:pPr algn="just"/>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如答案图所示</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图片 7">
            <a:extLst>
              <a:ext uri="{FF2B5EF4-FFF2-40B4-BE49-F238E27FC236}">
                <a16:creationId xmlns:a16="http://schemas.microsoft.com/office/drawing/2014/main" id="{DAA3759C-7BD5-F03C-CB52-2E705D970F7A}"/>
              </a:ext>
            </a:extLst>
          </p:cNvPr>
          <p:cNvPicPr>
            <a:picLocks noChangeAspect="1"/>
          </p:cNvPicPr>
          <p:nvPr/>
        </p:nvPicPr>
        <p:blipFill>
          <a:blip r:embed="rId4"/>
          <a:stretch>
            <a:fillRect/>
          </a:stretch>
        </p:blipFill>
        <p:spPr>
          <a:xfrm>
            <a:off x="1775700" y="2564940"/>
            <a:ext cx="2590159" cy="2927235"/>
          </a:xfrm>
          <a:prstGeom prst="rect">
            <a:avLst/>
          </a:prstGeom>
        </p:spPr>
      </p:pic>
    </p:spTree>
    <p:extLst>
      <p:ext uri="{BB962C8B-B14F-4D97-AF65-F5344CB8AC3E}">
        <p14:creationId xmlns:p14="http://schemas.microsoft.com/office/powerpoint/2010/main" val="87727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3F9D0C-680A-2FB7-55EF-E4E772D653B3}"/>
            </a:ext>
          </a:extLst>
        </p:cNvPr>
        <p:cNvGrpSpPr/>
        <p:nvPr/>
      </p:nvGrpSpPr>
      <p:grpSpPr>
        <a:xfrm>
          <a:off x="0" y="0"/>
          <a:ext cx="0" cy="0"/>
          <a:chOff x="0" y="0"/>
          <a:chExt cx="0" cy="0"/>
        </a:xfrm>
      </p:grpSpPr>
      <p:pic>
        <p:nvPicPr>
          <p:cNvPr id="2" name="image324.jpeg">
            <a:extLst>
              <a:ext uri="{FF2B5EF4-FFF2-40B4-BE49-F238E27FC236}">
                <a16:creationId xmlns:a16="http://schemas.microsoft.com/office/drawing/2014/main" id="{F5B93AB9-EA19-2D1C-C0D8-9A471E7B5CA9}"/>
              </a:ext>
            </a:extLst>
          </p:cNvPr>
          <p:cNvPicPr>
            <a:picLocks noChangeAspect="1"/>
          </p:cNvPicPr>
          <p:nvPr/>
        </p:nvPicPr>
        <p:blipFill>
          <a:blip r:embed="rId3"/>
          <a:stretch>
            <a:fillRect/>
          </a:stretch>
        </p:blipFill>
        <p:spPr>
          <a:xfrm>
            <a:off x="4223870" y="544115"/>
            <a:ext cx="3198747" cy="467975"/>
          </a:xfrm>
          <a:prstGeom prst="rect">
            <a:avLst/>
          </a:prstGeom>
        </p:spPr>
      </p:pic>
      <p:sp>
        <p:nvSpPr>
          <p:cNvPr id="4" name="文本框 3">
            <a:extLst>
              <a:ext uri="{FF2B5EF4-FFF2-40B4-BE49-F238E27FC236}">
                <a16:creationId xmlns:a16="http://schemas.microsoft.com/office/drawing/2014/main" id="{67F73762-634A-7778-827D-C48D830B2AF9}"/>
              </a:ext>
            </a:extLst>
          </p:cNvPr>
          <p:cNvSpPr txBox="1"/>
          <p:nvPr/>
        </p:nvSpPr>
        <p:spPr>
          <a:xfrm>
            <a:off x="551615" y="1120155"/>
            <a:ext cx="11088770" cy="954107"/>
          </a:xfrm>
          <a:prstGeom prst="rect">
            <a:avLst/>
          </a:prstGeom>
          <a:noFill/>
        </p:spPr>
        <p:txBody>
          <a:bodyPr wrap="square">
            <a:spAutoFit/>
          </a:bodyPr>
          <a:lstStyle/>
          <a:p>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(2024</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·潍坊</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某厂家生产的海上浮漂的形状是中间穿孔的球体</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所示</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该浮漂的俯视图如图</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所示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那么它的主视图是</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a:extLst>
              <a:ext uri="{FF2B5EF4-FFF2-40B4-BE49-F238E27FC236}">
                <a16:creationId xmlns:a16="http://schemas.microsoft.com/office/drawing/2014/main" id="{D8A3696A-F910-3E7C-FF15-74C2457F19F4}"/>
              </a:ext>
            </a:extLst>
          </p:cNvPr>
          <p:cNvPicPr>
            <a:picLocks noChangeAspect="1"/>
          </p:cNvPicPr>
          <p:nvPr/>
        </p:nvPicPr>
        <p:blipFill>
          <a:blip r:embed="rId4"/>
          <a:stretch>
            <a:fillRect/>
          </a:stretch>
        </p:blipFill>
        <p:spPr>
          <a:xfrm>
            <a:off x="4411602" y="2121891"/>
            <a:ext cx="3152775" cy="1809750"/>
          </a:xfrm>
          <a:prstGeom prst="rect">
            <a:avLst/>
          </a:prstGeom>
        </p:spPr>
      </p:pic>
      <p:pic>
        <p:nvPicPr>
          <p:cNvPr id="8" name="图片 7">
            <a:extLst>
              <a:ext uri="{FF2B5EF4-FFF2-40B4-BE49-F238E27FC236}">
                <a16:creationId xmlns:a16="http://schemas.microsoft.com/office/drawing/2014/main" id="{714C672D-1F74-92C2-C267-1A009E40116D}"/>
              </a:ext>
            </a:extLst>
          </p:cNvPr>
          <p:cNvPicPr>
            <a:picLocks noChangeAspect="1"/>
          </p:cNvPicPr>
          <p:nvPr/>
        </p:nvPicPr>
        <p:blipFill>
          <a:blip r:embed="rId5"/>
          <a:stretch>
            <a:fillRect/>
          </a:stretch>
        </p:blipFill>
        <p:spPr>
          <a:xfrm>
            <a:off x="2705120" y="3968451"/>
            <a:ext cx="6781760" cy="1925554"/>
          </a:xfrm>
          <a:prstGeom prst="rect">
            <a:avLst/>
          </a:prstGeom>
        </p:spPr>
      </p:pic>
      <p:sp>
        <p:nvSpPr>
          <p:cNvPr id="10" name="文本框 9">
            <a:extLst>
              <a:ext uri="{FF2B5EF4-FFF2-40B4-BE49-F238E27FC236}">
                <a16:creationId xmlns:a16="http://schemas.microsoft.com/office/drawing/2014/main" id="{F11C6007-2F9D-3190-0411-255FC88EB6D4}"/>
              </a:ext>
            </a:extLst>
          </p:cNvPr>
          <p:cNvSpPr txBox="1"/>
          <p:nvPr/>
        </p:nvSpPr>
        <p:spPr>
          <a:xfrm>
            <a:off x="8472165" y="1597208"/>
            <a:ext cx="461881"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D</a:t>
            </a:r>
            <a:endParaRPr lang="zh-CN" altLang="en-US" dirty="0"/>
          </a:p>
        </p:txBody>
      </p:sp>
    </p:spTree>
    <p:extLst>
      <p:ext uri="{BB962C8B-B14F-4D97-AF65-F5344CB8AC3E}">
        <p14:creationId xmlns:p14="http://schemas.microsoft.com/office/powerpoint/2010/main" val="2923227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C32185-C65C-2519-B423-6AF6EBD3262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AB492BA7-0F13-2441-95D1-E0307A05415D}"/>
              </a:ext>
            </a:extLst>
          </p:cNvPr>
          <p:cNvSpPr txBox="1"/>
          <p:nvPr/>
        </p:nvSpPr>
        <p:spPr>
          <a:xfrm>
            <a:off x="695625" y="476795"/>
            <a:ext cx="10584735" cy="2541978"/>
          </a:xfrm>
          <a:prstGeom prst="rect">
            <a:avLst/>
          </a:prstGeom>
          <a:noFill/>
        </p:spPr>
        <p:txBody>
          <a:bodyPr wrap="square">
            <a:spAutoFit/>
          </a:bodyPr>
          <a:lstStyle/>
          <a:p>
            <a:pPr>
              <a:lnSpc>
                <a:spcPct val="20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如图是由若干个相同的小正方体搭成的一个几何体的左视图和俯视图</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则所需的小正方体的个数最多是</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p>
            <a:pPr>
              <a:lnSpc>
                <a:spcPct val="20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A.7</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B.8</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C.9</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D.10</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a:t>
            </a:r>
          </a:p>
        </p:txBody>
      </p:sp>
      <p:pic>
        <p:nvPicPr>
          <p:cNvPr id="4" name="image330.jpeg">
            <a:extLst>
              <a:ext uri="{FF2B5EF4-FFF2-40B4-BE49-F238E27FC236}">
                <a16:creationId xmlns:a16="http://schemas.microsoft.com/office/drawing/2014/main" id="{379378E2-D7B9-D890-D669-437786E93E48}"/>
              </a:ext>
            </a:extLst>
          </p:cNvPr>
          <p:cNvPicPr>
            <a:picLocks noChangeAspect="1"/>
          </p:cNvPicPr>
          <p:nvPr/>
        </p:nvPicPr>
        <p:blipFill>
          <a:blip r:embed="rId3"/>
          <a:stretch>
            <a:fillRect/>
          </a:stretch>
        </p:blipFill>
        <p:spPr>
          <a:xfrm>
            <a:off x="5015925" y="3429000"/>
            <a:ext cx="2664185" cy="1775601"/>
          </a:xfrm>
          <a:prstGeom prst="rect">
            <a:avLst/>
          </a:prstGeom>
        </p:spPr>
      </p:pic>
      <p:sp>
        <p:nvSpPr>
          <p:cNvPr id="6" name="文本框 5">
            <a:extLst>
              <a:ext uri="{FF2B5EF4-FFF2-40B4-BE49-F238E27FC236}">
                <a16:creationId xmlns:a16="http://schemas.microsoft.com/office/drawing/2014/main" id="{CC8ED95A-BB94-4211-14CC-0EE2147A2DED}"/>
              </a:ext>
            </a:extLst>
          </p:cNvPr>
          <p:cNvSpPr txBox="1"/>
          <p:nvPr/>
        </p:nvSpPr>
        <p:spPr>
          <a:xfrm>
            <a:off x="6960060" y="1664521"/>
            <a:ext cx="461881"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B</a:t>
            </a:r>
            <a:endParaRPr lang="zh-CN" altLang="en-US" dirty="0"/>
          </a:p>
        </p:txBody>
      </p:sp>
    </p:spTree>
    <p:extLst>
      <p:ext uri="{BB962C8B-B14F-4D97-AF65-F5344CB8AC3E}">
        <p14:creationId xmlns:p14="http://schemas.microsoft.com/office/powerpoint/2010/main" val="1227448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课件模板（2016.6）</Template>
  <TotalTime>2808</TotalTime>
  <Words>583</Words>
  <Application>Microsoft Office PowerPoint</Application>
  <PresentationFormat>宽屏</PresentationFormat>
  <Paragraphs>45</Paragraphs>
  <Slides>13</Slides>
  <Notes>13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黑体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lastModifiedBy>PC</cp:lastModifiedBy>
  <cp:revision>205</cp:revision>
  <dcterms:created xsi:type="dcterms:W3CDTF">2024-04-24T12:16:00Z</dcterms:created>
  <dcterms:modified xsi:type="dcterms:W3CDTF">2025-03-30T10:50:08Z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KSORubyTemplateID">
    <vt:lpwstr>13</vt:lpwstr>
  </property>
  <property fmtid="{D5CDD505-2E9C-101B-9397-08002B2CF9AE}" pid="4" name="ICV">
    <vt:lpwstr>C1F74F484A28490C9854105CB33BFC36_13</vt:lpwstr>
  </property>
</Properties>
</file>