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728" r:id="rId2"/>
    <p:sldId id="4785" r:id="rId3"/>
    <p:sldId id="4786" r:id="rId4"/>
    <p:sldId id="4787" r:id="rId5"/>
    <p:sldId id="4788" r:id="rId6"/>
    <p:sldId id="4789" r:id="rId7"/>
    <p:sldId id="4790" r:id="rId8"/>
    <p:sldId id="4791" r:id="rId9"/>
    <p:sldId id="4792" r:id="rId10"/>
    <p:sldId id="4793" r:id="rId1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0751" autoAdjust="0"/>
  </p:normalViewPr>
  <p:slideViewPr>
    <p:cSldViewPr showGuides="1">
      <p:cViewPr varScale="1">
        <p:scale>
          <a:sx n="73" d="100"/>
          <a:sy n="73" d="100"/>
        </p:scale>
        <p:origin x="1118" y="5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9956C-5C09-AD8D-3F14-A5E471486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D8F74A8-2F8E-478F-30A7-65E867E80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26247B-DEC4-E4AA-D637-661BEE188C7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28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0681A-6D22-A66E-ABE7-097A8B8AF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620AB55-BAE2-99A5-3A4E-677E72B098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1BC858B-5E42-3F49-12C8-ACC56103B1B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98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D871D-EC7F-0172-C3EF-2C459DFB5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98CC1AC-34AC-EDE6-BF78-0FC3E7E26B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1A98693-BC38-F838-25AB-03AD2A717DC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535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A5B30-EE35-34CE-96A1-6D2173E09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8075B67-39EE-8042-247D-0F730CD5ED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591E633-A07F-0A03-C216-B11B0DD0D67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575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67F4D-9FA1-88C0-0B91-CF86D106D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4677083-BB90-76D3-AF3E-EB49A7632F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FC6C35-1810-9835-259C-585DCCE8A92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889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D41C8-6D5F-F8F0-846A-9244D5F84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6011269-FD72-1B04-8130-1B30BD00C0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852BC49-50B1-27EF-F9AB-4ADAE2D485D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27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60A0F-7324-2E63-2170-72E10D5F6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15AC298-648C-A4F1-2BDE-9B531B39E0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466E9B0-0B26-C929-4A8B-9061FF8AC36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639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8A83A-D75E-BC76-4D93-ED4B3A8E8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6068460-5500-9878-6DB9-50AA2CF1EF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E2A4A52-6DED-36C9-75CE-4046A8F5D4B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193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D7CB2-A9FC-712B-BD05-D11D99370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71E3272-B4F0-8027-11B4-09870E1FB3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78DD49E-0500-F466-A543-B4304BE621C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295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9DA14-58E5-4E47-F2B9-5527E4D2F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6E54327-B521-9E91-C81D-6591A1E254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A86347D-83E2-48C7-368B-07FAC880726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450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182C5-CFF7-EE65-2A0E-C338E3E9E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EB28B8D8-C9DB-D997-35C7-7BBE617AF4CD}"/>
              </a:ext>
            </a:extLst>
          </p:cNvPr>
          <p:cNvSpPr txBox="1"/>
          <p:nvPr/>
        </p:nvSpPr>
        <p:spPr>
          <a:xfrm>
            <a:off x="3143795" y="1988900"/>
            <a:ext cx="610651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《投影与视图》阶段检测卷</a:t>
            </a:r>
          </a:p>
        </p:txBody>
      </p:sp>
    </p:spTree>
    <p:extLst>
      <p:ext uri="{BB962C8B-B14F-4D97-AF65-F5344CB8AC3E}">
        <p14:creationId xmlns:p14="http://schemas.microsoft.com/office/powerpoint/2010/main" val="210119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D2216-0399-512B-EA3E-81B171CFA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19083C4-A9F9-1CF2-F130-AEFFD425D10A}"/>
              </a:ext>
            </a:extLst>
          </p:cNvPr>
          <p:cNvSpPr txBox="1"/>
          <p:nvPr/>
        </p:nvSpPr>
        <p:spPr>
          <a:xfrm>
            <a:off x="623620" y="476795"/>
            <a:ext cx="1065674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小军同学利用影长测量学校旗杆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他在某一时刻立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长的标杆测得影长为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此时旗杆的投影一部分在地面上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长度为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另一部分在教学楼的墙上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长度为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求旗杆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61.jpeg">
            <a:extLst>
              <a:ext uri="{FF2B5EF4-FFF2-40B4-BE49-F238E27FC236}">
                <a16:creationId xmlns:a16="http://schemas.microsoft.com/office/drawing/2014/main" id="{EBCF675A-B0AF-2AF3-45B1-AE88173A2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873" y="3146342"/>
            <a:ext cx="3159487" cy="25921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7421A93-8CCC-3838-7E56-9B3246651AD4}"/>
                  </a:ext>
                </a:extLst>
              </p:cNvPr>
              <p:cNvSpPr txBox="1"/>
              <p:nvPr/>
            </p:nvSpPr>
            <p:spPr>
              <a:xfrm>
                <a:off x="623620" y="2300007"/>
                <a:ext cx="9108520" cy="34710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延长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某一时刻立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长的标杆测得其影长为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∴CD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∴DF=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6(m),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∴BF=BD+DF=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13(m)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∵AB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𝟏𝟑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10(m)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旗杆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的高度为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6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7421A93-8CCC-3838-7E56-9B3246651A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300007"/>
                <a:ext cx="9108520" cy="3471015"/>
              </a:xfrm>
              <a:prstGeom prst="rect">
                <a:avLst/>
              </a:prstGeom>
              <a:blipFill>
                <a:blip r:embed="rId4"/>
                <a:stretch>
                  <a:fillRect l="-1205" t="-1930" b="-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C3F55107-2E4F-A62B-5B37-1B696583F1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125" y="2780955"/>
            <a:ext cx="3408427" cy="321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5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8EAFD-03B9-080F-9876-BC7433DCC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B7AED89-A7A1-0D8E-9AFF-37A9F58D3847}"/>
              </a:ext>
            </a:extLst>
          </p:cNvPr>
          <p:cNvSpPr txBox="1"/>
          <p:nvPr/>
        </p:nvSpPr>
        <p:spPr>
          <a:xfrm>
            <a:off x="504404" y="436342"/>
            <a:ext cx="1029671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正投影可能是平行投影也可能是中心投影</a:t>
            </a: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物体在灯光下产生的投影可能是物体的正投影</a:t>
            </a: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物体在太阳光下产生的投影是物体的平行投影</a:t>
            </a: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电灯的光源距离投影面较远的投影就是平行投影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4982C20-8A7A-3811-A194-BB2FCA92E8A1}"/>
              </a:ext>
            </a:extLst>
          </p:cNvPr>
          <p:cNvSpPr txBox="1"/>
          <p:nvPr/>
        </p:nvSpPr>
        <p:spPr>
          <a:xfrm>
            <a:off x="504404" y="3369914"/>
            <a:ext cx="114674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如图是由大小相同的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个小正方体搭成的几何体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则它的主视图是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20D1992-4242-94C5-2092-B131A1B07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88" y="4149050"/>
            <a:ext cx="1533525" cy="17335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82EB870-BF90-3212-ED3B-5A3C151D1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800" y="4301450"/>
            <a:ext cx="7038975" cy="158115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834FD87-CA46-E625-A4ED-C61DA87ADE35}"/>
              </a:ext>
            </a:extLst>
          </p:cNvPr>
          <p:cNvSpPr txBox="1"/>
          <p:nvPr/>
        </p:nvSpPr>
        <p:spPr>
          <a:xfrm>
            <a:off x="4007855" y="925784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9EED182-86DE-3B66-276D-B9550A5C076F}"/>
              </a:ext>
            </a:extLst>
          </p:cNvPr>
          <p:cNvSpPr txBox="1"/>
          <p:nvPr/>
        </p:nvSpPr>
        <p:spPr>
          <a:xfrm>
            <a:off x="10992340" y="3369914"/>
            <a:ext cx="461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539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75558-2516-0928-23FE-7B105AAFB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5DE65DB-804D-C7B6-A52A-F6A64F0C66C7}"/>
              </a:ext>
            </a:extLst>
          </p:cNvPr>
          <p:cNvSpPr txBox="1"/>
          <p:nvPr/>
        </p:nvSpPr>
        <p:spPr>
          <a:xfrm>
            <a:off x="695625" y="564543"/>
            <a:ext cx="10728745" cy="1152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李刚同学拿一个矩形木框在阳光下摆弄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矩形木框在地面上形成的投影不可能的是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792802B-94DC-9780-70CA-82108842F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307" y="1801644"/>
            <a:ext cx="8183463" cy="180012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BE57456-5692-EC49-719D-39034B2C4DD2}"/>
              </a:ext>
            </a:extLst>
          </p:cNvPr>
          <p:cNvSpPr txBox="1"/>
          <p:nvPr/>
        </p:nvSpPr>
        <p:spPr>
          <a:xfrm>
            <a:off x="712684" y="3717020"/>
            <a:ext cx="10224710" cy="2277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一根笔直的小木棒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记为线段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它的正投影为线段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则下列各式中一定成立的是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B.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D.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5AF87FC-13ED-D7F1-7257-4A6BE270B46D}"/>
              </a:ext>
            </a:extLst>
          </p:cNvPr>
          <p:cNvSpPr txBox="1"/>
          <p:nvPr/>
        </p:nvSpPr>
        <p:spPr>
          <a:xfrm>
            <a:off x="3575825" y="1193690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CD9839B-23CE-D007-9714-CDA4CBA65C9E}"/>
              </a:ext>
            </a:extLst>
          </p:cNvPr>
          <p:cNvSpPr txBox="1"/>
          <p:nvPr/>
        </p:nvSpPr>
        <p:spPr>
          <a:xfrm>
            <a:off x="4367880" y="4332317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785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9A510-237F-8236-96A6-50C1A6194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576EB7F-2A94-E48E-369C-49AE7D4FA7E6}"/>
              </a:ext>
            </a:extLst>
          </p:cNvPr>
          <p:cNvSpPr txBox="1"/>
          <p:nvPr/>
        </p:nvSpPr>
        <p:spPr>
          <a:xfrm>
            <a:off x="695625" y="476795"/>
            <a:ext cx="7704535" cy="2277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如图是某几何体的三视图及相关数据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则下面判断正确的是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D.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7DEDEDF-CEBF-5538-5143-717134D58732}"/>
              </a:ext>
            </a:extLst>
          </p:cNvPr>
          <p:cNvSpPr txBox="1"/>
          <p:nvPr/>
        </p:nvSpPr>
        <p:spPr>
          <a:xfrm>
            <a:off x="695625" y="2852960"/>
            <a:ext cx="7704535" cy="2837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个相同的小立方块搭成的几何体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它的三个视图是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若拿掉若干个小立方块后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几何体不倒掉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其三个视图仍都为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的正方形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则最多能拿掉小立方块的个数为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	       B.2	  C.3	          D.4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CE1FCD0-527C-F43C-2BFB-3264CA254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6200" y="668958"/>
            <a:ext cx="2088146" cy="241180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8D65491-B56D-5A8E-8271-2D7A329A1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210" y="3438080"/>
            <a:ext cx="1785365" cy="215079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2D57CBF2-E685-B478-2638-F944297CCBE3}"/>
              </a:ext>
            </a:extLst>
          </p:cNvPr>
          <p:cNvSpPr txBox="1"/>
          <p:nvPr/>
        </p:nvSpPr>
        <p:spPr>
          <a:xfrm>
            <a:off x="2869690" y="1124840"/>
            <a:ext cx="4901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31F2561-1B8C-7363-7128-A61B18C97706}"/>
              </a:ext>
            </a:extLst>
          </p:cNvPr>
          <p:cNvSpPr txBox="1"/>
          <p:nvPr/>
        </p:nvSpPr>
        <p:spPr>
          <a:xfrm>
            <a:off x="7248080" y="465308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010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C41E0-C4CF-1060-10A3-32834B780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F5FA09A-F8A6-92AB-D5E1-9A5F3C7C050C}"/>
              </a:ext>
            </a:extLst>
          </p:cNvPr>
          <p:cNvSpPr txBox="1"/>
          <p:nvPr/>
        </p:nvSpPr>
        <p:spPr>
          <a:xfrm>
            <a:off x="443607" y="548800"/>
            <a:ext cx="1130478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三视图中的三个视图完全相同的几何体可能是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写出一种即可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1C465DE-FC12-3A62-84A9-8B05741AEC83}"/>
              </a:ext>
            </a:extLst>
          </p:cNvPr>
          <p:cNvSpPr txBox="1"/>
          <p:nvPr/>
        </p:nvSpPr>
        <p:spPr>
          <a:xfrm>
            <a:off x="474781" y="4506055"/>
            <a:ext cx="66244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长方体的主视图、俯视图如图所示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则其左视图面积为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AC68731-D449-05C0-A148-A1448B577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091" y="2924965"/>
            <a:ext cx="4176289" cy="242459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A130727-EFD5-C3A8-FCD8-CE9A1521128E}"/>
              </a:ext>
            </a:extLst>
          </p:cNvPr>
          <p:cNvSpPr txBox="1"/>
          <p:nvPr/>
        </p:nvSpPr>
        <p:spPr>
          <a:xfrm>
            <a:off x="474781" y="2060905"/>
            <a:ext cx="692727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小威在上午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时、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分、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时、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时四次到室外的阳光下观察向日葵的头茎随太阳转动的情况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无意之中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他发现这四个时刻向日葵影子的长度各不相同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那么影子最长的时刻为</a:t>
            </a:r>
            <a:r>
              <a:rPr kumimoji="0" lang="zh-CN" altLang="zh-CN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kumimoji="0" lang="zh-CN" altLang="zh-CN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4207AD0-4881-E1BA-0C62-EB42A8D080F0}"/>
              </a:ext>
            </a:extLst>
          </p:cNvPr>
          <p:cNvSpPr txBox="1"/>
          <p:nvPr/>
        </p:nvSpPr>
        <p:spPr>
          <a:xfrm>
            <a:off x="8040135" y="979687"/>
            <a:ext cx="26932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正方体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或球体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85F27ED-1F39-FD4A-9EA8-CC53E99D4152}"/>
              </a:ext>
            </a:extLst>
          </p:cNvPr>
          <p:cNvSpPr txBox="1"/>
          <p:nvPr/>
        </p:nvSpPr>
        <p:spPr>
          <a:xfrm>
            <a:off x="2279735" y="3748860"/>
            <a:ext cx="7920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AE3D503-CA8E-693F-53EB-ADBE7910F5EA}"/>
              </a:ext>
            </a:extLst>
          </p:cNvPr>
          <p:cNvSpPr txBox="1"/>
          <p:nvPr/>
        </p:nvSpPr>
        <p:spPr>
          <a:xfrm>
            <a:off x="2927780" y="4910124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539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E4383-0C5B-8C00-93FE-C729A66BB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913CC5E-9100-781A-F8E6-BD5711F2E268}"/>
              </a:ext>
            </a:extLst>
          </p:cNvPr>
          <p:cNvSpPr txBox="1"/>
          <p:nvPr/>
        </p:nvSpPr>
        <p:spPr>
          <a:xfrm>
            <a:off x="695625" y="332785"/>
            <a:ext cx="10800750" cy="2541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小明家的客厅有一张高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米的圆桌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直径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在距地面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米的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处有一盏灯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圆桌的影子最外侧两点分别为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依据题意建立平面直角坐标系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(4,0),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的坐标是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3.jpeg">
            <a:extLst>
              <a:ext uri="{FF2B5EF4-FFF2-40B4-BE49-F238E27FC236}">
                <a16:creationId xmlns:a16="http://schemas.microsoft.com/office/drawing/2014/main" id="{856E01F0-CF07-EEBF-9E4B-917CE4C8F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00" y="3284990"/>
            <a:ext cx="3169067" cy="21601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EF4533B-16E0-ADD7-3A47-465C48AB07D1}"/>
                  </a:ext>
                </a:extLst>
              </p:cNvPr>
              <p:cNvSpPr txBox="1"/>
              <p:nvPr/>
            </p:nvSpPr>
            <p:spPr>
              <a:xfrm>
                <a:off x="9624245" y="1952587"/>
                <a:ext cx="1469145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zh-CN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𝟐𝟎</m:t>
                              </m:r>
                            </m:num>
                            <m:den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</m:den>
                          </m:f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EF4533B-16E0-ADD7-3A47-465C48AB07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245" y="1952587"/>
                <a:ext cx="1469145" cy="922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25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4894C-01D3-F257-0118-C75DDDCC9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702085D-091E-AF04-7A0B-EE1D3CAD3252}"/>
              </a:ext>
            </a:extLst>
          </p:cNvPr>
          <p:cNvSpPr txBox="1"/>
          <p:nvPr/>
        </p:nvSpPr>
        <p:spPr>
          <a:xfrm>
            <a:off x="623620" y="286252"/>
            <a:ext cx="1036872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同一时刻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两根木棒的影子如图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请画出图中另一根木棒的影子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4.jpeg">
            <a:extLst>
              <a:ext uri="{FF2B5EF4-FFF2-40B4-BE49-F238E27FC236}">
                <a16:creationId xmlns:a16="http://schemas.microsoft.com/office/drawing/2014/main" id="{3288D649-9F58-FDD3-7C90-D5A11D5AD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680" y="1975739"/>
            <a:ext cx="3771979" cy="1475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680ACA6-15E5-DBDE-EFFA-1A97D729F7B6}"/>
              </a:ext>
            </a:extLst>
          </p:cNvPr>
          <p:cNvSpPr txBox="1"/>
          <p:nvPr/>
        </p:nvSpPr>
        <p:spPr>
          <a:xfrm>
            <a:off x="623620" y="4310848"/>
            <a:ext cx="1094476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如答案图所示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分别过木棒的顶端和它影子的顶端作直线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会发现两直线交于一点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再过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画直线可得另一根木棒的影子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0DC59CD-54F1-FA47-8E39-93E33C8A2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040" y="1690731"/>
            <a:ext cx="3872135" cy="262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A7EA8-2102-6CDE-B31E-37839760D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2C1439B-5CBF-58B9-EFB5-3E2515238F37}"/>
              </a:ext>
            </a:extLst>
          </p:cNvPr>
          <p:cNvSpPr txBox="1"/>
          <p:nvPr/>
        </p:nvSpPr>
        <p:spPr>
          <a:xfrm>
            <a:off x="538037" y="620805"/>
            <a:ext cx="1072874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如图为一个槽形工件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它是长方体中间切去了一个小的三角块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工人师傅要得到它的平面图形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请你画出它的三视图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6.jpeg">
            <a:extLst>
              <a:ext uri="{FF2B5EF4-FFF2-40B4-BE49-F238E27FC236}">
                <a16:creationId xmlns:a16="http://schemas.microsoft.com/office/drawing/2014/main" id="{414E0BB5-CC75-2C4F-5271-D865A4B12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105" y="2420930"/>
            <a:ext cx="2808195" cy="115563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DED434C-EE3A-2107-DED0-F3765C3DE24E}"/>
              </a:ext>
            </a:extLst>
          </p:cNvPr>
          <p:cNvSpPr txBox="1"/>
          <p:nvPr/>
        </p:nvSpPr>
        <p:spPr>
          <a:xfrm>
            <a:off x="538037" y="1700880"/>
            <a:ext cx="39738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如答案图所示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A46A391-4C31-4523-1DDD-633E5595A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685" y="2492935"/>
            <a:ext cx="3816265" cy="322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25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67E6F-716D-E2C0-D02A-868E7E159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26FF3FA-AB25-27CE-0777-86084272A6B2}"/>
              </a:ext>
            </a:extLst>
          </p:cNvPr>
          <p:cNvSpPr txBox="1"/>
          <p:nvPr/>
        </p:nvSpPr>
        <p:spPr>
          <a:xfrm>
            <a:off x="767629" y="620805"/>
            <a:ext cx="1072874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如图是由几个相同的小正方体搭成的几何体的三视图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请求出搭成这个几何体的小正方体的个数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并说明理由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9BD7C0D-E120-92CF-9FB9-30CB15BE7AEC}"/>
              </a:ext>
            </a:extLst>
          </p:cNvPr>
          <p:cNvSpPr txBox="1"/>
          <p:nvPr/>
        </p:nvSpPr>
        <p:spPr>
          <a:xfrm>
            <a:off x="911640" y="4605596"/>
            <a:ext cx="4680325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:6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理由合理即可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60.jpeg">
            <a:extLst>
              <a:ext uri="{FF2B5EF4-FFF2-40B4-BE49-F238E27FC236}">
                <a16:creationId xmlns:a16="http://schemas.microsoft.com/office/drawing/2014/main" id="{0560A029-6E5E-2C75-CCC3-1B6FF233F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795" y="2276920"/>
            <a:ext cx="6192430" cy="189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4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3788</TotalTime>
  <Words>880</Words>
  <Application>Microsoft Office PowerPoint</Application>
  <PresentationFormat>宽屏</PresentationFormat>
  <Paragraphs>48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229</cp:revision>
  <dcterms:created xsi:type="dcterms:W3CDTF">2024-04-24T12:16:00Z</dcterms:created>
  <dcterms:modified xsi:type="dcterms:W3CDTF">2025-04-01T14:29:06Z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