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67" r:id="rId2"/>
    <p:sldId id="4715" r:id="rId3"/>
    <p:sldId id="4716" r:id="rId4"/>
    <p:sldId id="4717" r:id="rId5"/>
    <p:sldId id="4718" r:id="rId6"/>
    <p:sldId id="4719" r:id="rId7"/>
    <p:sldId id="4720" r:id="rId8"/>
    <p:sldId id="4721" r:id="rId9"/>
    <p:sldId id="4722" r:id="rId10"/>
    <p:sldId id="4723" r:id="rId11"/>
    <p:sldId id="4724" r:id="rId12"/>
    <p:sldId id="4725" r:id="rId13"/>
    <p:sldId id="4726" r:id="rId14"/>
    <p:sldId id="4727" r:id="rId15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C" initials="P" lastIdx="1" clrIdx="0">
    <p:extLst>
      <p:ext uri="{19B8F6BF-5375-455C-9EA6-DF929625EA0E}">
        <p15:presenceInfo xmlns:p15="http://schemas.microsoft.com/office/powerpoint/2012/main" userId="P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1555" autoAdjust="0"/>
  </p:normalViewPr>
  <p:slideViewPr>
    <p:cSldViewPr showGuides="1">
      <p:cViewPr varScale="1">
        <p:scale>
          <a:sx n="73" d="100"/>
          <a:sy n="73" d="100"/>
        </p:scale>
        <p:origin x="1118" y="72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0F6F5E-7E68-3667-5462-092BCAD036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0C09C3F4-A697-22D2-920F-BF368A919D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79B75360-725F-99DF-3045-E6598911AFE2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52845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83AFD6-1156-760B-FADC-BE15A5C5D0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B911AB7D-8748-9657-7E7D-5FFB0F8F96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A1BD7825-F993-95DB-0E32-2B39CF13397C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53750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6C0630-74C6-1762-1217-D62532BFA9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EAD874D8-B58F-76A4-4E06-A88090DC87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558A2155-4DB4-1BB9-6647-06ADE21B64A0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81217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2AD6C6-1625-D62B-0DE0-B6148BBECE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EB0BCCCA-C4B9-F14E-545D-4EA8E3A43E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F7C83306-984B-12AF-EC52-F706756CEAA1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95674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12F93D-9BDB-1D2A-8F3D-11A36B2E39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C8DF54FA-7489-D911-E486-B71F8E0F22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42645148-9E53-C51D-9D4C-0471A5F0D2BE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3964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E0160E-BE11-A12B-A0EC-550DC19EC6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1992B80E-4C9F-3FCC-9158-5ABE0AB1BFC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DD71D19A-E2F2-9A41-7DCF-2B22142C6A05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2687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071278-14AE-20C9-292E-02FB3F87A3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2ACC827D-7306-D21A-E3EB-0220CEA819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204FBAB0-4DD1-2579-52CA-5AE76EF04BEB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62936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1182D5-CA29-4AA3-F342-FF223DC575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E3356899-2AB3-A9A1-256D-B1616100A8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9C153DF0-CFD7-4BF9-B9DD-E7341525A267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46125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BFF18C-60D7-5EBE-183B-4B27A67912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A256457A-3296-5C19-FD8B-EA046A9223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0D1EC280-E221-C3F7-7340-28AB99B7EB91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05100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358BE2-AFF3-0B32-4388-B21DE75FC8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0E86C86D-9DDE-FA6B-9B85-30228F6D14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BBE4F27E-3372-DF6D-B40E-348B8473B75C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32472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D63024-2535-AB1A-30C4-1A3306EE0C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F3BF8C10-93A0-3E5A-0D46-792F8BFEDA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658192C4-7FAE-22EF-9A0A-06EBCB86D89E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03042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E127B2-241D-3B71-0BD8-2D72638487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7133A964-9FE6-9747-F23E-2FFEE0158B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E43667A4-AAEB-B4C1-EFE7-961DBAB9F3BB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1690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FD1346-DB40-953B-3BE4-10619973AA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9F9630E0-A4A5-D757-8F4B-B7F7C14ABB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4116DEE6-15B8-7FC6-3575-9E36D0F22565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1942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381000" y="38100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07035" y="6165215"/>
            <a:ext cx="1901825" cy="6934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TIF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0.T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T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T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995F25FA-7010-590C-2C96-53B033AE072C}"/>
              </a:ext>
            </a:extLst>
          </p:cNvPr>
          <p:cNvSpPr txBox="1"/>
          <p:nvPr/>
        </p:nvSpPr>
        <p:spPr>
          <a:xfrm>
            <a:off x="2567755" y="1772885"/>
            <a:ext cx="7056490" cy="26459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《特殊平行四边形》</a:t>
            </a:r>
            <a:endParaRPr lang="en-US" altLang="zh-CN" sz="6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阶段检测卷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A15305-79AE-F95D-E6D1-A9920233A3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B589AF5C-58C9-1E8A-456A-714ADE6CC4C3}"/>
                  </a:ext>
                </a:extLst>
              </p:cNvPr>
              <p:cNvSpPr txBox="1"/>
              <p:nvPr/>
            </p:nvSpPr>
            <p:spPr>
              <a:xfrm>
                <a:off x="623620" y="548800"/>
                <a:ext cx="10800750" cy="9946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Rt△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,∠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ACB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=90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斜边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上的中线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=1,△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的周长为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2+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e>
                    </m:rad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的面积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B589AF5C-58C9-1E8A-456A-714ADE6CC4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548800"/>
                <a:ext cx="10800750" cy="994631"/>
              </a:xfrm>
              <a:prstGeom prst="rect">
                <a:avLst/>
              </a:prstGeom>
              <a:blipFill>
                <a:blip r:embed="rId3"/>
                <a:stretch>
                  <a:fillRect l="-1129" t="-7975" r="-1185" b="-165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C5DA7F19-F93F-F0C4-802C-DC624AC5E951}"/>
                  </a:ext>
                </a:extLst>
              </p:cNvPr>
              <p:cNvSpPr txBox="1"/>
              <p:nvPr/>
            </p:nvSpPr>
            <p:spPr>
              <a:xfrm>
                <a:off x="623619" y="1628875"/>
                <a:ext cx="9144635" cy="42407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sz="2800" b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Rt△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ACB=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斜边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上的中线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∴AB=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又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的周长为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e>
                    </m:rad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AB+BC+AC=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e>
                    </m:rad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∴BC+AC=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e>
                    </m:rad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………………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又由勾股定理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+AC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=AB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……	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把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的两边平方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+AC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…	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把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代入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△</m:t>
                            </m:r>
                          </m:sub>
                        </m:sSub>
                      </m:e>
                      <m:sub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𝑨𝑩𝑪</m:t>
                        </m:r>
                      </m:sub>
                    </m:sSub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C5DA7F19-F93F-F0C4-802C-DC624AC5E9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19" y="1628875"/>
                <a:ext cx="9144635" cy="4240776"/>
              </a:xfrm>
              <a:prstGeom prst="rect">
                <a:avLst/>
              </a:prstGeom>
              <a:blipFill>
                <a:blip r:embed="rId4"/>
                <a:stretch>
                  <a:fillRect l="-1333" t="-1868" b="-8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7.jpeg">
            <a:extLst>
              <a:ext uri="{FF2B5EF4-FFF2-40B4-BE49-F238E27FC236}">
                <a16:creationId xmlns:a16="http://schemas.microsoft.com/office/drawing/2014/main" id="{0EF78E79-0463-A7E1-81E8-2BC5B4D7CE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05219" y="2636945"/>
            <a:ext cx="3126069" cy="201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762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E7D4AD-2DB4-0E88-F400-0FF43AAA2A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EA1B018C-8C85-5257-ACE4-AFCB17613F14}"/>
              </a:ext>
            </a:extLst>
          </p:cNvPr>
          <p:cNvSpPr txBox="1"/>
          <p:nvPr/>
        </p:nvSpPr>
        <p:spPr>
          <a:xfrm>
            <a:off x="767630" y="480223"/>
            <a:ext cx="10512730" cy="19495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在菱形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对角线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相交于点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尺规作图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CB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的延长线上截取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再过点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的垂线交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保留作图痕迹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不写作法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1390CD2-4759-E27D-4A59-8FAD27AB5811}"/>
              </a:ext>
            </a:extLst>
          </p:cNvPr>
          <p:cNvSpPr txBox="1"/>
          <p:nvPr/>
        </p:nvSpPr>
        <p:spPr>
          <a:xfrm>
            <a:off x="839635" y="2449972"/>
            <a:ext cx="4032280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作图如图所示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07FB28B9-02D8-90AA-6061-35EDE2257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0035" y="2996970"/>
            <a:ext cx="3381375" cy="20193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F985046B-D60E-4404-595E-4342D5029F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1965" y="2813198"/>
            <a:ext cx="4914900" cy="256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381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28D3B9-4A41-E366-600A-6E99547E28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9729EAF4-707C-6DFF-FE67-28421FCF55B6}"/>
              </a:ext>
            </a:extLst>
          </p:cNvPr>
          <p:cNvSpPr txBox="1"/>
          <p:nvPr/>
        </p:nvSpPr>
        <p:spPr>
          <a:xfrm>
            <a:off x="623620" y="496701"/>
            <a:ext cx="10570820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求证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AOBF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为矩形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补全证明过程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证明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:∵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是菱形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AO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∴∠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=∠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=90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AO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ACE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的中位线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∴∠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EAO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=∠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=90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BF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,∴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∴∠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EAO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=∠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=∠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BFA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=90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,∴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AOBF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为矩形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进一步研究上述问题发现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满足位置关系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AOBF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为正方形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CB74D12-2A9A-72B0-D7D0-29564492BA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0035" y="1268850"/>
            <a:ext cx="4680325" cy="2439937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AD8E2876-2F9F-9973-0798-59D200DEA405}"/>
              </a:ext>
            </a:extLst>
          </p:cNvPr>
          <p:cNvSpPr txBox="1"/>
          <p:nvPr/>
        </p:nvSpPr>
        <p:spPr>
          <a:xfrm>
            <a:off x="1415675" y="2227208"/>
            <a:ext cx="13680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BE=BC</a:t>
            </a:r>
            <a:r>
              <a:rPr kumimoji="0" lang="zh-CN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92218406-EA19-F8DB-F3C9-93B196FD9596}"/>
              </a:ext>
            </a:extLst>
          </p:cNvPr>
          <p:cNvSpPr txBox="1"/>
          <p:nvPr/>
        </p:nvSpPr>
        <p:spPr>
          <a:xfrm>
            <a:off x="1199660" y="3095046"/>
            <a:ext cx="13680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kumimoji="0" lang="zh-CN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1C884A7-C12D-1B6D-EE34-8A9B95F40A1A}"/>
              </a:ext>
            </a:extLst>
          </p:cNvPr>
          <p:cNvSpPr txBox="1"/>
          <p:nvPr/>
        </p:nvSpPr>
        <p:spPr>
          <a:xfrm>
            <a:off x="2543417" y="3904143"/>
            <a:ext cx="211248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AFB=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kumimoji="0" lang="zh-CN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9C8D787B-1DCA-536B-CC25-79CFD5435447}"/>
              </a:ext>
            </a:extLst>
          </p:cNvPr>
          <p:cNvSpPr txBox="1"/>
          <p:nvPr/>
        </p:nvSpPr>
        <p:spPr>
          <a:xfrm>
            <a:off x="8688180" y="4797095"/>
            <a:ext cx="165611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⊥</a:t>
            </a:r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kumimoji="0" lang="zh-CN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32974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3E9031-2491-BAA6-3697-8B55594C04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1D382147-4108-3863-30DE-EA285FFE10C1}"/>
              </a:ext>
            </a:extLst>
          </p:cNvPr>
          <p:cNvSpPr txBox="1"/>
          <p:nvPr/>
        </p:nvSpPr>
        <p:spPr>
          <a:xfrm>
            <a:off x="695625" y="548800"/>
            <a:ext cx="1058473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正方形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的对角线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相交于点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O.E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是线段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上的点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不与点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重合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DF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求证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OE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OG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9.jpeg">
            <a:extLst>
              <a:ext uri="{FF2B5EF4-FFF2-40B4-BE49-F238E27FC236}">
                <a16:creationId xmlns:a16="http://schemas.microsoft.com/office/drawing/2014/main" id="{18110543-BCB3-6AD4-DE3F-818FF24630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8130" y="2674116"/>
            <a:ext cx="2250090" cy="225009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9D0EE984-A09A-0491-7B7D-1512A7F3A761}"/>
              </a:ext>
            </a:extLst>
          </p:cNvPr>
          <p:cNvSpPr txBox="1"/>
          <p:nvPr/>
        </p:nvSpPr>
        <p:spPr>
          <a:xfrm>
            <a:off x="695625" y="2132910"/>
            <a:ext cx="610651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证明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是正方形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∴AC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⊥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OD=OC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COE=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OEC+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OCE=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∵DF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⊥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OEC+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ODG=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OCE=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ODG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COE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≌△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(ASA),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∴OE=OG.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012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03A280-E15D-5AE4-5A10-9D05319CD6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CDCAE493-2D31-F84C-0F43-39220F9AA090}"/>
              </a:ext>
            </a:extLst>
          </p:cNvPr>
          <p:cNvSpPr txBox="1"/>
          <p:nvPr/>
        </p:nvSpPr>
        <p:spPr>
          <a:xfrm>
            <a:off x="767630" y="548800"/>
            <a:ext cx="61065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平分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BCO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=4,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的长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CF674385-27A0-E949-E5D1-936A71153EDF}"/>
                  </a:ext>
                </a:extLst>
              </p:cNvPr>
              <p:cNvSpPr txBox="1"/>
              <p:nvPr/>
            </p:nvSpPr>
            <p:spPr>
              <a:xfrm>
                <a:off x="767630" y="1196845"/>
                <a:ext cx="8640600" cy="47881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如答案图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过点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作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EP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于点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四边形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ABCD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是正方形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BD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BC=AB=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OC=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rad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CBD=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45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∵CE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平分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BCO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EP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OE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∴EP=EO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EPC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≌△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EOC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(HL),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∴PC=OC=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∴BP=BC-PC=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CBD=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45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EP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BEP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是等腰直角三角形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∴BE=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BP=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sz="2800" b="1" dirty="0">
                  <a:solidFill>
                    <a:srgbClr val="DB251C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CF674385-27A0-E949-E5D1-936A71153E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1196845"/>
                <a:ext cx="8640600" cy="4788106"/>
              </a:xfrm>
              <a:prstGeom prst="rect">
                <a:avLst/>
              </a:prstGeom>
              <a:blipFill>
                <a:blip r:embed="rId3"/>
                <a:stretch>
                  <a:fillRect l="-1482" t="-1654" b="-25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9.jpeg">
            <a:extLst>
              <a:ext uri="{FF2B5EF4-FFF2-40B4-BE49-F238E27FC236}">
                <a16:creationId xmlns:a16="http://schemas.microsoft.com/office/drawing/2014/main" id="{AF660B08-6E39-C6AB-D418-70C2FA6186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8105" y="3068975"/>
            <a:ext cx="2250090" cy="225009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247D8DB8-285C-24E6-4F41-5801C72653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8225" y="2852960"/>
            <a:ext cx="2609850" cy="299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852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AEA34D-759C-906B-B362-2A0A42F625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9B481E57-1FAD-BCF1-29DD-BE4C4012AA30}"/>
              </a:ext>
            </a:extLst>
          </p:cNvPr>
          <p:cNvSpPr txBox="1"/>
          <p:nvPr/>
        </p:nvSpPr>
        <p:spPr>
          <a:xfrm>
            <a:off x="695625" y="620805"/>
            <a:ext cx="9576665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一、选择题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:(6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菱形、矩形、正方形都具有的性质是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对角线相等</a:t>
            </a:r>
          </a:p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对角线互相平分</a:t>
            </a:r>
          </a:p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对角线互相垂直</a:t>
            </a:r>
          </a:p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四条边相等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6C28DCA-3DE1-9B1E-B10C-7A82BE0C0B2A}"/>
              </a:ext>
            </a:extLst>
          </p:cNvPr>
          <p:cNvSpPr txBox="1"/>
          <p:nvPr/>
        </p:nvSpPr>
        <p:spPr>
          <a:xfrm>
            <a:off x="695624" y="3535346"/>
            <a:ext cx="9576665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下列命题是真命题的是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两条对角线相等的四边形是矩形</a:t>
            </a:r>
          </a:p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两条对角线互相垂直的四边形是菱形</a:t>
            </a:r>
          </a:p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两条对角线互相垂直且相等的四边形是正方形</a:t>
            </a:r>
          </a:p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两条对角线互相平分且相等的四边形是矩形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5BB5650-3C59-7DED-14BC-C5A9DDAC3A09}"/>
              </a:ext>
            </a:extLst>
          </p:cNvPr>
          <p:cNvSpPr txBox="1"/>
          <p:nvPr/>
        </p:nvSpPr>
        <p:spPr>
          <a:xfrm>
            <a:off x="7032065" y="1075885"/>
            <a:ext cx="5760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536FF73-91CC-2908-1AC8-DDB24B9EA12B}"/>
              </a:ext>
            </a:extLst>
          </p:cNvPr>
          <p:cNvSpPr txBox="1"/>
          <p:nvPr/>
        </p:nvSpPr>
        <p:spPr>
          <a:xfrm>
            <a:off x="4943920" y="3573010"/>
            <a:ext cx="5760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i="0" kern="1200" baseline="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3997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B7EE73-B5A4-3AF2-9F9F-92E25EBA39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31B002D8-ECEF-914B-48F7-471E55C41F7C}"/>
              </a:ext>
            </a:extLst>
          </p:cNvPr>
          <p:cNvSpPr txBox="1"/>
          <p:nvPr/>
        </p:nvSpPr>
        <p:spPr>
          <a:xfrm>
            <a:off x="623620" y="548800"/>
            <a:ext cx="10728745" cy="3392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已知四边形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是平行四边形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对角线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交于点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那么下列结论中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不一定正确的是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它是菱形</a:t>
            </a:r>
          </a:p>
          <a:p>
            <a:pPr algn="just">
              <a:lnSpc>
                <a:spcPct val="13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它是矩形</a:t>
            </a:r>
          </a:p>
          <a:p>
            <a:pPr algn="just">
              <a:lnSpc>
                <a:spcPct val="13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它是菱形</a:t>
            </a:r>
          </a:p>
          <a:p>
            <a:pPr algn="just">
              <a:lnSpc>
                <a:spcPct val="13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它是正方形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8107563-7E75-7785-2B80-471BDDDC2F14}"/>
              </a:ext>
            </a:extLst>
          </p:cNvPr>
          <p:cNvSpPr txBox="1"/>
          <p:nvPr/>
        </p:nvSpPr>
        <p:spPr>
          <a:xfrm>
            <a:off x="605369" y="4077045"/>
            <a:ext cx="10728745" cy="1712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顺次连接菱形各边中点所得到的四边形是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平行四边形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B.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菱形</a:t>
            </a:r>
          </a:p>
          <a:p>
            <a:pPr algn="just">
              <a:lnSpc>
                <a:spcPct val="13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矩形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        D.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正方形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AAF8FE56-EEA9-D5F6-05C9-FE9BAD039FFE}"/>
              </a:ext>
            </a:extLst>
          </p:cNvPr>
          <p:cNvSpPr txBox="1"/>
          <p:nvPr/>
        </p:nvSpPr>
        <p:spPr>
          <a:xfrm>
            <a:off x="4655900" y="1196845"/>
            <a:ext cx="5760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860CF99-2D48-4E1C-AEF9-86D2A5B0BA1A}"/>
              </a:ext>
            </a:extLst>
          </p:cNvPr>
          <p:cNvSpPr txBox="1"/>
          <p:nvPr/>
        </p:nvSpPr>
        <p:spPr>
          <a:xfrm>
            <a:off x="7680110" y="4189525"/>
            <a:ext cx="5040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34939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0BAA2F-1FD1-8F23-305E-72DF45F3FD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E7D79742-FBE1-0737-4ED9-A281138953D4}"/>
              </a:ext>
            </a:extLst>
          </p:cNvPr>
          <p:cNvSpPr txBox="1"/>
          <p:nvPr/>
        </p:nvSpPr>
        <p:spPr>
          <a:xfrm>
            <a:off x="767630" y="836820"/>
            <a:ext cx="10368720" cy="19538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把矩形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沿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折叠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落在点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落在点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AFE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=60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BF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=1,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则线段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的长为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A.1	             B.2	              C.3	              D.4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0.jpeg">
            <a:extLst>
              <a:ext uri="{FF2B5EF4-FFF2-40B4-BE49-F238E27FC236}">
                <a16:creationId xmlns:a16="http://schemas.microsoft.com/office/drawing/2014/main" id="{661512E6-94CA-03CD-9884-AA72EFFAA5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4946" y="3140980"/>
            <a:ext cx="2434428" cy="223215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62831451-C6C2-69A7-5299-12BD842ED91D}"/>
              </a:ext>
            </a:extLst>
          </p:cNvPr>
          <p:cNvSpPr txBox="1"/>
          <p:nvPr/>
        </p:nvSpPr>
        <p:spPr>
          <a:xfrm>
            <a:off x="7320085" y="1628875"/>
            <a:ext cx="3890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73420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39616C-66EB-4EEB-3DF9-B9308A07E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8C11746A-D8B3-0410-62F6-86337943E727}"/>
                  </a:ext>
                </a:extLst>
              </p:cNvPr>
              <p:cNvSpPr txBox="1"/>
              <p:nvPr/>
            </p:nvSpPr>
            <p:spPr>
              <a:xfrm>
                <a:off x="623620" y="548800"/>
                <a:ext cx="10800750" cy="28842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在正方形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ABCD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上分别有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两点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AE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DF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BP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平分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CBF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交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CPB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CEB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的度数为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A.90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               B.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C.180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               D.90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8C11746A-D8B3-0410-62F6-86337943E7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548800"/>
                <a:ext cx="10800750" cy="2884251"/>
              </a:xfrm>
              <a:prstGeom prst="rect">
                <a:avLst/>
              </a:prstGeom>
              <a:blipFill>
                <a:blip r:embed="rId3"/>
                <a:stretch>
                  <a:fillRect l="-1129" r="-1185" b="-16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1.jpeg">
            <a:extLst>
              <a:ext uri="{FF2B5EF4-FFF2-40B4-BE49-F238E27FC236}">
                <a16:creationId xmlns:a16="http://schemas.microsoft.com/office/drawing/2014/main" id="{7606ADED-C6EE-884F-CEAD-EFD2992569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7940" y="3443427"/>
            <a:ext cx="2356119" cy="2459188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FDA3BB81-D884-41B7-2F23-24E28DCE6DE7}"/>
              </a:ext>
            </a:extLst>
          </p:cNvPr>
          <p:cNvSpPr txBox="1"/>
          <p:nvPr/>
        </p:nvSpPr>
        <p:spPr>
          <a:xfrm>
            <a:off x="8256150" y="1340855"/>
            <a:ext cx="4610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60531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419AAB-9305-33DD-D2E9-C6324D0D3B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364E16E7-57A3-E9A2-C502-4E03F87BD542}"/>
              </a:ext>
            </a:extLst>
          </p:cNvPr>
          <p:cNvSpPr txBox="1"/>
          <p:nvPr/>
        </p:nvSpPr>
        <p:spPr>
          <a:xfrm>
            <a:off x="551615" y="476795"/>
            <a:ext cx="1094476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二、填空题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:(6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在平面直角坐标系中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菱形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OMNP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的顶点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的坐标是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(3,4),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则顶点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的坐标是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4D5F6AC-A64D-76C2-601C-F7ACB7282089}"/>
              </a:ext>
            </a:extLst>
          </p:cNvPr>
          <p:cNvSpPr txBox="1"/>
          <p:nvPr/>
        </p:nvSpPr>
        <p:spPr>
          <a:xfrm>
            <a:off x="592463" y="4869100"/>
            <a:ext cx="1092428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矩形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的周长是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56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对角线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相交于点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,△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OAB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周长差是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则矩形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中较短边长是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ACD5EF20-1F41-86FA-8754-B029C2CD30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5384" y="1965805"/>
            <a:ext cx="6357222" cy="2664185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ED0E09A0-ABFA-B07E-A31A-C9F6F721A301}"/>
              </a:ext>
            </a:extLst>
          </p:cNvPr>
          <p:cNvSpPr txBox="1"/>
          <p:nvPr/>
        </p:nvSpPr>
        <p:spPr>
          <a:xfrm>
            <a:off x="2711765" y="1323030"/>
            <a:ext cx="10080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(8,4)</a:t>
            </a:r>
            <a:r>
              <a:rPr kumimoji="0" lang="zh-CN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C5E7AA6D-B364-E885-8511-4238504A5647}"/>
              </a:ext>
            </a:extLst>
          </p:cNvPr>
          <p:cNvSpPr txBox="1"/>
          <p:nvPr/>
        </p:nvSpPr>
        <p:spPr>
          <a:xfrm>
            <a:off x="8256150" y="5293393"/>
            <a:ext cx="122408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kumimoji="0" lang="zh-CN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91050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B4E5E5-224E-6237-7680-61759C3240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34052C16-393A-A2AD-82E8-4074C19EB704}"/>
              </a:ext>
            </a:extLst>
          </p:cNvPr>
          <p:cNvSpPr txBox="1"/>
          <p:nvPr/>
        </p:nvSpPr>
        <p:spPr>
          <a:xfrm>
            <a:off x="839635" y="764815"/>
            <a:ext cx="9648670" cy="13523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正方形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的边长为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cm,∠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ABE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=15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4.jpeg">
            <a:extLst>
              <a:ext uri="{FF2B5EF4-FFF2-40B4-BE49-F238E27FC236}">
                <a16:creationId xmlns:a16="http://schemas.microsoft.com/office/drawing/2014/main" id="{AF992FF0-E314-8AFB-F41B-39E6F440FB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3895" y="2636945"/>
            <a:ext cx="2857736" cy="187213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1CEEBB49-9DD8-55AB-C2AA-A62FF2F1D0A2}"/>
                  </a:ext>
                </a:extLst>
              </p:cNvPr>
              <p:cNvSpPr txBox="1"/>
              <p:nvPr/>
            </p:nvSpPr>
            <p:spPr>
              <a:xfrm>
                <a:off x="1919710" y="1460402"/>
                <a:ext cx="936065" cy="5637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0" lang="en-US" altLang="zh-CN" sz="2800" b="1" i="0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0" lang="zh-CN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kumimoji="0" lang="en-US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kumimoji="0" lang="zh-CN" altLang="zh-CN" sz="2800" b="1" i="0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1CEEBB49-9DD8-55AB-C2AA-A62FF2F1D0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9710" y="1460402"/>
                <a:ext cx="936065" cy="563744"/>
              </a:xfrm>
              <a:prstGeom prst="rect">
                <a:avLst/>
              </a:prstGeom>
              <a:blipFill>
                <a:blip r:embed="rId4"/>
                <a:stretch>
                  <a:fillRect l="-13725" t="-5435" b="-293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4324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D1A606-01DC-5D93-0D2A-9F6152C23E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6A6661C2-EE2E-22C5-5DC5-F536F2F9668C}"/>
                  </a:ext>
                </a:extLst>
              </p:cNvPr>
              <p:cNvSpPr txBox="1"/>
              <p:nvPr/>
            </p:nvSpPr>
            <p:spPr>
              <a:xfrm>
                <a:off x="767629" y="620805"/>
                <a:ext cx="10728745" cy="29318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矩形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ABCD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上有一点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=1,∠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DAE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=22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EF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垂足为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AEF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绕着点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顺时针旋转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使得点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的对应点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落在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EF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恰好落在点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处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连接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BE.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有下列结论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:①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BE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;②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BG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平分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EBF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;③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BEG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BFG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;④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BE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上存在一点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使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GP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FP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的值最小为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其中正确的结论有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填序号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6A6661C2-EE2E-22C5-5DC5-F536F2F966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29" y="620805"/>
                <a:ext cx="10728745" cy="2931828"/>
              </a:xfrm>
              <a:prstGeom prst="rect">
                <a:avLst/>
              </a:prstGeom>
              <a:blipFill>
                <a:blip r:embed="rId3"/>
                <a:stretch>
                  <a:fillRect l="-1193" t="-624" r="-1932" b="-49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5.jpeg">
            <a:extLst>
              <a:ext uri="{FF2B5EF4-FFF2-40B4-BE49-F238E27FC236}">
                <a16:creationId xmlns:a16="http://schemas.microsoft.com/office/drawing/2014/main" id="{FD602841-C18F-93A2-9D7B-AC15935E1E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6006" y="3789025"/>
            <a:ext cx="2456786" cy="1901667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54C4F62F-662A-6853-7987-401AE4478BDC}"/>
              </a:ext>
            </a:extLst>
          </p:cNvPr>
          <p:cNvSpPr txBox="1"/>
          <p:nvPr/>
        </p:nvSpPr>
        <p:spPr>
          <a:xfrm>
            <a:off x="5082768" y="3006779"/>
            <a:ext cx="162326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①②③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47232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066FD9-2B7A-7471-0279-3397E51248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BFECF491-7B00-48EC-6551-0D1AF44F6CB5}"/>
              </a:ext>
            </a:extLst>
          </p:cNvPr>
          <p:cNvSpPr txBox="1"/>
          <p:nvPr/>
        </p:nvSpPr>
        <p:spPr>
          <a:xfrm>
            <a:off x="623620" y="516231"/>
            <a:ext cx="61065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三、解答题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:(10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E5579DF-A4EA-991B-2B74-6AB173DAFB0A}"/>
              </a:ext>
            </a:extLst>
          </p:cNvPr>
          <p:cNvSpPr txBox="1"/>
          <p:nvPr/>
        </p:nvSpPr>
        <p:spPr>
          <a:xfrm>
            <a:off x="623620" y="1039451"/>
            <a:ext cx="1094476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是边长为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的菱形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其中对角线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对角线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的长度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image6.jpeg">
            <a:extLst>
              <a:ext uri="{FF2B5EF4-FFF2-40B4-BE49-F238E27FC236}">
                <a16:creationId xmlns:a16="http://schemas.microsoft.com/office/drawing/2014/main" id="{45C9B561-ECD8-A05B-2498-99AAF55957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0085" y="2418861"/>
            <a:ext cx="3329298" cy="203511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8477401B-04B3-664D-9F2A-EEA1E842C110}"/>
                  </a:ext>
                </a:extLst>
              </p:cNvPr>
              <p:cNvSpPr txBox="1"/>
              <p:nvPr/>
            </p:nvSpPr>
            <p:spPr>
              <a:xfrm>
                <a:off x="695625" y="2010517"/>
                <a:ext cx="6106510" cy="24980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:(1)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BD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交于点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AOB=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OB=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BD=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sz="2800" b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Rt△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AOB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由勾股定理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OA=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</m:t>
                        </m:r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e>
                          <m:sup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𝑶</m:t>
                        </m:r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e>
                          <m:sup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𝟏𝟑</m:t>
                            </m:r>
                          </m:e>
                          <m:sup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e>
                          <m:sup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12(cm)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OA=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24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8477401B-04B3-664D-9F2A-EEA1E842C1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2010517"/>
                <a:ext cx="6106510" cy="2498056"/>
              </a:xfrm>
              <a:prstGeom prst="rect">
                <a:avLst/>
              </a:prstGeom>
              <a:blipFill>
                <a:blip r:embed="rId4"/>
                <a:stretch>
                  <a:fillRect l="-1996" t="-3415" r="-1098" b="-58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文本框 9">
            <a:extLst>
              <a:ext uri="{FF2B5EF4-FFF2-40B4-BE49-F238E27FC236}">
                <a16:creationId xmlns:a16="http://schemas.microsoft.com/office/drawing/2014/main" id="{42EF4B16-2F51-41DD-C05E-E83B063A947C}"/>
              </a:ext>
            </a:extLst>
          </p:cNvPr>
          <p:cNvSpPr txBox="1"/>
          <p:nvPr/>
        </p:nvSpPr>
        <p:spPr>
          <a:xfrm>
            <a:off x="625745" y="4602833"/>
            <a:ext cx="61065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菱形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的面积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CA4EF8F0-20A1-DA61-B108-F3F57338759C}"/>
                  </a:ext>
                </a:extLst>
              </p:cNvPr>
              <p:cNvSpPr txBox="1"/>
              <p:nvPr/>
            </p:nvSpPr>
            <p:spPr>
              <a:xfrm>
                <a:off x="663450" y="5220313"/>
                <a:ext cx="7808715" cy="7126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菱形</m:t>
                            </m:r>
                          </m:sub>
                        </m:sSub>
                      </m:e>
                      <m:sub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𝑨𝑩𝑪𝑫</m:t>
                        </m:r>
                      </m:sub>
                    </m:sSub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BD=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24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(cm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CA4EF8F0-20A1-DA61-B108-F3F5733875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450" y="5220313"/>
                <a:ext cx="7808715" cy="712631"/>
              </a:xfrm>
              <a:prstGeom prst="rect">
                <a:avLst/>
              </a:prstGeom>
              <a:blipFill>
                <a:blip r:embed="rId5"/>
                <a:stretch>
                  <a:fillRect l="-1639" t="-6838" b="-17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4162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3601</TotalTime>
  <Words>1350</Words>
  <Application>Microsoft Office PowerPoint</Application>
  <PresentationFormat>宽屏</PresentationFormat>
  <Paragraphs>100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黑体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lastModifiedBy>PC</cp:lastModifiedBy>
  <cp:revision>223</cp:revision>
  <dcterms:created xsi:type="dcterms:W3CDTF">2024-04-24T12:16:00Z</dcterms:created>
  <dcterms:modified xsi:type="dcterms:W3CDTF">2025-03-31T15:30:49Z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