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4728" r:id="rId2"/>
    <p:sldId id="4750" r:id="rId3"/>
    <p:sldId id="4751" r:id="rId4"/>
    <p:sldId id="4752" r:id="rId5"/>
    <p:sldId id="4753" r:id="rId6"/>
    <p:sldId id="4754" r:id="rId7"/>
    <p:sldId id="4755" r:id="rId8"/>
    <p:sldId id="4756" r:id="rId9"/>
    <p:sldId id="4757" r:id="rId10"/>
    <p:sldId id="4758" r:id="rId11"/>
    <p:sldId id="4759" r:id="rId12"/>
    <p:sldId id="4760" r:id="rId13"/>
    <p:sldId id="4761" r:id="rId14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1" clrIdx="0">
    <p:extLst>
      <p:ext uri="{19B8F6BF-5375-455C-9EA6-DF929625EA0E}">
        <p15:presenceInfo xmlns:p15="http://schemas.microsoft.com/office/powerpoint/2012/main" userId="P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0751" autoAdjust="0"/>
  </p:normalViewPr>
  <p:slideViewPr>
    <p:cSldViewPr showGuides="1">
      <p:cViewPr varScale="1">
        <p:scale>
          <a:sx n="73" d="100"/>
          <a:sy n="73" d="100"/>
        </p:scale>
        <p:origin x="1118" y="58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C9956C-5C09-AD8D-3F14-A5E4714866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0D8F74A8-2F8E-478F-30A7-65E867E808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0F26247B-DEC4-E4AA-D637-661BEE188C7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53289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BA2FB2-79C9-0702-C862-CB14745758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B9E8BFA2-8569-AB2A-7A9B-81DDB22E46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B8FFB42B-408F-170F-3CFB-416E32E91FC6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20131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102AE8-A413-7DEA-2287-DC20C57D60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447280A8-B01E-D3CD-7463-93611FF2B9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FCBDFB66-2617-257C-2FCB-E417E0969A8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07113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3F6162-0C1D-D43B-5C1A-10B91A6B82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3D05AB1A-1D40-5826-4F51-67582DDBD8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6811FE3E-2285-5A69-543A-4FFB4D6D624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13273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72C903-4E75-7853-7220-821454B9CC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C0853C9-304A-77CE-A011-07F05EB83D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AE374E47-4577-DC57-C4D8-C12C29C5435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6685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BDBCC1-9240-1FC6-77C0-32F3644E51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1E3497E-2C4A-75FD-8D13-3ED521F376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E4377533-D27E-3E4E-920C-9C8196645893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7890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AC55BC-95AF-EB73-111D-1A919D84CB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B4C6E694-D9EA-3451-F162-0272FEECB8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02E946E5-E0ED-CA48-EDFF-F148D2EBA96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371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F726AF-2F2E-C695-4168-F86EF6C070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C39D9D6-E70A-CB9E-D266-7278D9ECD1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33588455-A6A3-C2A7-468F-3B5297BE227F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53271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A57411-42A7-4EC1-DEF9-892E545D12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2606AC3E-B2BE-D243-AE22-6F8961633A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FC60A4A5-7AE3-7859-44FB-FBFCCFB72DDC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99167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B6A2A2-A89E-6A7B-1D93-EDC8C702C6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059C07A-053B-D448-CC7C-8298F8B16F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D909D03F-1127-27C4-D652-96ED453A68FF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4496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50A03B-7323-1E54-B6A6-525E4E77B7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02C7873C-6460-FA2D-8AC8-448EC0751E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3DCE43B6-2D6A-F370-8255-554EB188033F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62674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D2D151-89AD-4962-9ECF-2E7106AA0A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3ECF11EA-9A8A-680F-C649-2D32953FCB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1B81605-AC27-ED42-9F19-F0781BE9EF55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36705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5A6E3B-1831-ED28-CA96-637EFF6460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BD9CEE69-A69C-A4CD-CE52-A9273C25F6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43A13287-6497-AC3F-7122-95FAD2AA0AC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5495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7035" y="6165215"/>
            <a:ext cx="1901825" cy="6934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T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T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D182C5-CFF7-EE65-2A0E-C338E3E9E7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8A623FB-A901-0266-047C-10B2DC5FE2A7}"/>
              </a:ext>
            </a:extLst>
          </p:cNvPr>
          <p:cNvSpPr txBox="1"/>
          <p:nvPr/>
        </p:nvSpPr>
        <p:spPr>
          <a:xfrm>
            <a:off x="2279735" y="1772885"/>
            <a:ext cx="7877590" cy="26459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《概率的进一步认识》阶段检测卷</a:t>
            </a:r>
          </a:p>
        </p:txBody>
      </p:sp>
    </p:spTree>
    <p:extLst>
      <p:ext uri="{BB962C8B-B14F-4D97-AF65-F5344CB8AC3E}">
        <p14:creationId xmlns:p14="http://schemas.microsoft.com/office/powerpoint/2010/main" val="2101198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9D597B-00A2-4554-7665-13A5344730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27082D00-C38F-1F12-FA51-1B98F50F5AC8}"/>
              </a:ext>
            </a:extLst>
          </p:cNvPr>
          <p:cNvSpPr txBox="1"/>
          <p:nvPr/>
        </p:nvSpPr>
        <p:spPr>
          <a:xfrm>
            <a:off x="623620" y="476795"/>
            <a:ext cx="1094476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如果第一次任意摸出一个小球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不放回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第二次再摸出一个小球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请用画树状图或列表的方法求两次都摸出白球的概率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D6D812E-BC29-F8FB-514A-3C786CFA331A}"/>
              </a:ext>
            </a:extLst>
          </p:cNvPr>
          <p:cNvSpPr txBox="1"/>
          <p:nvPr/>
        </p:nvSpPr>
        <p:spPr>
          <a:xfrm>
            <a:off x="637823" y="1459714"/>
            <a:ext cx="401807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用列表法分析如下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D70EB116-2ABF-0975-337B-CDFE13161F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9450866"/>
              </p:ext>
            </p:extLst>
          </p:nvPr>
        </p:nvGraphicFramePr>
        <p:xfrm>
          <a:off x="4676921" y="1705787"/>
          <a:ext cx="6624461" cy="3651250"/>
        </p:xfrm>
        <a:graphic>
          <a:graphicData uri="http://schemas.openxmlformats.org/drawingml/2006/table">
            <a:tbl>
              <a:tblPr firstRow="1" firstCol="1" bandRow="1"/>
              <a:tblGrid>
                <a:gridCol w="667738">
                  <a:extLst>
                    <a:ext uri="{9D8B030D-6E8A-4147-A177-3AD203B41FA5}">
                      <a16:colId xmlns:a16="http://schemas.microsoft.com/office/drawing/2014/main" val="3751826679"/>
                    </a:ext>
                  </a:extLst>
                </a:gridCol>
                <a:gridCol w="1598525">
                  <a:extLst>
                    <a:ext uri="{9D8B030D-6E8A-4147-A177-3AD203B41FA5}">
                      <a16:colId xmlns:a16="http://schemas.microsoft.com/office/drawing/2014/main" val="1802962914"/>
                    </a:ext>
                  </a:extLst>
                </a:gridCol>
                <a:gridCol w="1598525">
                  <a:extLst>
                    <a:ext uri="{9D8B030D-6E8A-4147-A177-3AD203B41FA5}">
                      <a16:colId xmlns:a16="http://schemas.microsoft.com/office/drawing/2014/main" val="1170509306"/>
                    </a:ext>
                  </a:extLst>
                </a:gridCol>
                <a:gridCol w="1380615">
                  <a:extLst>
                    <a:ext uri="{9D8B030D-6E8A-4147-A177-3AD203B41FA5}">
                      <a16:colId xmlns:a16="http://schemas.microsoft.com/office/drawing/2014/main" val="4166709248"/>
                    </a:ext>
                  </a:extLst>
                </a:gridCol>
                <a:gridCol w="1379058">
                  <a:extLst>
                    <a:ext uri="{9D8B030D-6E8A-4147-A177-3AD203B41FA5}">
                      <a16:colId xmlns:a16="http://schemas.microsoft.com/office/drawing/2014/main" val="253476170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50" b="1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buNone/>
                      </a:pPr>
                      <a:br>
                        <a:rPr lang="en-US" sz="115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</a:b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50" b="1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buNone/>
                      </a:pP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50" b="1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白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3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白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3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黄</a:t>
                      </a:r>
                      <a:endParaRPr lang="zh-CN" sz="3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蓝</a:t>
                      </a:r>
                      <a:endParaRPr lang="zh-CN" sz="3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09246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白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3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50" b="1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buNone/>
                      </a:pPr>
                      <a:br>
                        <a:rPr lang="en-US" sz="115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</a:b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50" b="1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buNone/>
                      </a:pP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50" b="1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白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2,</a:t>
                      </a: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白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1)</a:t>
                      </a:r>
                      <a:endParaRPr lang="zh-CN" sz="3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黄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白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1)</a:t>
                      </a:r>
                      <a:endParaRPr lang="zh-CN" sz="3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蓝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白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1)</a:t>
                      </a:r>
                      <a:endParaRPr lang="zh-CN" sz="3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91884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白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3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白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1,</a:t>
                      </a: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白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2)</a:t>
                      </a:r>
                      <a:endParaRPr lang="zh-CN" sz="3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50" b="1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buNone/>
                      </a:pPr>
                      <a:br>
                        <a:rPr lang="en-US" sz="115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</a:b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50" b="1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buNone/>
                      </a:pP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50" b="1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黄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白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2)</a:t>
                      </a:r>
                      <a:endParaRPr lang="zh-CN" sz="3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蓝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白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2)</a:t>
                      </a:r>
                      <a:endParaRPr lang="zh-CN" sz="3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28412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黄</a:t>
                      </a:r>
                      <a:endParaRPr lang="zh-CN" sz="3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白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1,</a:t>
                      </a: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黄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3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白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2,</a:t>
                      </a: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黄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3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50" b="1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buNone/>
                      </a:pPr>
                      <a:br>
                        <a:rPr lang="en-US" sz="115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</a:b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50" b="1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buNone/>
                      </a:pPr>
                      <a:r>
                        <a:rPr lang="en-US" sz="115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50" b="1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蓝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黄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3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38129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蓝</a:t>
                      </a:r>
                      <a:endParaRPr lang="zh-CN" sz="3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白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1,</a:t>
                      </a: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蓝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3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白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2,</a:t>
                      </a: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蓝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3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黄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蓝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3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5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buNone/>
                      </a:pPr>
                      <a:br>
                        <a:rPr lang="en-US" sz="115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</a:b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5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buNone/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5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1040381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40D90F57-3F76-3BAB-99FE-727A76B710C2}"/>
                  </a:ext>
                </a:extLst>
              </p:cNvPr>
              <p:cNvSpPr txBox="1"/>
              <p:nvPr/>
            </p:nvSpPr>
            <p:spPr>
              <a:xfrm>
                <a:off x="695625" y="2204915"/>
                <a:ext cx="3514042" cy="28691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由表可知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共有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种等可能结果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其中两次都摸到白球的结果有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种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∴P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两次都摸到白球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2800" b="1" dirty="0">
                  <a:solidFill>
                    <a:srgbClr val="DB25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40D90F57-3F76-3BAB-99FE-727A76B710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2204915"/>
                <a:ext cx="3514042" cy="2869119"/>
              </a:xfrm>
              <a:prstGeom prst="rect">
                <a:avLst/>
              </a:prstGeom>
              <a:blipFill>
                <a:blip r:embed="rId3"/>
                <a:stretch>
                  <a:fillRect l="-3466" t="-2979" r="-3293" b="-17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9424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C2F945-0CE0-1766-8423-6503459C30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E0BF276-1755-A8AF-F53F-169D6B0509CA}"/>
              </a:ext>
            </a:extLst>
          </p:cNvPr>
          <p:cNvSpPr txBox="1"/>
          <p:nvPr/>
        </p:nvSpPr>
        <p:spPr>
          <a:xfrm>
            <a:off x="767630" y="548800"/>
            <a:ext cx="1065674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(16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两个可以自由转动的转盘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甲转盘被等分成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个扇形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乙转盘被等分成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个扇形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每一个扇形上都标有相应的数字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小明和小红利用它们做游戏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游戏规则是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同时转动两个转盘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当转盘停止后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指针所指区域内的数字之和小于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小明获胜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指针所指区域内的数字之和等于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为平局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指针所指区域内数字之和大于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小红获胜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如果指针恰好指在分割线上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那么再转一次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直到指针指向一个数字为止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16.jpeg">
            <a:extLst>
              <a:ext uri="{FF2B5EF4-FFF2-40B4-BE49-F238E27FC236}">
                <a16:creationId xmlns:a16="http://schemas.microsoft.com/office/drawing/2014/main" id="{2851BCB1-0144-ECFC-55FD-62330BC0CF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5862" y="3442321"/>
            <a:ext cx="3960275" cy="2096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8229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E83C4D-AAAE-C98B-FAAC-9A42F78B4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8674A149-4E31-52C5-51E8-03A839C13791}"/>
              </a:ext>
            </a:extLst>
          </p:cNvPr>
          <p:cNvSpPr txBox="1"/>
          <p:nvPr/>
        </p:nvSpPr>
        <p:spPr>
          <a:xfrm>
            <a:off x="695624" y="562964"/>
            <a:ext cx="85685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请你通过画树状图或列表法求小明获胜的概率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64CAA79-BCA7-EEAE-D756-7EAD6631BD1B}"/>
              </a:ext>
            </a:extLst>
          </p:cNvPr>
          <p:cNvSpPr txBox="1"/>
          <p:nvPr/>
        </p:nvSpPr>
        <p:spPr>
          <a:xfrm>
            <a:off x="767630" y="1236886"/>
            <a:ext cx="28081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:(1)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列表如下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3837FA94-E0AD-EDE2-B46E-6E0E225D53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660059"/>
              </p:ext>
            </p:extLst>
          </p:nvPr>
        </p:nvGraphicFramePr>
        <p:xfrm>
          <a:off x="1343670" y="1910808"/>
          <a:ext cx="4752330" cy="2471420"/>
        </p:xfrm>
        <a:graphic>
          <a:graphicData uri="http://schemas.openxmlformats.org/drawingml/2006/table">
            <a:tbl>
              <a:tblPr firstRow="1" firstCol="1" bandRow="1"/>
              <a:tblGrid>
                <a:gridCol w="933472">
                  <a:extLst>
                    <a:ext uri="{9D8B030D-6E8A-4147-A177-3AD203B41FA5}">
                      <a16:colId xmlns:a16="http://schemas.microsoft.com/office/drawing/2014/main" val="3706159903"/>
                    </a:ext>
                  </a:extLst>
                </a:gridCol>
                <a:gridCol w="971102">
                  <a:extLst>
                    <a:ext uri="{9D8B030D-6E8A-4147-A177-3AD203B41FA5}">
                      <a16:colId xmlns:a16="http://schemas.microsoft.com/office/drawing/2014/main" val="3845845152"/>
                    </a:ext>
                  </a:extLst>
                </a:gridCol>
                <a:gridCol w="971102">
                  <a:extLst>
                    <a:ext uri="{9D8B030D-6E8A-4147-A177-3AD203B41FA5}">
                      <a16:colId xmlns:a16="http://schemas.microsoft.com/office/drawing/2014/main" val="2669364411"/>
                    </a:ext>
                  </a:extLst>
                </a:gridCol>
                <a:gridCol w="938327">
                  <a:extLst>
                    <a:ext uri="{9D8B030D-6E8A-4147-A177-3AD203B41FA5}">
                      <a16:colId xmlns:a16="http://schemas.microsoft.com/office/drawing/2014/main" val="1079863606"/>
                    </a:ext>
                  </a:extLst>
                </a:gridCol>
                <a:gridCol w="938327">
                  <a:extLst>
                    <a:ext uri="{9D8B030D-6E8A-4147-A177-3AD203B41FA5}">
                      <a16:colId xmlns:a16="http://schemas.microsoft.com/office/drawing/2014/main" val="30378301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sz="115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乙</a:t>
                      </a:r>
                      <a:endParaRPr lang="zh-CN" sz="115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buNone/>
                      </a:pPr>
                      <a:r>
                        <a:rPr lang="zh-CN" sz="115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</a:p>
                    <a:p>
                      <a:pPr>
                        <a:buNone/>
                      </a:pPr>
                      <a:br>
                        <a:rPr lang="en-US" sz="115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</a:b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zh-CN" altLang="zh-CN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甲</a:t>
                      </a:r>
                      <a:endParaRPr lang="zh-CN" sz="115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buNone/>
                      </a:pPr>
                      <a:r>
                        <a:rPr lang="en-US" sz="115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5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24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24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24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24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2778334"/>
                  </a:ext>
                </a:extLst>
              </a:tr>
              <a:tr h="21780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2400" b="1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24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24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endParaRPr lang="zh-CN" sz="24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2333103"/>
                  </a:ext>
                </a:extLst>
              </a:tr>
              <a:tr h="308849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24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24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endParaRPr lang="zh-CN" sz="24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24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6193471"/>
                  </a:ext>
                </a:extLst>
              </a:tr>
              <a:tr h="21780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24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endParaRPr lang="zh-CN" sz="2400" b="1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24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endParaRPr lang="zh-CN" sz="24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5961137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43894E2A-3924-27FD-93C7-F90383E10EFF}"/>
                  </a:ext>
                </a:extLst>
              </p:cNvPr>
              <p:cNvSpPr txBox="1"/>
              <p:nvPr/>
            </p:nvSpPr>
            <p:spPr>
              <a:xfrm>
                <a:off x="911640" y="4694836"/>
                <a:ext cx="9864685" cy="11435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根据上表可知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共有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种等可能结果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其中和小于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的结果有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种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小明获胜的概率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43894E2A-3924-27FD-93C7-F90383E10E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40" y="4694836"/>
                <a:ext cx="9864685" cy="1143518"/>
              </a:xfrm>
              <a:prstGeom prst="rect">
                <a:avLst/>
              </a:prstGeom>
              <a:blipFill>
                <a:blip r:embed="rId3"/>
                <a:stretch>
                  <a:fillRect l="-1298" t="-6915" r="-124" b="-53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age16.jpeg">
            <a:extLst>
              <a:ext uri="{FF2B5EF4-FFF2-40B4-BE49-F238E27FC236}">
                <a16:creationId xmlns:a16="http://schemas.microsoft.com/office/drawing/2014/main" id="{02CF1646-FB6A-5874-7AF7-C85AFEB146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3152" y="1760106"/>
            <a:ext cx="3562133" cy="1885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84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B292A2-6499-459C-C516-ABBA62136E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FF2614B6-2BE0-C774-F644-A35A059D8207}"/>
              </a:ext>
            </a:extLst>
          </p:cNvPr>
          <p:cNvSpPr txBox="1"/>
          <p:nvPr/>
        </p:nvSpPr>
        <p:spPr>
          <a:xfrm>
            <a:off x="695625" y="692810"/>
            <a:ext cx="10800750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你认为该游戏规则是否公平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若游戏规则公平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请说明理由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若游戏规则不公平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请你设计一种公平的游戏规则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ED5D98EF-F236-589E-AE6F-AF393480E3AE}"/>
                  </a:ext>
                </a:extLst>
              </p:cNvPr>
              <p:cNvSpPr txBox="1"/>
              <p:nvPr/>
            </p:nvSpPr>
            <p:spPr>
              <a:xfrm>
                <a:off x="695625" y="2204915"/>
                <a:ext cx="10800750" cy="35262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None/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这个游戏不公平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因为小明获胜的概率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小红获胜的概率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这个游戏对小红不公平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设计游戏规则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当指针所指区域数字之和小于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小明获胜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指针所指区域数字之和不小于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小红获胜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2800" b="1" dirty="0">
                  <a:solidFill>
                    <a:srgbClr val="DB25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ED5D98EF-F236-589E-AE6F-AF393480E3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2204915"/>
                <a:ext cx="10800750" cy="3526286"/>
              </a:xfrm>
              <a:prstGeom prst="rect">
                <a:avLst/>
              </a:prstGeom>
              <a:blipFill>
                <a:blip r:embed="rId3"/>
                <a:stretch>
                  <a:fillRect l="-1129" r="-282" b="-41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95626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FC48BB-1C9C-D767-F3DC-68A8E71140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8948A838-5228-BAB9-D80A-DF82E594E2B7}"/>
              </a:ext>
            </a:extLst>
          </p:cNvPr>
          <p:cNvSpPr txBox="1"/>
          <p:nvPr/>
        </p:nvSpPr>
        <p:spPr>
          <a:xfrm>
            <a:off x="695625" y="548800"/>
            <a:ext cx="10584735" cy="2628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None/>
            </a:pPr>
            <a:r>
              <a:rPr lang="zh-CN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一、选择题</a:t>
            </a:r>
            <a:r>
              <a:rPr lang="en-US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:(6</a:t>
            </a:r>
            <a:r>
              <a:rPr lang="zh-CN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i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en-US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投掷一枚普通的正方体骰子</a:t>
            </a:r>
            <a:r>
              <a:rPr lang="en-US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连续掷</a:t>
            </a:r>
            <a:r>
              <a:rPr lang="en-US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</a:t>
            </a:r>
            <a:r>
              <a:rPr lang="en-US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</a:t>
            </a:r>
            <a:r>
              <a:rPr lang="en-US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次出现的点数是</a:t>
            </a:r>
            <a:r>
              <a:rPr lang="en-US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1,2,3,4,5,</a:t>
            </a:r>
            <a:r>
              <a:rPr lang="zh-CN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那么投掷第</a:t>
            </a:r>
            <a:r>
              <a:rPr lang="en-US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次出现的总数</a:t>
            </a:r>
            <a:r>
              <a:rPr lang="en-US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一定是</a:t>
            </a:r>
            <a:r>
              <a:rPr lang="en-US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	B.</a:t>
            </a:r>
            <a:r>
              <a:rPr lang="zh-CN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肯定不是</a:t>
            </a:r>
            <a:r>
              <a:rPr lang="en-US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endParaRPr lang="zh-CN" altLang="zh-CN" sz="2800" b="1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可能是</a:t>
            </a:r>
            <a:r>
              <a:rPr lang="en-US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	D.</a:t>
            </a:r>
            <a:r>
              <a:rPr lang="zh-CN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以上说法都不对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068F2D5-8A98-3516-B7FE-E67CD01370D4}"/>
              </a:ext>
            </a:extLst>
          </p:cNvPr>
          <p:cNvSpPr txBox="1"/>
          <p:nvPr/>
        </p:nvSpPr>
        <p:spPr>
          <a:xfrm>
            <a:off x="709549" y="3204565"/>
            <a:ext cx="9144635" cy="2628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下列叙述正确的是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A.400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个人中至少有两人生日相同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可以不同年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以下同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B.300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个人中至少有两人生日相同</a:t>
            </a:r>
          </a:p>
          <a:p>
            <a:pPr>
              <a:lnSpc>
                <a:spcPct val="120000"/>
              </a:lnSpc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C.2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个人的生日不可能相同</a:t>
            </a: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D.2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个人的生日很有可能相同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55F239A-DF20-FD72-9125-86CAF6DDDD4D}"/>
              </a:ext>
            </a:extLst>
          </p:cNvPr>
          <p:cNvSpPr txBox="1"/>
          <p:nvPr/>
        </p:nvSpPr>
        <p:spPr>
          <a:xfrm>
            <a:off x="6528030" y="1658840"/>
            <a:ext cx="5040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D257ED6-33F9-61B9-6AAD-3F48B033997C}"/>
              </a:ext>
            </a:extLst>
          </p:cNvPr>
          <p:cNvSpPr txBox="1"/>
          <p:nvPr/>
        </p:nvSpPr>
        <p:spPr>
          <a:xfrm>
            <a:off x="4223870" y="3292100"/>
            <a:ext cx="5040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1383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4131DC-5EAF-87BC-8537-EA678326AB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F4A849F8-54FC-D75B-ECE5-E3AB0002F452}"/>
                  </a:ext>
                </a:extLst>
              </p:cNvPr>
              <p:cNvSpPr txBox="1"/>
              <p:nvPr/>
            </p:nvSpPr>
            <p:spPr>
              <a:xfrm>
                <a:off x="623620" y="548800"/>
                <a:ext cx="10728745" cy="23665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buNone/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甲盒子中有编号为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1,2,3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个白色乒乓球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乙盒子中有编号为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4,5,6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个黄色乒乓球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现分别从每个盒子中随机地取出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个乒乓球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则取出乒乓球的编号之和大于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的概率为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B.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C.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D.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F4A849F8-54FC-D75B-ECE5-E3AB0002F4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548800"/>
                <a:ext cx="10728745" cy="2366545"/>
              </a:xfrm>
              <a:prstGeom prst="rect">
                <a:avLst/>
              </a:prstGeom>
              <a:blipFill>
                <a:blip r:embed="rId3"/>
                <a:stretch>
                  <a:fillRect l="-1136" t="-1804" r="-1193" b="-23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A2721186-8291-DA28-E89B-D4C6CEAD7B96}"/>
                  </a:ext>
                </a:extLst>
              </p:cNvPr>
              <p:cNvSpPr txBox="1"/>
              <p:nvPr/>
            </p:nvSpPr>
            <p:spPr>
              <a:xfrm>
                <a:off x="610071" y="2996970"/>
                <a:ext cx="10728745" cy="28837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buNone/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我们要遵守交通规则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文明出行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做到“红灯停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绿灯行”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小刚每天从家到学校需经过三个路口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且每个路口都安装了红绿灯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每个路口红灯和绿灯亮的时间相同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那么小刚从家出发去学校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他遇到两次红灯的概率是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B.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C.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 D.1</a:t>
                </a:r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A2721186-8291-DA28-E89B-D4C6CEAD7B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071" y="2996970"/>
                <a:ext cx="10728745" cy="2883738"/>
              </a:xfrm>
              <a:prstGeom prst="rect">
                <a:avLst/>
              </a:prstGeom>
              <a:blipFill>
                <a:blip r:embed="rId4"/>
                <a:stretch>
                  <a:fillRect l="-1136" t="-1691" r="-1193" b="-16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3261AC06-329D-5707-DC91-C5FDB653F2B6}"/>
              </a:ext>
            </a:extLst>
          </p:cNvPr>
          <p:cNvSpPr txBox="1"/>
          <p:nvPr/>
        </p:nvSpPr>
        <p:spPr>
          <a:xfrm>
            <a:off x="5807980" y="1628875"/>
            <a:ext cx="4320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9F7E3BF-C91C-8C4B-5E2B-5D3BDE3DFD8E}"/>
              </a:ext>
            </a:extLst>
          </p:cNvPr>
          <p:cNvSpPr txBox="1"/>
          <p:nvPr/>
        </p:nvSpPr>
        <p:spPr>
          <a:xfrm>
            <a:off x="2005630" y="4581080"/>
            <a:ext cx="2741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98696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ECD026-9557-2D93-0117-BE454434E0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7D84F43-095C-5010-BC1E-9146E1C34FC4}"/>
              </a:ext>
            </a:extLst>
          </p:cNvPr>
          <p:cNvSpPr txBox="1"/>
          <p:nvPr/>
        </p:nvSpPr>
        <p:spPr>
          <a:xfrm>
            <a:off x="587617" y="476795"/>
            <a:ext cx="11016765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平整的地面上有一个不规则的图案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图中阴影部分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小雅想了解该图案的面积是多少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她采取了以下的办法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用一个长为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宽为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的长方形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将不规则图案围起来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然后在适当位置随机地向长方形区域扔小球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并记录小球落在不规则图案上的次数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球扔在界线上或长方形区域外不计入试验结果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她将若干次有效试验的结果绘制成了如图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所示的折线统计图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由此估计出此不规则图案的面积大约为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A.2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B.5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C.6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D.7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image14.jpeg">
            <a:extLst>
              <a:ext uri="{FF2B5EF4-FFF2-40B4-BE49-F238E27FC236}">
                <a16:creationId xmlns:a16="http://schemas.microsoft.com/office/drawing/2014/main" id="{5EB56E97-FA72-17F1-6ABC-14202C0A51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5800" y="3590822"/>
            <a:ext cx="6215939" cy="2219046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7E68AFDC-910B-D094-04BB-1550BE6F0CD0}"/>
              </a:ext>
            </a:extLst>
          </p:cNvPr>
          <p:cNvSpPr txBox="1"/>
          <p:nvPr/>
        </p:nvSpPr>
        <p:spPr>
          <a:xfrm>
            <a:off x="10488305" y="2636945"/>
            <a:ext cx="4610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07873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A295C4-4996-8CCB-CE04-D2DE0F7695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38501946-7853-E268-F776-C4AC1BCEF954}"/>
                  </a:ext>
                </a:extLst>
              </p:cNvPr>
              <p:cNvSpPr txBox="1"/>
              <p:nvPr/>
            </p:nvSpPr>
            <p:spPr>
              <a:xfrm>
                <a:off x="695624" y="620805"/>
                <a:ext cx="10584735" cy="28870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用两个可以自由转动的转盘做“配紫色”游戏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若其中一个转盘转出红色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另一个转盘转出蓝色就可以配成紫色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则可以配成紫色的概率是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B.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C.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D.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38501946-7853-E268-F776-C4AC1BCEF9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4" y="620805"/>
                <a:ext cx="10584735" cy="2887072"/>
              </a:xfrm>
              <a:prstGeom prst="rect">
                <a:avLst/>
              </a:prstGeom>
              <a:blipFill>
                <a:blip r:embed="rId3"/>
                <a:stretch>
                  <a:fillRect l="-1152" b="-16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15.jpeg">
            <a:extLst>
              <a:ext uri="{FF2B5EF4-FFF2-40B4-BE49-F238E27FC236}">
                <a16:creationId xmlns:a16="http://schemas.microsoft.com/office/drawing/2014/main" id="{C7FB314F-D540-5BE7-038D-FB07AEC8A6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1865" y="3789025"/>
            <a:ext cx="4213669" cy="187213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7F2A79BC-E1E0-E3EC-D583-FD8463DCF0C5}"/>
              </a:ext>
            </a:extLst>
          </p:cNvPr>
          <p:cNvSpPr txBox="1"/>
          <p:nvPr/>
        </p:nvSpPr>
        <p:spPr>
          <a:xfrm>
            <a:off x="2855775" y="2064341"/>
            <a:ext cx="6480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55995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72AE26-0669-04DF-96E2-00161C4BA5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A46278C4-3272-CD76-4A5B-4A84FB367286}"/>
              </a:ext>
            </a:extLst>
          </p:cNvPr>
          <p:cNvSpPr txBox="1"/>
          <p:nvPr/>
        </p:nvSpPr>
        <p:spPr>
          <a:xfrm>
            <a:off x="551615" y="548800"/>
            <a:ext cx="10728745" cy="2832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None/>
            </a:pP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二、填空题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:(6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为发展学生的阅读素养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某校开设了《西游记》《三国演义》《水浒传》和《红楼梦》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个整本书阅读项目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甲、乙两名同学都通过抽签的方式从这四个阅读项目中随机抽取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则他们恰好抽到同一个阅读项目的概率是</a:t>
            </a:r>
            <a:r>
              <a:rPr lang="en-US" altLang="zh-CN" sz="2800" b="1" i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           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2DDFEA0E-48C5-FD52-B4FF-610F15522F7C}"/>
                  </a:ext>
                </a:extLst>
              </p:cNvPr>
              <p:cNvSpPr txBox="1"/>
              <p:nvPr/>
            </p:nvSpPr>
            <p:spPr>
              <a:xfrm>
                <a:off x="551615" y="3717020"/>
                <a:ext cx="10944760" cy="19725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一个不透明的口袋中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装有红球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白球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黑球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这些球除颜色不同外没有任何其他区别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小贝从中任意摸出一个球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要使摸到黑球的概率为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需要往这个口袋中再放入同种黑球</a:t>
                </a:r>
                <a:r>
                  <a:rPr lang="zh-CN" altLang="zh-CN" sz="28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2DDFEA0E-48C5-FD52-B4FF-610F15522F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3717020"/>
                <a:ext cx="10944760" cy="1972528"/>
              </a:xfrm>
              <a:prstGeom prst="rect">
                <a:avLst/>
              </a:prstGeom>
              <a:blipFill>
                <a:blip r:embed="rId3"/>
                <a:stretch>
                  <a:fillRect l="-1114" t="-929" b="-30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A2EDBB37-5427-232B-B038-6791CEED5C50}"/>
                  </a:ext>
                </a:extLst>
              </p:cNvPr>
              <p:cNvSpPr txBox="1"/>
              <p:nvPr/>
            </p:nvSpPr>
            <p:spPr>
              <a:xfrm>
                <a:off x="3863845" y="2668489"/>
                <a:ext cx="389070" cy="7126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kumimoji="0" lang="zh-CN" altLang="zh-CN" sz="2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A2EDBB37-5427-232B-B038-6791CEED5C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3845" y="2668489"/>
                <a:ext cx="389070" cy="7126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本框 8">
            <a:extLst>
              <a:ext uri="{FF2B5EF4-FFF2-40B4-BE49-F238E27FC236}">
                <a16:creationId xmlns:a16="http://schemas.microsoft.com/office/drawing/2014/main" id="{F135169E-C27A-8F5B-139A-751AA6CD59A6}"/>
              </a:ext>
            </a:extLst>
          </p:cNvPr>
          <p:cNvSpPr txBox="1"/>
          <p:nvPr/>
        </p:nvSpPr>
        <p:spPr>
          <a:xfrm>
            <a:off x="7536100" y="5013110"/>
            <a:ext cx="3890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73151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381C88-55B8-C68E-0584-265E2FCBC8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FB5D3FC4-D7BE-20F8-3275-5845452A0D01}"/>
              </a:ext>
            </a:extLst>
          </p:cNvPr>
          <p:cNvSpPr txBox="1"/>
          <p:nvPr/>
        </p:nvSpPr>
        <p:spPr>
          <a:xfrm>
            <a:off x="695625" y="620805"/>
            <a:ext cx="10656740" cy="4534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有三张大小、形状完全相同的卡片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卡片上分别写有数字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1,2,3,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从这三张卡片中随机同时抽取两张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用抽出的卡片上的数字组成两位数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这个两位数是偶数的概率是</a:t>
            </a:r>
            <a:r>
              <a:rPr lang="en-US" altLang="zh-CN" sz="2800" b="1" i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   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有四张完全相同且不透明的卡片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正面分别标有数字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-1,-2,1,2,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将四张卡片背面朝上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任意抽一张卡片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卡片上的数字记为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放回后洗匀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再任意抽一张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卡片上的数字记为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则函数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ax</a:t>
            </a:r>
            <a:r>
              <a:rPr lang="en-US" altLang="zh-CN" sz="2800" b="1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的图象不经过第二象限的概率是</a:t>
            </a:r>
            <a:r>
              <a:rPr lang="en-US" altLang="zh-CN" sz="2800" b="1" i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         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0C6E1618-8EB9-10E8-5802-FCCED7BC0CDB}"/>
                  </a:ext>
                </a:extLst>
              </p:cNvPr>
              <p:cNvSpPr txBox="1"/>
              <p:nvPr/>
            </p:nvSpPr>
            <p:spPr>
              <a:xfrm>
                <a:off x="5087930" y="1844890"/>
                <a:ext cx="605085" cy="7861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zh-CN" altLang="zh-CN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kumimoji="0" lang="en-US" altLang="zh-CN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kumimoji="0" lang="en-US" altLang="zh-CN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zh-CN" altLang="en-US" sz="1600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0C6E1618-8EB9-10E8-5802-FCCED7BC0C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7930" y="1844890"/>
                <a:ext cx="605085" cy="7861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8E63336E-F0B9-DE9E-AA0E-32EC6B3301A6}"/>
                  </a:ext>
                </a:extLst>
              </p:cNvPr>
              <p:cNvSpPr txBox="1"/>
              <p:nvPr/>
            </p:nvSpPr>
            <p:spPr>
              <a:xfrm>
                <a:off x="3215800" y="4437070"/>
                <a:ext cx="461075" cy="7838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zh-CN" altLang="zh-CN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kumimoji="0" lang="en-US" altLang="zh-CN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kumimoji="0" lang="en-US" altLang="zh-CN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zh-CN" altLang="en-US" sz="1600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8E63336E-F0B9-DE9E-AA0E-32EC6B3301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5800" y="4437070"/>
                <a:ext cx="461075" cy="78380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696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DCE828-B4B5-A076-B608-8FEA8591C8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443BD9A-42CD-9DA9-59B1-299CF865AC5A}"/>
              </a:ext>
            </a:extLst>
          </p:cNvPr>
          <p:cNvSpPr txBox="1"/>
          <p:nvPr/>
        </p:nvSpPr>
        <p:spPr>
          <a:xfrm>
            <a:off x="623620" y="578238"/>
            <a:ext cx="10944760" cy="3392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None/>
            </a:pP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三、解答题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个小题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(12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某校九年级将举行班级乒乓球对抗赛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每个班必须选派出一对男女混合双打选手参赛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九年级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班准备在盈盈、贝贝、晶晶三名女选手和聪聪、明明两名男选手中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选男、女选手各一名组成一对选手参赛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一共能够组成哪几对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如果盈盈和明明的组合是最强组合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那么采用随机抽签的办法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恰好选出盈盈和明明参赛的概率是多少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8B983071-26F5-BC51-5D93-D9714064AFDD}"/>
                  </a:ext>
                </a:extLst>
              </p:cNvPr>
              <p:cNvSpPr txBox="1"/>
              <p:nvPr/>
            </p:nvSpPr>
            <p:spPr>
              <a:xfrm>
                <a:off x="655430" y="4077045"/>
                <a:ext cx="10512730" cy="14148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一共能够组合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盈盈与聪聪、盈盈与明明、贝贝与聪聪、贝贝与明明、晶晶与聪聪、晶晶与明明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.P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盈盈与明明组合参赛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8B983071-26F5-BC51-5D93-D9714064AF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430" y="4077045"/>
                <a:ext cx="10512730" cy="1414875"/>
              </a:xfrm>
              <a:prstGeom prst="rect">
                <a:avLst/>
              </a:prstGeom>
              <a:blipFill>
                <a:blip r:embed="rId3"/>
                <a:stretch>
                  <a:fillRect l="-1218" t="-1293" b="-43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8552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AF927B-6953-C5C9-2CD0-B5429D43CA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E8084273-576B-FECC-A2CB-6BB29F19B908}"/>
                  </a:ext>
                </a:extLst>
              </p:cNvPr>
              <p:cNvSpPr txBox="1"/>
              <p:nvPr/>
            </p:nvSpPr>
            <p:spPr>
              <a:xfrm>
                <a:off x="695624" y="620805"/>
                <a:ext cx="10440725" cy="28799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None/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(12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在一个不透明的袋子中装有白色、黄色和蓝色三种颜色的小球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这些球除颜色外都相同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其中白球有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蓝球有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现从中任意摸出一个小球是白球的概率是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袋子中黄色小球有</a:t>
                </a:r>
                <a:r>
                  <a:rPr lang="zh-CN" altLang="zh-CN" sz="28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E8084273-576B-FECC-A2CB-6BB29F19B9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4" y="620805"/>
                <a:ext cx="10440725" cy="2879956"/>
              </a:xfrm>
              <a:prstGeom prst="rect">
                <a:avLst/>
              </a:prstGeom>
              <a:blipFill>
                <a:blip r:embed="rId3"/>
                <a:stretch>
                  <a:fillRect l="-1168" b="-52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04E5F778-6977-DC11-B859-7D5BE3996A3B}"/>
              </a:ext>
            </a:extLst>
          </p:cNvPr>
          <p:cNvSpPr txBox="1"/>
          <p:nvPr/>
        </p:nvSpPr>
        <p:spPr>
          <a:xfrm>
            <a:off x="695624" y="3510120"/>
            <a:ext cx="1584111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:(1)1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64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3731</TotalTime>
  <Words>1573</Words>
  <Application>Microsoft Office PowerPoint</Application>
  <PresentationFormat>宽屏</PresentationFormat>
  <Paragraphs>111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黑体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lastModifiedBy>PC</cp:lastModifiedBy>
  <cp:revision>226</cp:revision>
  <dcterms:created xsi:type="dcterms:W3CDTF">2024-04-24T12:16:00Z</dcterms:created>
  <dcterms:modified xsi:type="dcterms:W3CDTF">2025-04-01T13:29:41Z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