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4728" r:id="rId2"/>
    <p:sldId id="4773" r:id="rId3"/>
    <p:sldId id="4774" r:id="rId4"/>
    <p:sldId id="4775" r:id="rId5"/>
    <p:sldId id="4776" r:id="rId6"/>
    <p:sldId id="4777" r:id="rId7"/>
    <p:sldId id="4778" r:id="rId8"/>
    <p:sldId id="4779" r:id="rId9"/>
    <p:sldId id="4780" r:id="rId10"/>
    <p:sldId id="4781" r:id="rId11"/>
    <p:sldId id="4782" r:id="rId12"/>
    <p:sldId id="4783" r:id="rId13"/>
    <p:sldId id="4784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0751" autoAdjust="0"/>
  </p:normalViewPr>
  <p:slideViewPr>
    <p:cSldViewPr showGuides="1">
      <p:cViewPr varScale="1">
        <p:scale>
          <a:sx n="73" d="100"/>
          <a:sy n="73" d="100"/>
        </p:scale>
        <p:origin x="1118" y="5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9956C-5C09-AD8D-3F14-A5E471486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D8F74A8-2F8E-478F-30A7-65E867E80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26247B-DEC4-E4AA-D637-661BEE188C7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28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733F2-27D5-1B45-2993-C60028E58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F53EDE0-236B-6CE4-4704-4F103D1333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628A881-1DCB-B000-C2FF-17DAE37B8F4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891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6CFA7-6505-EE28-896F-157A0A15F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5ED1B58-C651-3E6D-9E4B-2E4BB3B9E5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2F774F9-B065-AE50-3A22-45C56EC1B33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409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2C7E5-4A48-64B3-CF25-7B7E6ABA5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D3D6AE1-55C9-A43F-610D-C6D88FC5A8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1B449E8-BC08-393E-9025-E34CE867E46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2799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B0F15-3EAF-3BED-E859-6B1DCF87B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08715E4-BDA8-8B3F-DFF4-0FC7F3EEB9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17701D6-AEA1-7BCD-7CE1-608506C6C82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14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CCB06-9F36-281C-B625-DF6E33C9A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7D0EA10-B8D5-4F5B-01DB-34662B7ADE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8F20D30-A5FA-22EE-0C3F-CBB03CE58C6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075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7761A-F5E0-3004-14CE-FCA457934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73CFABA-C976-C5A0-348C-0577ED5AFE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AD3CA7A-12E7-CD99-3103-DB7029BFF53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301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FE1FA-FED8-70C3-FBD9-C855C51E5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797025B-F4AF-D8FE-EBAA-C2479259AC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572298F-66A3-1C73-0B85-6CFC834895B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127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D645A-22A6-1961-73BA-F1AC60A58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5A17EDA-C70B-4670-2634-326CD5C8E4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C71E126-9F59-DE46-4630-4E452D521C7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409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ED65B-3527-C63A-D3AF-18FE0214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1D03D76-B096-AECB-6EF7-BFE23A4AE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0E40A04-A2DF-EAA5-FADC-CDD7BE19E7D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733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64832-32C6-0999-6496-C19E8C57E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E1B1BA3-BF06-2769-849E-D415BBDD8A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9F205CC-8A5A-CDD9-4690-08A6E962899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25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9578F-F2C5-99A8-D7E7-72606145C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4828A7F-7C1E-4BBD-A003-CFA37F5504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22B8534-D28F-C261-F1A4-6724A0BD8D8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162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168D3-3DAD-0DD3-4BF6-1CC58EFC3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F6B522F-EB2A-C3D5-FA4D-872C3A7678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CF45E1A-66F0-2B63-505C-74B56A42777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02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182C5-CFF7-EE65-2A0E-C338E3E9E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B625D2B-95C3-BADE-5ADA-78505493452F}"/>
              </a:ext>
            </a:extLst>
          </p:cNvPr>
          <p:cNvSpPr txBox="1"/>
          <p:nvPr/>
        </p:nvSpPr>
        <p:spPr>
          <a:xfrm>
            <a:off x="3287805" y="1700880"/>
            <a:ext cx="610651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《图形的相似》阶段检测卷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19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CB4F2-4A79-CB1E-9D3C-801FF754D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296B69E-51AE-8471-3BF9-D80C50766856}"/>
              </a:ext>
            </a:extLst>
          </p:cNvPr>
          <p:cNvSpPr txBox="1"/>
          <p:nvPr/>
        </p:nvSpPr>
        <p:spPr>
          <a:xfrm>
            <a:off x="623620" y="692810"/>
            <a:ext cx="1072874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求四边形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881361C-7A75-205A-4441-E867542C1D3C}"/>
                  </a:ext>
                </a:extLst>
              </p:cNvPr>
              <p:cNvSpPr txBox="1"/>
              <p:nvPr/>
            </p:nvSpPr>
            <p:spPr>
              <a:xfrm>
                <a:off x="623620" y="1863529"/>
                <a:ext cx="6106510" cy="37709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AC=AD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𝑨𝑫𝑬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𝑨𝑩𝑪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𝑨𝑬</m:t>
                                </m:r>
                              </m:num>
                              <m:den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𝑨𝑪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𝑨𝑫𝑬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28(cm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zh-CN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四边形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𝑩𝑪𝑫𝑬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𝑨𝑫𝑬</m:t>
                        </m:r>
                      </m:sub>
                    </m:sSub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881361C-7A75-205A-4441-E867542C1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863529"/>
                <a:ext cx="6106510" cy="3770969"/>
              </a:xfrm>
              <a:prstGeom prst="rect">
                <a:avLst/>
              </a:prstGeom>
              <a:blipFill>
                <a:blip r:embed="rId3"/>
                <a:stretch>
                  <a:fillRect l="-1996" t="-2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37.jpeg">
            <a:extLst>
              <a:ext uri="{FF2B5EF4-FFF2-40B4-BE49-F238E27FC236}">
                <a16:creationId xmlns:a16="http://schemas.microsoft.com/office/drawing/2014/main" id="{F6E7A186-3C88-255A-A651-92A1B588B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150" y="2636945"/>
            <a:ext cx="2322028" cy="213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1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3C8C5-4EC8-DC66-019E-BB7417DDE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BEDAE6B-A345-E4A7-B3F6-F235634F793B}"/>
              </a:ext>
            </a:extLst>
          </p:cNvPr>
          <p:cNvSpPr txBox="1"/>
          <p:nvPr/>
        </p:nvSpPr>
        <p:spPr>
          <a:xfrm>
            <a:off x="623619" y="548800"/>
            <a:ext cx="1058473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在平面直角坐标系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xOy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的顶点坐标分别为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(1,0),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(3,0),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(2,1),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(4,3),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(6,5),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(4,7)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按下列要求画图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为位似中心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轴左侧按比例尺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放大得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的位似图形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并解决下列问题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求顶点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的坐标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8AD2711-4D23-D5D5-A8BF-48D444FBBEF8}"/>
              </a:ext>
            </a:extLst>
          </p:cNvPr>
          <p:cNvSpPr txBox="1"/>
          <p:nvPr/>
        </p:nvSpPr>
        <p:spPr>
          <a:xfrm>
            <a:off x="623619" y="2991614"/>
            <a:ext cx="345624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作图如图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2,0),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6,0),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E320945-F3D7-B54C-2F84-238B8770E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085" y="2278489"/>
            <a:ext cx="3524250" cy="2781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79AC9F0-5F12-0F53-6CDE-3DC358FBE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980" y="2132910"/>
            <a:ext cx="3960275" cy="353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4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BA6EA-6C03-64B2-89EE-1A20492F1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583B84F-4BD3-783A-137D-188B052F266D}"/>
              </a:ext>
            </a:extLst>
          </p:cNvPr>
          <p:cNvSpPr txBox="1"/>
          <p:nvPr/>
        </p:nvSpPr>
        <p:spPr>
          <a:xfrm>
            <a:off x="515612" y="459895"/>
            <a:ext cx="11160775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请你利用旋转、平移两种变换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通过变换后得到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拼接成一个平行四边形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非正方形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写出符合要求的变换过程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C71D5C-30E5-EC23-7DA2-0602ECDB79AF}"/>
              </a:ext>
            </a:extLst>
          </p:cNvPr>
          <p:cNvSpPr txBox="1"/>
          <p:nvPr/>
        </p:nvSpPr>
        <p:spPr>
          <a:xfrm>
            <a:off x="515612" y="2435907"/>
            <a:ext cx="6290293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符合要求的变换有两种情况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变换过程如下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向右平移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再向上平移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再以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为中心顺时针旋转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即得到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1450DBD-F5F1-1D6D-2DAE-9FFA25C0B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085" y="2204915"/>
            <a:ext cx="3853489" cy="3041132"/>
          </a:xfrm>
          <a:prstGeom prst="rect">
            <a:avLst/>
          </a:prstGeom>
        </p:spPr>
      </p:pic>
      <p:pic>
        <p:nvPicPr>
          <p:cNvPr id="8" name="image40.jpeg">
            <a:extLst>
              <a:ext uri="{FF2B5EF4-FFF2-40B4-BE49-F238E27FC236}">
                <a16:creationId xmlns:a16="http://schemas.microsoft.com/office/drawing/2014/main" id="{435B9C0A-8F25-BB1C-BB7E-BB634F8068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" r="49944"/>
          <a:stretch/>
        </p:blipFill>
        <p:spPr>
          <a:xfrm>
            <a:off x="7320084" y="2132728"/>
            <a:ext cx="3853489" cy="347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7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07A59-BCDD-C091-55FB-5E9A6781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80BDA13-64EE-565A-1EA9-991F5A1ECEDA}"/>
              </a:ext>
            </a:extLst>
          </p:cNvPr>
          <p:cNvSpPr txBox="1"/>
          <p:nvPr/>
        </p:nvSpPr>
        <p:spPr>
          <a:xfrm>
            <a:off x="839635" y="1052835"/>
            <a:ext cx="6182015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2: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变换过程如下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向右平移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再向上平移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再以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为中心顺时针旋转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即得到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800" b="1" i="0" u="none" strike="noStrike" kern="1200" cap="none" spc="0" normalizeH="0" baseline="-2500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0.jpeg">
            <a:extLst>
              <a:ext uri="{FF2B5EF4-FFF2-40B4-BE49-F238E27FC236}">
                <a16:creationId xmlns:a16="http://schemas.microsoft.com/office/drawing/2014/main" id="{80453691-C371-2BD3-9CED-D54952C021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572" r="-81"/>
          <a:stretch/>
        </p:blipFill>
        <p:spPr>
          <a:xfrm>
            <a:off x="7464095" y="1052835"/>
            <a:ext cx="3888270" cy="347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9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24A8F-E026-CCA6-1C59-636007545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CA1C6E0-67C7-8FCF-366F-8E92DC75DA88}"/>
              </a:ext>
            </a:extLst>
          </p:cNvPr>
          <p:cNvSpPr txBox="1"/>
          <p:nvPr/>
        </p:nvSpPr>
        <p:spPr>
          <a:xfrm>
            <a:off x="623620" y="465478"/>
            <a:ext cx="10285981" cy="3392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倍的放大镜照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下列结论不正确的是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被放大后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各边长是原来的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</a:p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被放大后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是原来的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</a:p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被放大后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周长是原来的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被放大后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面积是原来的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B228151-94C3-7E9F-C666-E2DCCBE63244}"/>
              </a:ext>
            </a:extLst>
          </p:cNvPr>
          <p:cNvSpPr txBox="1"/>
          <p:nvPr/>
        </p:nvSpPr>
        <p:spPr>
          <a:xfrm>
            <a:off x="623620" y="4149050"/>
            <a:ext cx="10807592" cy="1716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位似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位似中心为点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的周长之比是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	                B.3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	       C.4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	           D.9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5CAA227-656A-21BF-BC73-0A1F62A00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070" y="1757684"/>
            <a:ext cx="4204359" cy="242285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A87BD62-E8FA-7D90-A464-F11E5359B70A}"/>
              </a:ext>
            </a:extLst>
          </p:cNvPr>
          <p:cNvSpPr txBox="1"/>
          <p:nvPr/>
        </p:nvSpPr>
        <p:spPr>
          <a:xfrm>
            <a:off x="9048205" y="1124840"/>
            <a:ext cx="461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E6F4798-B128-B086-FCD9-AFA6BDFB0C43}"/>
              </a:ext>
            </a:extLst>
          </p:cNvPr>
          <p:cNvSpPr txBox="1"/>
          <p:nvPr/>
        </p:nvSpPr>
        <p:spPr>
          <a:xfrm>
            <a:off x="5890495" y="4797095"/>
            <a:ext cx="421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9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53A84-5EA9-27AB-2789-B6F8D1763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9C06D2A-26B0-5E50-BCD3-6DA530F9BB7A}"/>
              </a:ext>
            </a:extLst>
          </p:cNvPr>
          <p:cNvSpPr txBox="1"/>
          <p:nvPr/>
        </p:nvSpPr>
        <p:spPr>
          <a:xfrm>
            <a:off x="875637" y="620805"/>
            <a:ext cx="10440725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下面三个结论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=1;②△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;③△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的面积之比为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其中正确的有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B.1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C.2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D.3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</a:p>
        </p:txBody>
      </p:sp>
      <p:pic>
        <p:nvPicPr>
          <p:cNvPr id="4" name="image29.jpeg">
            <a:extLst>
              <a:ext uri="{FF2B5EF4-FFF2-40B4-BE49-F238E27FC236}">
                <a16:creationId xmlns:a16="http://schemas.microsoft.com/office/drawing/2014/main" id="{B59A988C-9318-DAB7-2537-90E86457B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240" y="3453293"/>
            <a:ext cx="2407517" cy="221382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E4B5ED6-AA94-F8BD-0BF2-F2C1172E0C74}"/>
              </a:ext>
            </a:extLst>
          </p:cNvPr>
          <p:cNvSpPr txBox="1"/>
          <p:nvPr/>
        </p:nvSpPr>
        <p:spPr>
          <a:xfrm>
            <a:off x="4295875" y="2060905"/>
            <a:ext cx="461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94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98A1B-6654-4DA9-BFC9-1F04D7DA6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4B53123-0BC9-2915-9059-BC0D0181FAF3}"/>
              </a:ext>
            </a:extLst>
          </p:cNvPr>
          <p:cNvSpPr txBox="1"/>
          <p:nvPr/>
        </p:nvSpPr>
        <p:spPr>
          <a:xfrm>
            <a:off x="731627" y="620805"/>
            <a:ext cx="10728745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小明为了测量旗杆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他首先在旗杆的右边点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处放置了一平面镜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并测得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然后沿着直线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后退到点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眼睛恰好看到镜子里旗杆的顶端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并测得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眼睛到地面的距离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则旗杆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A.6.0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B.6.2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C.6.3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D.6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</a:p>
        </p:txBody>
      </p:sp>
      <p:pic>
        <p:nvPicPr>
          <p:cNvPr id="4" name="image30.jpeg">
            <a:extLst>
              <a:ext uri="{FF2B5EF4-FFF2-40B4-BE49-F238E27FC236}">
                <a16:creationId xmlns:a16="http://schemas.microsoft.com/office/drawing/2014/main" id="{8003F1E1-9D86-ED7A-8352-B2307743E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059" y="4005040"/>
            <a:ext cx="2851080" cy="180012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BA05FFC-93A8-C404-11E7-F18E73E1DB4D}"/>
              </a:ext>
            </a:extLst>
          </p:cNvPr>
          <p:cNvSpPr txBox="1"/>
          <p:nvPr/>
        </p:nvSpPr>
        <p:spPr>
          <a:xfrm>
            <a:off x="8731140" y="2708950"/>
            <a:ext cx="461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49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14E05B-25F8-9E29-98C4-8BB0A512D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8A2E00-CD2A-B673-E4AE-540229E12B8D}"/>
                  </a:ext>
                </a:extLst>
              </p:cNvPr>
              <p:cNvSpPr txBox="1"/>
              <p:nvPr/>
            </p:nvSpPr>
            <p:spPr>
              <a:xfrm>
                <a:off x="598359" y="776451"/>
                <a:ext cx="7632531" cy="16161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四边形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𝑩𝑪𝑭𝑬</m:t>
                        </m:r>
                      </m:sub>
                    </m:sSub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=8,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</m:sub>
                        </m:sSub>
                      </m:e>
                      <m:sub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A.9	          B.10	          C.12	            D.13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8A2E00-CD2A-B673-E4AE-540229E12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59" y="776451"/>
                <a:ext cx="7632531" cy="1616148"/>
              </a:xfrm>
              <a:prstGeom prst="rect">
                <a:avLst/>
              </a:prstGeom>
              <a:blipFill>
                <a:blip r:embed="rId3"/>
                <a:stretch>
                  <a:fillRect l="-1597" t="-2264" r="-1278" b="-9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4A67E59-BE1E-E942-D976-6703C4DA991D}"/>
                  </a:ext>
                </a:extLst>
              </p:cNvPr>
              <p:cNvSpPr txBox="1"/>
              <p:nvPr/>
            </p:nvSpPr>
            <p:spPr>
              <a:xfrm>
                <a:off x="598359" y="3429000"/>
                <a:ext cx="11114031" cy="2219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在平面直角坐标系中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顶点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的坐标为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(2,3),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若以原点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为位似中心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画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的位似图形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A'B'C'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A'B'C'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的相似比等于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的坐标为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A.(2,3)	   B.(4,6)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(-4,-6)            C.(4,6)	   D.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/>
                        </m:ctrlPr>
                      </m:dPr>
                      <m:e>
                        <m:r>
                          <a:rPr lang="en-US" altLang="zh-CN" sz="2800" b="1" i="1"/>
                          <m:t>𝟏</m:t>
                        </m:r>
                        <m:r>
                          <a:rPr lang="en-US" altLang="zh-CN" sz="2800" b="1" i="1"/>
                          <m:t>,</m:t>
                        </m:r>
                        <m:f>
                          <m:fPr>
                            <m:ctrlPr>
                              <a:rPr lang="zh-CN" altLang="zh-CN" sz="2800" b="1" i="1"/>
                            </m:ctrlPr>
                          </m:fPr>
                          <m:num>
                            <m:r>
                              <a:rPr lang="en-US" altLang="zh-CN" sz="2800" b="1" i="1"/>
                              <m:t>𝟑</m:t>
                            </m:r>
                          </m:num>
                          <m:den>
                            <m:r>
                              <a:rPr lang="en-US" altLang="zh-CN" sz="2800" b="1" i="1"/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/>
                        </m:ctrlPr>
                      </m:dPr>
                      <m:e>
                        <m:r>
                          <a:rPr lang="en-US" altLang="zh-CN" sz="2800" b="1" i="1"/>
                          <m:t>−</m:t>
                        </m:r>
                        <m:r>
                          <a:rPr lang="en-US" altLang="zh-CN" sz="2800" b="1" i="1"/>
                          <m:t>𝟏</m:t>
                        </m:r>
                        <m:r>
                          <a:rPr lang="en-US" altLang="zh-CN" sz="2800" b="1" i="1"/>
                          <m:t>,−</m:t>
                        </m:r>
                        <m:f>
                          <m:fPr>
                            <m:ctrlPr>
                              <a:rPr lang="zh-CN" altLang="zh-CN" sz="2800" b="1" i="1"/>
                            </m:ctrlPr>
                          </m:fPr>
                          <m:num>
                            <m:r>
                              <a:rPr lang="en-US" altLang="zh-CN" sz="2800" b="1" i="1"/>
                              <m:t>𝟑</m:t>
                            </m:r>
                          </m:num>
                          <m:den>
                            <m:r>
                              <a:rPr lang="en-US" altLang="zh-CN" sz="2800" b="1" i="1"/>
                              <m:t>𝟐</m:t>
                            </m:r>
                          </m:den>
                        </m:f>
                      </m:e>
                    </m:d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4A67E59-BE1E-E942-D976-6703C4DA9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59" y="3429000"/>
                <a:ext cx="11114031" cy="2219262"/>
              </a:xfrm>
              <a:prstGeom prst="rect">
                <a:avLst/>
              </a:prstGeom>
              <a:blipFill>
                <a:blip r:embed="rId4"/>
                <a:stretch>
                  <a:fillRect l="-1097" t="-3846" r="-1097" b="-16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C85240E3-5677-44D4-1E82-01364D16C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0185" y="476795"/>
            <a:ext cx="2181225" cy="249555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55E8C5C-D6DF-0C27-6A55-74FEC910625B}"/>
              </a:ext>
            </a:extLst>
          </p:cNvPr>
          <p:cNvSpPr txBox="1"/>
          <p:nvPr/>
        </p:nvSpPr>
        <p:spPr>
          <a:xfrm>
            <a:off x="2999785" y="1412860"/>
            <a:ext cx="64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1402721-4114-A9BF-1FA3-5379EFD9BFC9}"/>
              </a:ext>
            </a:extLst>
          </p:cNvPr>
          <p:cNvSpPr txBox="1"/>
          <p:nvPr/>
        </p:nvSpPr>
        <p:spPr>
          <a:xfrm>
            <a:off x="3503820" y="450907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766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96EF7-A2CE-7169-AE0D-D70061C2D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7E0C887-F962-F804-189A-F7EF7EECD5BC}"/>
              </a:ext>
            </a:extLst>
          </p:cNvPr>
          <p:cNvSpPr txBox="1"/>
          <p:nvPr/>
        </p:nvSpPr>
        <p:spPr>
          <a:xfrm>
            <a:off x="695624" y="535329"/>
            <a:ext cx="1072874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若两个相似三角形的相似比为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则这两个三角形的对应角平分线的比为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图中的两个三角形是位似图形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它们的位似中心是点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11E8AC4-E0E9-E461-DA99-7308A4D90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715" y="2466357"/>
            <a:ext cx="2428875" cy="229552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FAE993D-ACC2-143C-572C-3BEE17E32E35}"/>
              </a:ext>
            </a:extLst>
          </p:cNvPr>
          <p:cNvSpPr txBox="1"/>
          <p:nvPr/>
        </p:nvSpPr>
        <p:spPr>
          <a:xfrm>
            <a:off x="731628" y="4941105"/>
            <a:ext cx="107287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小明在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时测得某树的影长为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时又测得该树的影长为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若两次日照的光线互相垂直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则该树的高度为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C4874EF-159C-3D4D-D0A5-C172FF0CE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005" y="2351211"/>
            <a:ext cx="2990850" cy="23526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0CD0C34B-202D-3237-9F04-9D75FFE9542E}"/>
              </a:ext>
            </a:extLst>
          </p:cNvPr>
          <p:cNvSpPr txBox="1"/>
          <p:nvPr/>
        </p:nvSpPr>
        <p:spPr>
          <a:xfrm>
            <a:off x="2207730" y="1390673"/>
            <a:ext cx="7200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9A89383-3586-0999-788E-00D96FF9F025}"/>
              </a:ext>
            </a:extLst>
          </p:cNvPr>
          <p:cNvSpPr txBox="1"/>
          <p:nvPr/>
        </p:nvSpPr>
        <p:spPr>
          <a:xfrm>
            <a:off x="9158855" y="1827991"/>
            <a:ext cx="533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A8B8B33-A9BA-CEC0-A25A-17B6C55046E4}"/>
              </a:ext>
            </a:extLst>
          </p:cNvPr>
          <p:cNvSpPr txBox="1"/>
          <p:nvPr/>
        </p:nvSpPr>
        <p:spPr>
          <a:xfrm>
            <a:off x="8299109" y="5371992"/>
            <a:ext cx="8597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07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BDCC9-3A14-ADE7-B00D-29AE3D890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C84E97B-5BA6-8F2E-B174-68B1FE6B0A5D}"/>
              </a:ext>
            </a:extLst>
          </p:cNvPr>
          <p:cNvSpPr txBox="1"/>
          <p:nvPr/>
        </p:nvSpPr>
        <p:spPr>
          <a:xfrm>
            <a:off x="767629" y="692810"/>
            <a:ext cx="10152705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在等边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边上的点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折叠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刚好落在点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4.jpeg">
            <a:extLst>
              <a:ext uri="{FF2B5EF4-FFF2-40B4-BE49-F238E27FC236}">
                <a16:creationId xmlns:a16="http://schemas.microsoft.com/office/drawing/2014/main" id="{0E3874A2-1426-CA2B-7351-F0EA70E4A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930" y="2924965"/>
            <a:ext cx="2456222" cy="22859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F2C90F2-83CC-4638-6B30-442A9C9B6BD4}"/>
              </a:ext>
            </a:extLst>
          </p:cNvPr>
          <p:cNvSpPr txBox="1"/>
          <p:nvPr/>
        </p:nvSpPr>
        <p:spPr>
          <a:xfrm>
            <a:off x="3143795" y="2105407"/>
            <a:ext cx="8640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874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58E1E-EC8C-6409-6531-F468759D0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F53CD09-0562-EEAA-5395-8B43913C6EA4}"/>
              </a:ext>
            </a:extLst>
          </p:cNvPr>
          <p:cNvSpPr txBox="1"/>
          <p:nvPr/>
        </p:nvSpPr>
        <p:spPr>
          <a:xfrm>
            <a:off x="623620" y="404790"/>
            <a:ext cx="10584735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身高为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的某同学想测量一棵大树的高度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他沿着树影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走去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当走到点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他的影子顶端正好与树的影子顶端重合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这时测得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求树的高度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2135B72-A388-9D22-5308-ED04D4B610AD}"/>
                  </a:ext>
                </a:extLst>
              </p:cNvPr>
              <p:cNvSpPr txBox="1"/>
              <p:nvPr/>
            </p:nvSpPr>
            <p:spPr>
              <a:xfrm>
                <a:off x="642891" y="3112493"/>
                <a:ext cx="6120425" cy="22367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根据题意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树高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2135B72-A388-9D22-5308-ED04D4B610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891" y="3112493"/>
                <a:ext cx="6120425" cy="2236703"/>
              </a:xfrm>
              <a:prstGeom prst="rect">
                <a:avLst/>
              </a:prstGeom>
              <a:blipFill>
                <a:blip r:embed="rId3"/>
                <a:stretch>
                  <a:fillRect l="-1992" b="-7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35.jpeg">
            <a:extLst>
              <a:ext uri="{FF2B5EF4-FFF2-40B4-BE49-F238E27FC236}">
                <a16:creationId xmlns:a16="http://schemas.microsoft.com/office/drawing/2014/main" id="{6044D180-1958-0D48-CCDA-A64424EC4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6175" y="2853477"/>
            <a:ext cx="1872130" cy="275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A91D1-4638-00A9-108F-0FC7B1C04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5D6A6CE-161D-040E-15BD-FA3BD0361A0C}"/>
              </a:ext>
            </a:extLst>
          </p:cNvPr>
          <p:cNvSpPr txBox="1"/>
          <p:nvPr/>
        </p:nvSpPr>
        <p:spPr>
          <a:xfrm>
            <a:off x="695625" y="548800"/>
            <a:ext cx="10584735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在河两岸分别有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两村庄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现测得点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在一条直线上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在一条直线上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=70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两村间的距离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9B46322-459A-0FA4-4939-0763EA504106}"/>
                  </a:ext>
                </a:extLst>
              </p:cNvPr>
              <p:cNvSpPr txBox="1"/>
              <p:nvPr/>
            </p:nvSpPr>
            <p:spPr>
              <a:xfrm>
                <a:off x="767630" y="2622387"/>
                <a:ext cx="5328370" cy="28830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ADE.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𝟕𝟎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两村间的距离为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9B46322-459A-0FA4-4939-0763EA504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2622387"/>
                <a:ext cx="5328370" cy="2883033"/>
              </a:xfrm>
              <a:prstGeom prst="rect">
                <a:avLst/>
              </a:prstGeom>
              <a:blipFill>
                <a:blip r:embed="rId3"/>
                <a:stretch>
                  <a:fillRect l="-2403" b="-50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36.jpeg">
            <a:extLst>
              <a:ext uri="{FF2B5EF4-FFF2-40B4-BE49-F238E27FC236}">
                <a16:creationId xmlns:a16="http://schemas.microsoft.com/office/drawing/2014/main" id="{297FCBB7-C745-94F7-A78E-EAA43F8FA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155" y="2648553"/>
            <a:ext cx="2538110" cy="227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2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3768</TotalTime>
  <Words>1260</Words>
  <Application>Microsoft Office PowerPoint</Application>
  <PresentationFormat>宽屏</PresentationFormat>
  <Paragraphs>62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228</cp:revision>
  <dcterms:created xsi:type="dcterms:W3CDTF">2024-04-24T12:16:00Z</dcterms:created>
  <dcterms:modified xsi:type="dcterms:W3CDTF">2025-04-01T14:08:32Z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