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3"/>
  </p:notesMasterIdLst>
  <p:sldIdLst>
    <p:sldId id="4728" r:id="rId2"/>
    <p:sldId id="4729" r:id="rId3"/>
    <p:sldId id="4730" r:id="rId4"/>
    <p:sldId id="4731" r:id="rId5"/>
    <p:sldId id="4732" r:id="rId6"/>
    <p:sldId id="4733" r:id="rId7"/>
    <p:sldId id="4734" r:id="rId8"/>
    <p:sldId id="4735" r:id="rId9"/>
    <p:sldId id="4736" r:id="rId10"/>
    <p:sldId id="4737" r:id="rId11"/>
    <p:sldId id="4738" r:id="rId12"/>
  </p:sldIdLst>
  <p:sldSz cx="12192000" cy="6858000"/>
  <p:notesSz cx="6858000" cy="9144000"/>
  <p:defaultTextStyle>
    <a:defPPr>
      <a:defRPr lang="zh-CN"/>
    </a:defPPr>
    <a:lvl1pPr marL="0" lvl="0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1pPr>
    <a:lvl2pPr marL="457200" lvl="1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2pPr>
    <a:lvl3pPr marL="914400" lvl="2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3pPr>
    <a:lvl4pPr marL="1371600" lvl="3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4pPr>
    <a:lvl5pPr marL="1828800" lvl="4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5pPr>
    <a:lvl6pPr marL="2286000" lvl="5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6pPr>
    <a:lvl7pPr marL="2743200" lvl="6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7pPr>
    <a:lvl8pPr marL="3200400" lvl="7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8pPr>
    <a:lvl9pPr marL="3657600" lvl="8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51" userDrawn="1">
          <p15:clr>
            <a:srgbClr val="A4A3A4"/>
          </p15:clr>
        </p15:guide>
        <p15:guide id="2" pos="3882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PC" initials="P" lastIdx="1" clrIdx="0">
    <p:extLst>
      <p:ext uri="{19B8F6BF-5375-455C-9EA6-DF929625EA0E}">
        <p15:presenceInfo xmlns:p15="http://schemas.microsoft.com/office/powerpoint/2012/main" userId="PC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B251C"/>
    <a:srgbClr val="E5F5FC"/>
    <a:srgbClr val="00ADE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950" autoAdjust="0"/>
    <p:restoredTop sz="91555" autoAdjust="0"/>
  </p:normalViewPr>
  <p:slideViewPr>
    <p:cSldViewPr showGuides="1">
      <p:cViewPr varScale="1">
        <p:scale>
          <a:sx n="73" d="100"/>
          <a:sy n="73" d="100"/>
        </p:scale>
        <p:origin x="1118" y="72"/>
      </p:cViewPr>
      <p:guideLst>
        <p:guide orient="horz" pos="2251"/>
        <p:guide pos="388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5" cy="72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等线" panose="02010600030101010101" pitchFamily="2" charset="-122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noProof="1" smtClean="0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等线" panose="02010600030101010101" pitchFamily="2" charset="-122"/>
              <a:cs typeface="+mn-cs"/>
            </a:endParaRPr>
          </a:p>
        </p:txBody>
      </p:sp>
      <p:sp>
        <p:nvSpPr>
          <p:cNvPr id="3076" name="幻灯片图像占位符 3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备注占位符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5800" y="4400550"/>
            <a:ext cx="5486400" cy="36004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单击此处编辑母版文本样式</a:t>
            </a:r>
          </a:p>
          <a:p>
            <a:pPr marL="457200" marR="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第二级</a:t>
            </a:r>
          </a:p>
          <a:p>
            <a:pPr marL="914400" marR="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第三级</a:t>
            </a:r>
          </a:p>
          <a:p>
            <a:pPr marL="1371600" marR="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第四级</a:t>
            </a:r>
          </a:p>
          <a:p>
            <a:pPr marL="1828800" marR="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等线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/>
          <a:p>
            <a:pPr lvl="0" algn="r" eaLnBrk="1" fontAlgn="base" hangingPunct="1"/>
            <a:fld id="{9A0DB2DC-4C9A-4742-B13C-FB6460FD3503}" type="slidenum">
              <a:rPr lang="zh-CN" altLang="en-US" sz="1200" strike="noStrike" noProof="1" dirty="0">
                <a:latin typeface="Calibri" panose="020F0502020204030204" pitchFamily="34" charset="0"/>
                <a:ea typeface="等线" panose="02010600030101010101" pitchFamily="2" charset="-122"/>
                <a:cs typeface="+mn-cs"/>
              </a:rPr>
              <a:t>‹#›</a:t>
            </a:fld>
            <a:endParaRPr lang="zh-CN" altLang="en-US" sz="1200" strike="noStrike" noProof="1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2C9956C-5C09-AD8D-3F14-A5E47148665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>
            <a:extLst>
              <a:ext uri="{FF2B5EF4-FFF2-40B4-BE49-F238E27FC236}">
                <a16:creationId xmlns:a16="http://schemas.microsoft.com/office/drawing/2014/main" id="{0D8F74A8-2F8E-478F-30A7-65E867E808D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5122" name="文本占位符 2">
            <a:extLst>
              <a:ext uri="{FF2B5EF4-FFF2-40B4-BE49-F238E27FC236}">
                <a16:creationId xmlns:a16="http://schemas.microsoft.com/office/drawing/2014/main" id="{0F26247B-DEC4-E4AA-D637-661BEE188C74}"/>
              </a:ext>
            </a:extLst>
          </p:cNvPr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6532894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59E66C8-929F-F191-E51E-917A0A1B74B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>
            <a:extLst>
              <a:ext uri="{FF2B5EF4-FFF2-40B4-BE49-F238E27FC236}">
                <a16:creationId xmlns:a16="http://schemas.microsoft.com/office/drawing/2014/main" id="{F62C554F-0CDC-F77C-F3B3-710ABCCBBF1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5122" name="文本占位符 2">
            <a:extLst>
              <a:ext uri="{FF2B5EF4-FFF2-40B4-BE49-F238E27FC236}">
                <a16:creationId xmlns:a16="http://schemas.microsoft.com/office/drawing/2014/main" id="{126387CF-0250-8845-BF26-A26E5EBE3BF6}"/>
              </a:ext>
            </a:extLst>
          </p:cNvPr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6249474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7888D57-5AA8-EEC6-3F87-61DF765FD6B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>
            <a:extLst>
              <a:ext uri="{FF2B5EF4-FFF2-40B4-BE49-F238E27FC236}">
                <a16:creationId xmlns:a16="http://schemas.microsoft.com/office/drawing/2014/main" id="{B75C3ADF-505E-567A-4F7E-34070B584B9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5122" name="文本占位符 2">
            <a:extLst>
              <a:ext uri="{FF2B5EF4-FFF2-40B4-BE49-F238E27FC236}">
                <a16:creationId xmlns:a16="http://schemas.microsoft.com/office/drawing/2014/main" id="{7B051B92-0ADA-E8AE-8D09-76B4B4B14C85}"/>
              </a:ext>
            </a:extLst>
          </p:cNvPr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3331731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4F749D0-27B9-373D-3026-69A14D5AB3F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>
            <a:extLst>
              <a:ext uri="{FF2B5EF4-FFF2-40B4-BE49-F238E27FC236}">
                <a16:creationId xmlns:a16="http://schemas.microsoft.com/office/drawing/2014/main" id="{AF58DD61-D924-B5EC-1EDF-41B5F1A1099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5122" name="文本占位符 2">
            <a:extLst>
              <a:ext uri="{FF2B5EF4-FFF2-40B4-BE49-F238E27FC236}">
                <a16:creationId xmlns:a16="http://schemas.microsoft.com/office/drawing/2014/main" id="{14BEDFB8-42EE-37DC-9507-DDD4EA460FE1}"/>
              </a:ext>
            </a:extLst>
          </p:cNvPr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3776834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8C092F9-F8E8-3956-E8C6-FE2A87F4F73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>
            <a:extLst>
              <a:ext uri="{FF2B5EF4-FFF2-40B4-BE49-F238E27FC236}">
                <a16:creationId xmlns:a16="http://schemas.microsoft.com/office/drawing/2014/main" id="{FB9F37A7-076B-E5EA-E803-972047901B2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5122" name="文本占位符 2">
            <a:extLst>
              <a:ext uri="{FF2B5EF4-FFF2-40B4-BE49-F238E27FC236}">
                <a16:creationId xmlns:a16="http://schemas.microsoft.com/office/drawing/2014/main" id="{56F7DFE3-76FA-9610-95D3-3FDA1B914AE5}"/>
              </a:ext>
            </a:extLst>
          </p:cNvPr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1980890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F7B26EE-5242-766A-9DCC-1BF43438829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>
            <a:extLst>
              <a:ext uri="{FF2B5EF4-FFF2-40B4-BE49-F238E27FC236}">
                <a16:creationId xmlns:a16="http://schemas.microsoft.com/office/drawing/2014/main" id="{8E979A2B-96ED-0179-3F7C-8CBD6B9FDEB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5122" name="文本占位符 2">
            <a:extLst>
              <a:ext uri="{FF2B5EF4-FFF2-40B4-BE49-F238E27FC236}">
                <a16:creationId xmlns:a16="http://schemas.microsoft.com/office/drawing/2014/main" id="{A00295B3-F9DE-048D-75D6-83F51B875D65}"/>
              </a:ext>
            </a:extLst>
          </p:cNvPr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2451926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4D40965-1AB5-11BF-CB0D-D35E6926828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>
            <a:extLst>
              <a:ext uri="{FF2B5EF4-FFF2-40B4-BE49-F238E27FC236}">
                <a16:creationId xmlns:a16="http://schemas.microsoft.com/office/drawing/2014/main" id="{F602687D-599A-4F68-7F55-F2DED2BA0DD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5122" name="文本占位符 2">
            <a:extLst>
              <a:ext uri="{FF2B5EF4-FFF2-40B4-BE49-F238E27FC236}">
                <a16:creationId xmlns:a16="http://schemas.microsoft.com/office/drawing/2014/main" id="{5E416CAB-C828-2494-80E8-A3B6664F83D2}"/>
              </a:ext>
            </a:extLst>
          </p:cNvPr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6182846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C93EFD1-7DFC-829F-063F-99DED4C1FCF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>
            <a:extLst>
              <a:ext uri="{FF2B5EF4-FFF2-40B4-BE49-F238E27FC236}">
                <a16:creationId xmlns:a16="http://schemas.microsoft.com/office/drawing/2014/main" id="{5940FF5D-B269-9016-0632-CD2ED873325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5122" name="文本占位符 2">
            <a:extLst>
              <a:ext uri="{FF2B5EF4-FFF2-40B4-BE49-F238E27FC236}">
                <a16:creationId xmlns:a16="http://schemas.microsoft.com/office/drawing/2014/main" id="{95D66699-F674-8311-14EE-94F1943121F9}"/>
              </a:ext>
            </a:extLst>
          </p:cNvPr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8918515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EF16AEC-A65A-EB01-4F39-2DF5BFA0AC3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>
            <a:extLst>
              <a:ext uri="{FF2B5EF4-FFF2-40B4-BE49-F238E27FC236}">
                <a16:creationId xmlns:a16="http://schemas.microsoft.com/office/drawing/2014/main" id="{157AB990-3FDC-DA4D-D59E-8E2F6BC9D44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5122" name="文本占位符 2">
            <a:extLst>
              <a:ext uri="{FF2B5EF4-FFF2-40B4-BE49-F238E27FC236}">
                <a16:creationId xmlns:a16="http://schemas.microsoft.com/office/drawing/2014/main" id="{2FFEFCB2-F44F-1163-A37D-D8BFA9144105}"/>
              </a:ext>
            </a:extLst>
          </p:cNvPr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698640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1A6ADA2-F1DF-B15F-F61C-71EFA027B3D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>
            <a:extLst>
              <a:ext uri="{FF2B5EF4-FFF2-40B4-BE49-F238E27FC236}">
                <a16:creationId xmlns:a16="http://schemas.microsoft.com/office/drawing/2014/main" id="{3F10BA6D-3105-BF07-A710-98F1D7D8D5B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5122" name="文本占位符 2">
            <a:extLst>
              <a:ext uri="{FF2B5EF4-FFF2-40B4-BE49-F238E27FC236}">
                <a16:creationId xmlns:a16="http://schemas.microsoft.com/office/drawing/2014/main" id="{B1E6D50B-35E7-E52D-5A98-B0DC8D27CE07}"/>
              </a:ext>
            </a:extLst>
          </p:cNvPr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939376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92CBF73-CE77-FEAE-D0B3-F3B1BECDD96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>
            <a:extLst>
              <a:ext uri="{FF2B5EF4-FFF2-40B4-BE49-F238E27FC236}">
                <a16:creationId xmlns:a16="http://schemas.microsoft.com/office/drawing/2014/main" id="{884F9C1D-BF35-A9CB-CCF2-FE951AEACA7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5122" name="文本占位符 2">
            <a:extLst>
              <a:ext uri="{FF2B5EF4-FFF2-40B4-BE49-F238E27FC236}">
                <a16:creationId xmlns:a16="http://schemas.microsoft.com/office/drawing/2014/main" id="{6E7639F0-B2FB-4FAF-3897-F6557317E5E7}"/>
              </a:ext>
            </a:extLst>
          </p:cNvPr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152607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通用版式@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500" r="48055"/>
          <a:stretch>
            <a:fillRect/>
          </a:stretch>
        </p:blipFill>
        <p:spPr bwMode="auto">
          <a:xfrm>
            <a:off x="479611" y="476795"/>
            <a:ext cx="3168220" cy="4603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矩形 5"/>
          <p:cNvSpPr/>
          <p:nvPr userDrawn="1"/>
        </p:nvSpPr>
        <p:spPr>
          <a:xfrm>
            <a:off x="1199660" y="476795"/>
            <a:ext cx="1584110" cy="460376"/>
          </a:xfrm>
          <a:prstGeom prst="rect">
            <a:avLst/>
          </a:prstGeom>
          <a:solidFill>
            <a:srgbClr val="E5F5F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 userDrawn="1"/>
        </p:nvSpPr>
        <p:spPr>
          <a:xfrm>
            <a:off x="1847705" y="414595"/>
            <a:ext cx="55175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dirty="0">
                <a:solidFill>
                  <a:srgbClr val="00ADED"/>
                </a:solidFill>
              </a:rPr>
              <a:t>@</a:t>
            </a:r>
            <a:endParaRPr lang="zh-CN" altLang="en-US" sz="3200" dirty="0">
              <a:solidFill>
                <a:srgbClr val="00ADED"/>
              </a:solidFill>
            </a:endParaRPr>
          </a:p>
        </p:txBody>
      </p:sp>
      <p:sp>
        <p:nvSpPr>
          <p:cNvPr id="2" name="文本框 1"/>
          <p:cNvSpPr txBox="1"/>
          <p:nvPr userDrawn="1"/>
        </p:nvSpPr>
        <p:spPr>
          <a:xfrm>
            <a:off x="381000" y="381000"/>
            <a:ext cx="3810000" cy="36933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altLang="zh-CN"/>
              <a:t>@</a:t>
            </a:r>
            <a:r>
              <a:rPr lang="zh-CN" altLang="en-US"/>
              <a:t>知识导航；</a:t>
            </a:r>
            <a:r>
              <a:rPr lang="en-US" altLang="zh-CN"/>
              <a:t>@</a:t>
            </a:r>
            <a:r>
              <a:rPr lang="zh-CN" altLang="en-US"/>
              <a:t>典例导思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知识导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500" r="48055"/>
          <a:stretch>
            <a:fillRect/>
          </a:stretch>
        </p:blipFill>
        <p:spPr bwMode="auto">
          <a:xfrm>
            <a:off x="479611" y="476795"/>
            <a:ext cx="3168220" cy="4603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矩形 5"/>
          <p:cNvSpPr/>
          <p:nvPr userDrawn="1"/>
        </p:nvSpPr>
        <p:spPr>
          <a:xfrm>
            <a:off x="1199660" y="476795"/>
            <a:ext cx="1584110" cy="460376"/>
          </a:xfrm>
          <a:prstGeom prst="rect">
            <a:avLst/>
          </a:prstGeom>
          <a:solidFill>
            <a:srgbClr val="E5F5F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 userDrawn="1"/>
        </p:nvSpPr>
        <p:spPr>
          <a:xfrm>
            <a:off x="1847705" y="414595"/>
            <a:ext cx="18261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>
                <a:solidFill>
                  <a:srgbClr val="00ADED"/>
                </a:solidFill>
              </a:rPr>
              <a:t>知识导航</a:t>
            </a:r>
            <a:endParaRPr lang="zh-CN" altLang="en-US" sz="3200" dirty="0">
              <a:solidFill>
                <a:srgbClr val="00ADED"/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典例导思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500" r="48055"/>
          <a:stretch>
            <a:fillRect/>
          </a:stretch>
        </p:blipFill>
        <p:spPr bwMode="auto">
          <a:xfrm>
            <a:off x="479611" y="476795"/>
            <a:ext cx="3168220" cy="4603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矩形 5"/>
          <p:cNvSpPr/>
          <p:nvPr userDrawn="1"/>
        </p:nvSpPr>
        <p:spPr>
          <a:xfrm>
            <a:off x="1199660" y="476795"/>
            <a:ext cx="1584110" cy="460376"/>
          </a:xfrm>
          <a:prstGeom prst="rect">
            <a:avLst/>
          </a:prstGeom>
          <a:solidFill>
            <a:srgbClr val="E5F5F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 userDrawn="1"/>
        </p:nvSpPr>
        <p:spPr>
          <a:xfrm>
            <a:off x="1847705" y="414595"/>
            <a:ext cx="18261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>
                <a:solidFill>
                  <a:srgbClr val="00ADED"/>
                </a:solidFill>
              </a:rPr>
              <a:t>典例导思</a:t>
            </a:r>
            <a:endParaRPr lang="zh-CN" altLang="en-US" sz="3200" dirty="0">
              <a:solidFill>
                <a:srgbClr val="00ADED"/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图片 1" descr="高分突破·课件模板"/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-11112" y="-7937"/>
            <a:ext cx="12214225" cy="68738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" name="图片 1"/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407035" y="6165215"/>
            <a:ext cx="1901825" cy="69342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</p:sldLayoutIdLst>
  <p:hf sldNum="0" hdr="0" ft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2D182C5-CFF7-EE65-2A0E-C338E3E9E73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id="{CCD6DBA0-0E4D-2D5E-8910-52D4D046861F}"/>
              </a:ext>
            </a:extLst>
          </p:cNvPr>
          <p:cNvSpPr txBox="1"/>
          <p:nvPr/>
        </p:nvSpPr>
        <p:spPr>
          <a:xfrm>
            <a:off x="2517230" y="1772885"/>
            <a:ext cx="7157540" cy="264591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zh-CN" sz="6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《一元二次方程》</a:t>
            </a:r>
            <a:endParaRPr lang="en-US" altLang="zh-CN" sz="6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algn="ctr">
              <a:lnSpc>
                <a:spcPct val="150000"/>
              </a:lnSpc>
            </a:pPr>
            <a:r>
              <a:rPr lang="zh-CN" altLang="zh-CN" sz="6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阶段检测卷</a:t>
            </a:r>
            <a:r>
              <a:rPr lang="en-US" altLang="zh-CN" sz="6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6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一</a:t>
            </a:r>
            <a:r>
              <a:rPr lang="en-US" altLang="zh-CN" sz="6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)</a:t>
            </a:r>
            <a:endParaRPr lang="zh-CN" altLang="zh-CN" sz="6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0119808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80E73DF-A395-1922-32C0-E68192EB354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id="{1D3153A3-F98D-7372-0A24-5B6C60CC6B42}"/>
              </a:ext>
            </a:extLst>
          </p:cNvPr>
          <p:cNvSpPr txBox="1"/>
          <p:nvPr/>
        </p:nvSpPr>
        <p:spPr>
          <a:xfrm>
            <a:off x="695625" y="404790"/>
            <a:ext cx="10800750" cy="35394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(10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分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【提出问题】</a:t>
            </a:r>
          </a:p>
          <a:p>
            <a:pPr>
              <a:buNone/>
            </a:pP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为解方程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en-US" altLang="zh-CN" sz="2800" b="1" baseline="300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-3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en-US" altLang="zh-CN" sz="2800" b="1" baseline="300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-4=0,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我们可以令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en-US" altLang="zh-CN" sz="2800" b="1" baseline="300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于是原方程可转化为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</a:t>
            </a:r>
            <a:r>
              <a:rPr lang="en-US" altLang="zh-CN" sz="2800" b="1" baseline="300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-3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-4=0,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解此方程得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</a:t>
            </a:r>
            <a:r>
              <a:rPr lang="en-US" altLang="zh-CN" sz="2800" b="1" baseline="-250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=4,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</a:t>
            </a:r>
            <a:r>
              <a:rPr lang="en-US" altLang="zh-CN" sz="2800" b="1" baseline="-250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=-1(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不合题意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舍去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当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</a:t>
            </a:r>
            <a:r>
              <a:rPr lang="en-US" altLang="zh-CN" sz="2800" b="1" baseline="-250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=4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时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en-US" altLang="zh-CN" sz="2800" b="1" baseline="300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=4,∴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=±2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800" b="1" dirty="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buNone/>
            </a:pP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∴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原方程的解为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en-US" altLang="zh-CN" sz="2800" b="1" baseline="-250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=2,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en-US" altLang="zh-CN" sz="2800" b="1" baseline="-250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=-2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800" b="1" dirty="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buNone/>
            </a:pP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以上方法就是换元法解方程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从而达到了降次的目的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体现了转化的思想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800" b="1" dirty="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buNone/>
            </a:pP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【解决问题】</a:t>
            </a:r>
          </a:p>
          <a:p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(1)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运用上述换元法解方程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:(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en-US" altLang="zh-CN" sz="2800" b="1" baseline="300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-2)</a:t>
            </a:r>
            <a:r>
              <a:rPr lang="en-US" altLang="zh-CN" sz="2800" b="1" baseline="300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-13(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en-US" altLang="zh-CN" sz="2800" b="1" baseline="300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-2)+42=0;</a:t>
            </a:r>
            <a:endParaRPr lang="zh-CN" altLang="zh-CN" sz="2800" b="1" dirty="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文本框 4">
                <a:extLst>
                  <a:ext uri="{FF2B5EF4-FFF2-40B4-BE49-F238E27FC236}">
                    <a16:creationId xmlns:a16="http://schemas.microsoft.com/office/drawing/2014/main" id="{1EA0C8D7-F593-68FB-B90D-08502DDC7ECD}"/>
                  </a:ext>
                </a:extLst>
              </p:cNvPr>
              <p:cNvSpPr txBox="1"/>
              <p:nvPr/>
            </p:nvSpPr>
            <p:spPr>
              <a:xfrm>
                <a:off x="767630" y="3944220"/>
                <a:ext cx="10368720" cy="189975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>
                  <a:buNone/>
                </a:pPr>
                <a:r>
                  <a:rPr lang="zh-CN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解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:(1)</a:t>
                </a:r>
                <a:r>
                  <a:rPr lang="zh-CN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令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en-US" altLang="zh-CN" sz="2800" b="1" baseline="30000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-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=y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则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y</a:t>
                </a:r>
                <a:r>
                  <a:rPr lang="en-US" altLang="zh-CN" sz="2800" b="1" baseline="30000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-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13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y+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42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0,</a:t>
                </a:r>
                <a:r>
                  <a:rPr lang="zh-CN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解得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y</a:t>
                </a:r>
                <a:r>
                  <a:rPr lang="en-US" altLang="zh-CN" sz="2800" b="1" baseline="-25000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6,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y</a:t>
                </a:r>
                <a:r>
                  <a:rPr lang="en-US" altLang="zh-CN" sz="2800" b="1" baseline="-25000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7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2800" b="1" dirty="0">
                  <a:solidFill>
                    <a:srgbClr val="DB251C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>
                  <a:buNone/>
                </a:pPr>
                <a:r>
                  <a:rPr lang="zh-CN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当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y=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6</a:t>
                </a:r>
                <a:r>
                  <a:rPr lang="zh-CN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时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en-US" altLang="zh-CN" sz="2800" b="1" baseline="30000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-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6,</a:t>
                </a:r>
                <a:r>
                  <a:rPr lang="zh-CN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解得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en-US" altLang="zh-CN" sz="2800" b="1" baseline="-25000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=-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zh-CN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radPr>
                      <m:deg/>
                      <m:e>
                        <m:r>
                          <a:rPr lang="en-US" altLang="zh-CN" sz="28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</m:e>
                    </m:rad>
                  </m:oMath>
                </a14:m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en-US" altLang="zh-CN" sz="2800" b="1" baseline="-25000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zh-CN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radPr>
                      <m:deg/>
                      <m:e>
                        <m:r>
                          <a:rPr lang="en-US" altLang="zh-CN" sz="28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</m:e>
                    </m:rad>
                  </m:oMath>
                </a14:m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;</a:t>
                </a:r>
                <a:endParaRPr lang="zh-CN" altLang="zh-CN" sz="2800" b="1" dirty="0">
                  <a:solidFill>
                    <a:srgbClr val="DB251C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>
                  <a:buNone/>
                </a:pPr>
                <a:r>
                  <a:rPr lang="zh-CN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当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y=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7</a:t>
                </a:r>
                <a:r>
                  <a:rPr lang="zh-CN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时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en-US" altLang="zh-CN" sz="2800" b="1" baseline="30000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-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7,</a:t>
                </a:r>
                <a:r>
                  <a:rPr lang="zh-CN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解得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en-US" altLang="zh-CN" sz="2800" b="1" baseline="-25000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=-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3,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en-US" altLang="zh-CN" sz="2800" b="1" baseline="-25000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3,</a:t>
                </a:r>
                <a:endParaRPr lang="zh-CN" altLang="zh-CN" sz="2800" b="1" dirty="0">
                  <a:solidFill>
                    <a:srgbClr val="DB251C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>
                  <a:buNone/>
                </a:pP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∴</a:t>
                </a:r>
                <a:r>
                  <a:rPr lang="zh-CN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原方程的解为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en-US" altLang="zh-CN" sz="2800" b="1" baseline="-25000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=-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zh-CN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radPr>
                      <m:deg/>
                      <m:e>
                        <m:r>
                          <a:rPr lang="en-US" altLang="zh-CN" sz="28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</m:e>
                    </m:rad>
                  </m:oMath>
                </a14:m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en-US" altLang="zh-CN" sz="2800" b="1" baseline="-25000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zh-CN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radPr>
                      <m:deg/>
                      <m:e>
                        <m:r>
                          <a:rPr lang="en-US" altLang="zh-CN" sz="28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</m:e>
                    </m:rad>
                  </m:oMath>
                </a14:m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en-US" altLang="zh-CN" sz="2800" b="1" baseline="-25000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=-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3,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en-US" altLang="zh-CN" sz="2800" b="1" baseline="-25000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2800" b="1" dirty="0">
                  <a:solidFill>
                    <a:srgbClr val="DB251C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5" name="文本框 4">
                <a:extLst>
                  <a:ext uri="{FF2B5EF4-FFF2-40B4-BE49-F238E27FC236}">
                    <a16:creationId xmlns:a16="http://schemas.microsoft.com/office/drawing/2014/main" id="{1EA0C8D7-F593-68FB-B90D-08502DDC7EC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7630" y="3944220"/>
                <a:ext cx="10368720" cy="1899751"/>
              </a:xfrm>
              <a:prstGeom prst="rect">
                <a:avLst/>
              </a:prstGeom>
              <a:blipFill>
                <a:blip r:embed="rId3"/>
                <a:stretch>
                  <a:fillRect l="-1235" t="-4167" b="-801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650910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F86CA03-5FE9-157F-8553-42C7BAA7C00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id="{F154C64C-4BC2-6832-61C1-C6549E9D6CED}"/>
              </a:ext>
            </a:extLst>
          </p:cNvPr>
          <p:cNvSpPr txBox="1"/>
          <p:nvPr/>
        </p:nvSpPr>
        <p:spPr>
          <a:xfrm>
            <a:off x="767629" y="548800"/>
            <a:ext cx="9000625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(2)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若实数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满足方程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en-US" altLang="zh-CN" sz="2800" b="1" baseline="300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sz="2800" b="1" baseline="300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-5(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en-US" altLang="zh-CN" sz="2800" b="1" baseline="300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)=6,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求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en-US" altLang="zh-CN" sz="2800" b="1" baseline="300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-2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+1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的值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800" b="1" dirty="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BFDAD1F0-75D8-7BCB-F7C4-7DE6361D77E8}"/>
              </a:ext>
            </a:extLst>
          </p:cNvPr>
          <p:cNvSpPr txBox="1"/>
          <p:nvPr/>
        </p:nvSpPr>
        <p:spPr>
          <a:xfrm>
            <a:off x="839635" y="1268850"/>
            <a:ext cx="9360650" cy="45132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  <a:buNone/>
            </a:pPr>
            <a:r>
              <a:rPr lang="en-US" altLang="zh-CN" sz="2800" b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(2)</a:t>
            </a:r>
            <a:r>
              <a:rPr lang="zh-CN" altLang="zh-CN" sz="2800" b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令</a:t>
            </a:r>
            <a:r>
              <a:rPr lang="en-US" altLang="zh-CN" sz="2800" b="1" i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en-US" altLang="zh-CN" sz="2800" b="1" baseline="30000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800" b="1" i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-x=y</a:t>
            </a:r>
            <a:r>
              <a:rPr lang="en-US" altLang="zh-CN" sz="2800" b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800" b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则</a:t>
            </a:r>
            <a:r>
              <a:rPr lang="en-US" altLang="zh-CN" sz="2800" b="1" i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</a:t>
            </a:r>
            <a:r>
              <a:rPr lang="en-US" altLang="zh-CN" sz="2800" b="1" baseline="30000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800" b="1" i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sz="2800" b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z="2800" b="1" i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y=</a:t>
            </a:r>
            <a:r>
              <a:rPr lang="en-US" altLang="zh-CN" sz="2800" b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6,</a:t>
            </a:r>
            <a:endParaRPr lang="zh-CN" altLang="zh-CN" sz="2800" b="1" dirty="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buNone/>
            </a:pPr>
            <a:r>
              <a:rPr lang="zh-CN" altLang="zh-CN" sz="2800" b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解得</a:t>
            </a:r>
            <a:r>
              <a:rPr lang="en-US" altLang="zh-CN" sz="2800" b="1" i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</a:t>
            </a:r>
            <a:r>
              <a:rPr lang="en-US" altLang="zh-CN" sz="2800" b="1" baseline="-25000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800" b="1" i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</a:t>
            </a:r>
            <a:r>
              <a:rPr lang="en-US" altLang="zh-CN" sz="2800" b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6,</a:t>
            </a:r>
            <a:r>
              <a:rPr lang="en-US" altLang="zh-CN" sz="2800" b="1" i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</a:t>
            </a:r>
            <a:r>
              <a:rPr lang="en-US" altLang="zh-CN" sz="2800" b="1" baseline="-25000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800" b="1" i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=-</a:t>
            </a:r>
            <a:r>
              <a:rPr lang="en-US" altLang="zh-CN" sz="2800" b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800" b="1" i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800" b="1" dirty="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buNone/>
            </a:pPr>
            <a:r>
              <a:rPr lang="zh-CN" altLang="zh-CN" sz="2800" b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当</a:t>
            </a:r>
            <a:r>
              <a:rPr lang="en-US" altLang="zh-CN" sz="2800" b="1" i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y=</a:t>
            </a:r>
            <a:r>
              <a:rPr lang="en-US" altLang="zh-CN" sz="2800" b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sz="2800" b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时</a:t>
            </a:r>
            <a:r>
              <a:rPr lang="en-US" altLang="zh-CN" sz="2800" b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sz="2800" b="1" i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en-US" altLang="zh-CN" sz="2800" b="1" baseline="30000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800" b="1" i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-x=</a:t>
            </a:r>
            <a:r>
              <a:rPr lang="en-US" altLang="zh-CN" sz="2800" b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6,</a:t>
            </a:r>
            <a:r>
              <a:rPr lang="zh-CN" altLang="zh-CN" sz="2800" b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即</a:t>
            </a:r>
            <a:r>
              <a:rPr lang="en-US" altLang="zh-CN" sz="2800" b="1" i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en-US" altLang="zh-CN" sz="2800" b="1" baseline="30000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800" b="1" i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-x-</a:t>
            </a:r>
            <a:r>
              <a:rPr lang="en-US" altLang="zh-CN" sz="2800" b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sz="2800" b="1" i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</a:t>
            </a:r>
            <a:r>
              <a:rPr lang="en-US" altLang="zh-CN" sz="2800" b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0,</a:t>
            </a:r>
            <a:endParaRPr lang="zh-CN" altLang="zh-CN" sz="2800" b="1" dirty="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buNone/>
            </a:pPr>
            <a:r>
              <a:rPr lang="en-US" altLang="zh-CN" sz="2800" b="1" i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Δ=</a:t>
            </a:r>
            <a:r>
              <a:rPr lang="en-US" altLang="zh-CN" sz="2800" b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sz="2800" b="1" i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sz="2800" b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1)</a:t>
            </a:r>
            <a:r>
              <a:rPr lang="en-US" altLang="zh-CN" sz="2800" b="1" baseline="30000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800" b="1" i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sz="2800" b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z="2800" b="1" i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 sz="2800" b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800" b="1" i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 sz="2800" b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sz="2800" b="1" i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sz="2800" b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6)</a:t>
            </a:r>
            <a:r>
              <a:rPr lang="en-US" altLang="zh-CN" sz="2800" b="1" i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</a:t>
            </a:r>
            <a:r>
              <a:rPr lang="en-US" altLang="zh-CN" sz="2800" b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25</a:t>
            </a:r>
            <a:r>
              <a:rPr lang="en-US" altLang="zh-CN" sz="2800" b="1" i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&gt;</a:t>
            </a:r>
            <a:r>
              <a:rPr lang="en-US" altLang="zh-CN" sz="2800" b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0,</a:t>
            </a:r>
            <a:r>
              <a:rPr lang="zh-CN" altLang="zh-CN" sz="2800" b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该方程有解</a:t>
            </a:r>
            <a:r>
              <a:rPr lang="en-US" altLang="zh-CN" sz="2800" b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800" b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符合题意</a:t>
            </a:r>
            <a:r>
              <a:rPr lang="en-US" altLang="zh-CN" sz="2800" b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endParaRPr lang="zh-CN" altLang="zh-CN" sz="2800" b="1" dirty="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buNone/>
            </a:pPr>
            <a:r>
              <a:rPr lang="zh-CN" altLang="zh-CN" sz="2800" b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此时</a:t>
            </a:r>
            <a:r>
              <a:rPr lang="en-US" altLang="zh-CN" sz="2800" b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800" b="1" i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en-US" altLang="zh-CN" sz="2800" b="1" baseline="30000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800" b="1" i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sz="2800" b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800" b="1" i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x+</a:t>
            </a:r>
            <a:r>
              <a:rPr lang="en-US" altLang="zh-CN" sz="2800" b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800" b="1" i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</a:t>
            </a:r>
            <a:r>
              <a:rPr lang="en-US" altLang="zh-CN" sz="2800" b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2(</a:t>
            </a:r>
            <a:r>
              <a:rPr lang="en-US" altLang="zh-CN" sz="2800" b="1" i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en-US" altLang="zh-CN" sz="2800" b="1" baseline="30000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800" b="1" i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-x</a:t>
            </a:r>
            <a:r>
              <a:rPr lang="en-US" altLang="zh-CN" sz="2800" b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sz="2800" b="1" i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+</a:t>
            </a:r>
            <a:r>
              <a:rPr lang="en-US" altLang="zh-CN" sz="2800" b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800" b="1" i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</a:t>
            </a:r>
            <a:r>
              <a:rPr lang="en-US" altLang="zh-CN" sz="2800" b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800" b="1" i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 sz="2800" b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sz="2800" b="1" i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+</a:t>
            </a:r>
            <a:r>
              <a:rPr lang="en-US" altLang="zh-CN" sz="2800" b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800" b="1" i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</a:t>
            </a:r>
            <a:r>
              <a:rPr lang="en-US" altLang="zh-CN" sz="2800" b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13;</a:t>
            </a:r>
            <a:endParaRPr lang="zh-CN" altLang="zh-CN" sz="2800" b="1" dirty="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buNone/>
            </a:pPr>
            <a:r>
              <a:rPr lang="zh-CN" altLang="zh-CN" sz="2800" b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当</a:t>
            </a:r>
            <a:r>
              <a:rPr lang="en-US" altLang="zh-CN" sz="2800" b="1" i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y=-</a:t>
            </a:r>
            <a:r>
              <a:rPr lang="en-US" altLang="zh-CN" sz="2800" b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sz="2800" b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时</a:t>
            </a:r>
            <a:r>
              <a:rPr lang="en-US" altLang="zh-CN" sz="2800" b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sz="2800" b="1" i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en-US" altLang="zh-CN" sz="2800" b="1" baseline="30000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800" b="1" i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-x=-</a:t>
            </a:r>
            <a:r>
              <a:rPr lang="en-US" altLang="zh-CN" sz="2800" b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1,</a:t>
            </a:r>
            <a:r>
              <a:rPr lang="zh-CN" altLang="zh-CN" sz="2800" b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即</a:t>
            </a:r>
            <a:r>
              <a:rPr lang="en-US" altLang="zh-CN" sz="2800" b="1" i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en-US" altLang="zh-CN" sz="2800" b="1" baseline="30000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800" b="1" i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-x+</a:t>
            </a:r>
            <a:r>
              <a:rPr lang="en-US" altLang="zh-CN" sz="2800" b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800" b="1" i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</a:t>
            </a:r>
            <a:r>
              <a:rPr lang="en-US" altLang="zh-CN" sz="2800" b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0,</a:t>
            </a:r>
            <a:endParaRPr lang="zh-CN" altLang="zh-CN" sz="2800" b="1" dirty="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buNone/>
            </a:pPr>
            <a:r>
              <a:rPr lang="en-US" altLang="zh-CN" sz="2800" b="1" i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Δ=</a:t>
            </a:r>
            <a:r>
              <a:rPr lang="en-US" altLang="zh-CN" sz="2800" b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sz="2800" b="1" i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sz="2800" b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1)</a:t>
            </a:r>
            <a:r>
              <a:rPr lang="en-US" altLang="zh-CN" sz="2800" b="1" baseline="30000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800" b="1" i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sz="2800" b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z="2800" b="1" i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 sz="2800" b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800" b="1" i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 sz="2800" b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800" b="1" i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=-</a:t>
            </a:r>
            <a:r>
              <a:rPr lang="en-US" altLang="zh-CN" sz="2800" b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z="2800" b="1" i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&lt;</a:t>
            </a:r>
            <a:r>
              <a:rPr lang="en-US" altLang="zh-CN" sz="2800" b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0,</a:t>
            </a:r>
            <a:r>
              <a:rPr lang="zh-CN" altLang="zh-CN" sz="2800" b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该方程无实数解</a:t>
            </a:r>
            <a:r>
              <a:rPr lang="en-US" altLang="zh-CN" sz="2800" b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800" b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不合题意</a:t>
            </a:r>
            <a:r>
              <a:rPr lang="en-US" altLang="zh-CN" sz="2800" b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800" b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舍去</a:t>
            </a:r>
            <a:r>
              <a:rPr lang="en-US" altLang="zh-CN" sz="2800" b="1" i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800" b="1" dirty="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buNone/>
            </a:pPr>
            <a:r>
              <a:rPr lang="zh-CN" altLang="zh-CN" sz="2800" b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综上</a:t>
            </a:r>
            <a:r>
              <a:rPr lang="en-US" altLang="zh-CN" sz="2800" b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,2</a:t>
            </a:r>
            <a:r>
              <a:rPr lang="en-US" altLang="zh-CN" sz="2800" b="1" i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en-US" altLang="zh-CN" sz="2800" b="1" baseline="30000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800" b="1" i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sz="2800" b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800" b="1" i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x+</a:t>
            </a:r>
            <a:r>
              <a:rPr lang="en-US" altLang="zh-CN" sz="2800" b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sz="2800" b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的值是</a:t>
            </a:r>
            <a:r>
              <a:rPr lang="en-US" altLang="zh-CN" sz="2800" b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en-US" altLang="zh-CN" sz="2800" b="1" i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 sz="2800" b="1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522621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4AD6648-6B73-EEDF-5ECD-7D3F9075541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文本框 2">
                <a:extLst>
                  <a:ext uri="{FF2B5EF4-FFF2-40B4-BE49-F238E27FC236}">
                    <a16:creationId xmlns:a16="http://schemas.microsoft.com/office/drawing/2014/main" id="{4204C8BF-882B-C888-7523-0359AC8A4777}"/>
                  </a:ext>
                </a:extLst>
              </p:cNvPr>
              <p:cNvSpPr txBox="1"/>
              <p:nvPr/>
            </p:nvSpPr>
            <p:spPr>
              <a:xfrm>
                <a:off x="623620" y="559881"/>
                <a:ext cx="10584735" cy="288707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>
                  <a:lnSpc>
                    <a:spcPct val="150000"/>
                  </a:lnSpc>
                  <a:buNone/>
                </a:pPr>
                <a:r>
                  <a:rPr lang="zh-CN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一、选择题</a:t>
                </a:r>
                <a:r>
                  <a:rPr lang="en-US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:(6</a:t>
                </a:r>
                <a:r>
                  <a:rPr lang="zh-CN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分</a:t>
                </a:r>
                <a:r>
                  <a:rPr lang="en-US" altLang="zh-CN" sz="2800" b="1" i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/</a:t>
                </a:r>
                <a:r>
                  <a:rPr lang="zh-CN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题</a:t>
                </a:r>
                <a:r>
                  <a:rPr lang="en-US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共</a:t>
                </a:r>
                <a:r>
                  <a:rPr lang="en-US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36</a:t>
                </a:r>
                <a:r>
                  <a:rPr lang="zh-CN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分</a:t>
                </a:r>
                <a:r>
                  <a:rPr lang="en-US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endParaRPr lang="zh-CN" altLang="zh-CN" sz="2800" b="1" dirty="0"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>
                  <a:lnSpc>
                    <a:spcPct val="150000"/>
                  </a:lnSpc>
                  <a:buNone/>
                </a:pPr>
                <a:r>
                  <a:rPr lang="en-US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sz="2800" b="1" i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下列方程中</a:t>
                </a:r>
                <a:r>
                  <a:rPr lang="en-US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是关于</a:t>
                </a:r>
                <a:r>
                  <a:rPr lang="en-US" altLang="zh-CN" sz="2800" b="1" i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zh-CN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的一元二次方程的是</a:t>
                </a:r>
                <a:r>
                  <a:rPr lang="en-US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zh-CN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en-US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 </a:t>
                </a:r>
                <a:r>
                  <a:rPr lang="zh-CN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en-US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endParaRPr lang="zh-CN" altLang="zh-CN" sz="2800" b="1" dirty="0"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>
                  <a:lnSpc>
                    <a:spcPct val="150000"/>
                  </a:lnSpc>
                  <a:buNone/>
                </a:pPr>
                <a:r>
                  <a:rPr lang="en-US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A.</a:t>
                </a:r>
                <a:r>
                  <a:rPr lang="en-US" altLang="zh-CN" sz="2800" b="1" i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en-US" altLang="zh-CN" sz="2800" b="1" baseline="30000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+3=</a:t>
                </a:r>
                <a:r>
                  <a:rPr lang="en-US" altLang="zh-CN" sz="2800" b="1" i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y                     </a:t>
                </a:r>
                <a:r>
                  <a:rPr lang="en-US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B.</a:t>
                </a:r>
                <a:r>
                  <a:rPr lang="en-US" altLang="zh-CN" sz="2800" b="1" i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en-US" altLang="zh-CN" sz="2800" b="1" baseline="30000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+4</a:t>
                </a:r>
                <a:r>
                  <a:rPr lang="en-US" altLang="zh-CN" sz="2800" b="1" i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en-US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=(</a:t>
                </a:r>
                <a:r>
                  <a:rPr lang="en-US" altLang="zh-CN" sz="2800" b="1" i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en-US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-3)(</a:t>
                </a:r>
                <a:r>
                  <a:rPr lang="en-US" altLang="zh-CN" sz="2800" b="1" i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en-US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+3)</a:t>
                </a:r>
                <a:endParaRPr lang="zh-CN" altLang="zh-CN" sz="2800" b="1" dirty="0"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>
                  <a:lnSpc>
                    <a:spcPct val="150000"/>
                  </a:lnSpc>
                  <a:buNone/>
                </a:pPr>
                <a:r>
                  <a:rPr lang="en-US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C.(</a:t>
                </a:r>
                <a:r>
                  <a:rPr lang="en-US" altLang="zh-CN" sz="2800" b="1" i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en-US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-2)</a:t>
                </a:r>
                <a:r>
                  <a:rPr lang="en-US" altLang="zh-CN" sz="2800" b="1" baseline="30000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=5                   D.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 smtClean="0"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sSup>
                          <m:sSupPr>
                            <m:ctrlPr>
                              <a:rPr lang="zh-CN" altLang="zh-CN" sz="2800" b="1" i="1"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2800" b="1" i="1" smtClean="0">
                                <a:effectLst/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𝒙</m:t>
                            </m:r>
                          </m:e>
                          <m:sup>
                            <m:r>
                              <a:rPr lang="en-US" altLang="zh-CN" sz="2800" b="1" i="1" smtClean="0">
                                <a:effectLst/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+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 smtClean="0"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</m:num>
                      <m:den>
                        <m:r>
                          <a:rPr lang="en-US" altLang="zh-CN" sz="2800" b="1" i="1" smtClean="0"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𝒙</m:t>
                        </m:r>
                      </m:den>
                    </m:f>
                  </m:oMath>
                </a14:m>
                <a:r>
                  <a:rPr lang="en-US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=3</a:t>
                </a:r>
                <a:endParaRPr lang="zh-CN" altLang="zh-CN" sz="2800" b="1" dirty="0"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3" name="文本框 2">
                <a:extLst>
                  <a:ext uri="{FF2B5EF4-FFF2-40B4-BE49-F238E27FC236}">
                    <a16:creationId xmlns:a16="http://schemas.microsoft.com/office/drawing/2014/main" id="{4204C8BF-882B-C888-7523-0359AC8A477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3620" y="559881"/>
                <a:ext cx="10584735" cy="2887072"/>
              </a:xfrm>
              <a:prstGeom prst="rect">
                <a:avLst/>
              </a:prstGeom>
              <a:blipFill>
                <a:blip r:embed="rId3"/>
                <a:stretch>
                  <a:fillRect l="-1151" b="-169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文本框 4">
            <a:extLst>
              <a:ext uri="{FF2B5EF4-FFF2-40B4-BE49-F238E27FC236}">
                <a16:creationId xmlns:a16="http://schemas.microsoft.com/office/drawing/2014/main" id="{280AE6D9-C334-6CAF-A80C-B4694F5628FB}"/>
              </a:ext>
            </a:extLst>
          </p:cNvPr>
          <p:cNvSpPr txBox="1"/>
          <p:nvPr/>
        </p:nvSpPr>
        <p:spPr>
          <a:xfrm>
            <a:off x="623620" y="3789025"/>
            <a:ext cx="10584735" cy="195386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None/>
            </a:pP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已知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=-1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是一元二次方程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en-US" altLang="zh-CN" sz="2800" b="1" baseline="300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+2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mx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+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=0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的一个实数根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则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的值为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sz="2800" b="1" dirty="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A.-1	             B.0	             C.1	             D.2</a:t>
            </a:r>
            <a:endParaRPr lang="zh-CN" altLang="zh-CN" sz="2800" b="1" dirty="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BBA8FC1A-A893-6752-0B93-83F5D15845BD}"/>
              </a:ext>
            </a:extLst>
          </p:cNvPr>
          <p:cNvSpPr txBox="1"/>
          <p:nvPr/>
        </p:nvSpPr>
        <p:spPr>
          <a:xfrm>
            <a:off x="7608105" y="1412860"/>
            <a:ext cx="53308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rgbClr val="E3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endParaRPr lang="zh-CN" altLang="en-US" dirty="0"/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807A6724-F899-90B7-E4C9-E3661E57C750}"/>
              </a:ext>
            </a:extLst>
          </p:cNvPr>
          <p:cNvSpPr txBox="1"/>
          <p:nvPr/>
        </p:nvSpPr>
        <p:spPr>
          <a:xfrm>
            <a:off x="1006973" y="4581080"/>
            <a:ext cx="408702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rgbClr val="E3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8080295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6F68400-027F-CC52-B482-912B0EE2820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id="{4503E3C2-2F9B-FEE3-01C8-92F1C8670351}"/>
              </a:ext>
            </a:extLst>
          </p:cNvPr>
          <p:cNvSpPr txBox="1"/>
          <p:nvPr/>
        </p:nvSpPr>
        <p:spPr>
          <a:xfrm>
            <a:off x="767629" y="548800"/>
            <a:ext cx="9000625" cy="13849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方程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-2)</a:t>
            </a:r>
            <a:r>
              <a:rPr lang="en-US" altLang="zh-CN" sz="2800" b="1" baseline="300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=9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的解是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sz="2800" b="1" dirty="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buNone/>
            </a:pP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en-US" altLang="zh-CN" sz="2800" b="1" baseline="-250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=5,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en-US" altLang="zh-CN" sz="2800" b="1" baseline="-250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=-1	             B.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en-US" altLang="zh-CN" sz="2800" b="1" baseline="-250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=-5,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en-US" altLang="zh-CN" sz="2800" b="1" baseline="-250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=1</a:t>
            </a:r>
            <a:endParaRPr lang="zh-CN" altLang="zh-CN" sz="2800" b="1" dirty="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en-US" altLang="zh-CN" sz="2800" b="1" baseline="-250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=11,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en-US" altLang="zh-CN" sz="2800" b="1" baseline="-250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=-7	             D.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en-US" altLang="zh-CN" sz="2800" b="1" baseline="-250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=-11,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en-US" altLang="zh-CN" sz="2800" b="1" baseline="-250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=7</a:t>
            </a:r>
            <a:endParaRPr lang="zh-CN" altLang="zh-CN" sz="2800" b="1" dirty="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8B8BA85E-1FD9-CED8-2C15-1D2235E6A180}"/>
              </a:ext>
            </a:extLst>
          </p:cNvPr>
          <p:cNvSpPr txBox="1"/>
          <p:nvPr/>
        </p:nvSpPr>
        <p:spPr>
          <a:xfrm>
            <a:off x="767628" y="2060905"/>
            <a:ext cx="9504661" cy="13849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用配方法解下列方程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其中应在左右两边加上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的是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sz="2800" b="1" dirty="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buNone/>
            </a:pP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en-US" altLang="zh-CN" sz="2800" b="1" baseline="300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-2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=5	                       B.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en-US" altLang="zh-CN" sz="2800" b="1" baseline="300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+4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=5</a:t>
            </a:r>
            <a:endParaRPr lang="zh-CN" altLang="zh-CN" sz="2800" b="1" dirty="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C.2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en-US" altLang="zh-CN" sz="2800" b="1" baseline="300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-4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=5	                       D.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en-US" altLang="zh-CN" sz="2800" b="1" baseline="300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+2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=5</a:t>
            </a:r>
            <a:endParaRPr lang="zh-CN" altLang="zh-CN" sz="2800" b="1" dirty="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30AC5ACD-D762-1DFA-FDC6-46BD83C479DB}"/>
              </a:ext>
            </a:extLst>
          </p:cNvPr>
          <p:cNvSpPr txBox="1"/>
          <p:nvPr/>
        </p:nvSpPr>
        <p:spPr>
          <a:xfrm>
            <a:off x="740433" y="3544751"/>
            <a:ext cx="9603861" cy="22467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一元二次方程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en-US" altLang="zh-CN" sz="2800" b="1" baseline="300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+3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+5=0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的根的情况为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sz="2800" b="1" dirty="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buNone/>
            </a:pP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有两个不相等的实数根</a:t>
            </a:r>
          </a:p>
          <a:p>
            <a:pPr>
              <a:buNone/>
            </a:pP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有两个相等的实数根</a:t>
            </a:r>
          </a:p>
          <a:p>
            <a:pPr>
              <a:buNone/>
            </a:pP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只有一个实数根</a:t>
            </a:r>
          </a:p>
          <a:p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D.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没有实数根</a:t>
            </a: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39794E65-3B96-B24A-D783-5911EEE39B31}"/>
              </a:ext>
            </a:extLst>
          </p:cNvPr>
          <p:cNvSpPr txBox="1"/>
          <p:nvPr/>
        </p:nvSpPr>
        <p:spPr>
          <a:xfrm>
            <a:off x="4367880" y="548800"/>
            <a:ext cx="504035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rgbClr val="E3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endParaRPr lang="zh-CN" altLang="en-US" dirty="0"/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id="{3DE09AA1-FCBB-908F-C211-F03E8CDCAA2F}"/>
              </a:ext>
            </a:extLst>
          </p:cNvPr>
          <p:cNvSpPr txBox="1"/>
          <p:nvPr/>
        </p:nvSpPr>
        <p:spPr>
          <a:xfrm>
            <a:off x="9138745" y="2068235"/>
            <a:ext cx="629509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rgbClr val="E3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endParaRPr lang="zh-CN" altLang="en-US" dirty="0"/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id="{05A68044-9B5B-F416-EFA6-948AC4466201}"/>
              </a:ext>
            </a:extLst>
          </p:cNvPr>
          <p:cNvSpPr txBox="1"/>
          <p:nvPr/>
        </p:nvSpPr>
        <p:spPr>
          <a:xfrm>
            <a:off x="7291039" y="3611512"/>
            <a:ext cx="389071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rgbClr val="E3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1282689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1" grpId="0"/>
      <p:bldP spid="1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B70F755-4C85-DDBC-8242-28B5118F077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文本框 2">
                <a:extLst>
                  <a:ext uri="{FF2B5EF4-FFF2-40B4-BE49-F238E27FC236}">
                    <a16:creationId xmlns:a16="http://schemas.microsoft.com/office/drawing/2014/main" id="{C2D2C044-9A81-2BC2-D80E-8D0B8EB71F1C}"/>
                  </a:ext>
                </a:extLst>
              </p:cNvPr>
              <p:cNvSpPr txBox="1"/>
              <p:nvPr/>
            </p:nvSpPr>
            <p:spPr>
              <a:xfrm>
                <a:off x="623620" y="836820"/>
                <a:ext cx="10584735" cy="352628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6</a:t>
                </a:r>
                <a:r>
                  <a:rPr lang="en-US" altLang="zh-CN" sz="2800" b="1" i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对于向上抛的物体</a:t>
                </a:r>
                <a:r>
                  <a:rPr lang="en-US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在没有空气阻力的条件下</a:t>
                </a:r>
                <a:r>
                  <a:rPr lang="en-US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有如下关系式</a:t>
                </a:r>
                <a:r>
                  <a:rPr lang="en-US" altLang="zh-CN" sz="2800" b="1" i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</a:t>
                </a:r>
                <a:r>
                  <a:rPr lang="en-US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:r>
                  <a:rPr lang="en-US" altLang="zh-CN" sz="2800" b="1" i="1" dirty="0" err="1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vt</a:t>
                </a:r>
                <a:r>
                  <a:rPr lang="en-US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-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2800" b="1" i="1"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sz="2800" b="1" i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gt</a:t>
                </a:r>
                <a:r>
                  <a:rPr lang="en-US" altLang="zh-CN" sz="2800" b="1" baseline="30000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其中</a:t>
                </a:r>
                <a:r>
                  <a:rPr lang="en-US" altLang="zh-CN" sz="2800" b="1" i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</a:t>
                </a:r>
                <a:r>
                  <a:rPr lang="zh-CN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是上升高度</a:t>
                </a:r>
                <a:r>
                  <a:rPr lang="en-US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en-US" altLang="zh-CN" sz="2800" b="1" i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zh-CN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是初速度</a:t>
                </a:r>
                <a:r>
                  <a:rPr lang="en-US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en-US" altLang="zh-CN" sz="2800" b="1" i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g</a:t>
                </a:r>
                <a:r>
                  <a:rPr lang="zh-CN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是重力加速度</a:t>
                </a:r>
                <a:r>
                  <a:rPr lang="en-US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sz="2800" b="1" i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g</a:t>
                </a:r>
                <a:r>
                  <a:rPr lang="zh-CN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取</a:t>
                </a:r>
                <a:r>
                  <a:rPr lang="en-US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10</a:t>
                </a:r>
                <a:r>
                  <a:rPr lang="zh-CN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米</a:t>
                </a:r>
                <a:r>
                  <a:rPr lang="en-US" altLang="zh-CN" sz="2800" b="1" i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/</a:t>
                </a:r>
                <a:r>
                  <a:rPr lang="zh-CN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秒</a:t>
                </a:r>
                <a:r>
                  <a:rPr lang="en-US" altLang="zh-CN" sz="2800" b="1" baseline="30000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),</a:t>
                </a:r>
                <a:r>
                  <a:rPr lang="en-US" altLang="zh-CN" sz="2800" b="1" i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t</a:t>
                </a:r>
                <a:r>
                  <a:rPr lang="zh-CN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是抛出后所经过的时间</a:t>
                </a:r>
                <a:r>
                  <a:rPr lang="en-US" altLang="zh-CN" sz="2800" b="1" i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若将一物体以每秒</a:t>
                </a:r>
                <a:r>
                  <a:rPr lang="en-US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25</a:t>
                </a:r>
                <a:r>
                  <a:rPr lang="zh-CN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米的初速度向上抛</a:t>
                </a:r>
                <a:r>
                  <a:rPr lang="en-US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则它达到离抛出点</a:t>
                </a:r>
                <a:r>
                  <a:rPr lang="en-US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20</a:t>
                </a:r>
                <a:r>
                  <a:rPr lang="zh-CN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米高的地方所用的时间是</a:t>
                </a:r>
                <a:r>
                  <a:rPr lang="en-US" altLang="zh-CN" sz="2800" b="1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zh-CN" altLang="zh-CN" sz="2800" b="1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en-US" altLang="zh-CN" sz="2800" b="1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</a:t>
                </a:r>
                <a:r>
                  <a:rPr lang="zh-CN" altLang="zh-CN" sz="2800" b="1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en-US" altLang="zh-CN" sz="2800" b="1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endParaRPr lang="zh-CN" altLang="zh-CN" sz="2800" b="1" dirty="0"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>
                  <a:lnSpc>
                    <a:spcPct val="150000"/>
                  </a:lnSpc>
                </a:pPr>
                <a:r>
                  <a:rPr lang="en-US" altLang="zh-CN" sz="2800" b="1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A.1	          B.2	       C.4	       D.1</a:t>
                </a:r>
                <a:r>
                  <a:rPr lang="zh-CN" altLang="zh-CN" sz="2800" b="1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或</a:t>
                </a:r>
                <a:r>
                  <a:rPr lang="en-US" altLang="zh-CN" sz="2800" b="1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</a:t>
                </a:r>
                <a:endParaRPr lang="zh-CN" altLang="zh-CN" sz="2800" b="1" dirty="0"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3" name="文本框 2">
                <a:extLst>
                  <a:ext uri="{FF2B5EF4-FFF2-40B4-BE49-F238E27FC236}">
                    <a16:creationId xmlns:a16="http://schemas.microsoft.com/office/drawing/2014/main" id="{C2D2C044-9A81-2BC2-D80E-8D0B8EB71F1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3620" y="836820"/>
                <a:ext cx="10584735" cy="3526286"/>
              </a:xfrm>
              <a:prstGeom prst="rect">
                <a:avLst/>
              </a:prstGeom>
              <a:blipFill>
                <a:blip r:embed="rId3"/>
                <a:stretch>
                  <a:fillRect l="-1151" r="-1151" b="-397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文本框 4">
            <a:extLst>
              <a:ext uri="{FF2B5EF4-FFF2-40B4-BE49-F238E27FC236}">
                <a16:creationId xmlns:a16="http://schemas.microsoft.com/office/drawing/2014/main" id="{EA9FC66A-5780-62B5-06CD-002480A195E1}"/>
              </a:ext>
            </a:extLst>
          </p:cNvPr>
          <p:cNvSpPr txBox="1"/>
          <p:nvPr/>
        </p:nvSpPr>
        <p:spPr>
          <a:xfrm>
            <a:off x="7053085" y="3193800"/>
            <a:ext cx="483015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rgbClr val="DB251C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1692690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DFD264F-E7BF-6558-F472-0078F7A75B7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文本框 2">
                <a:extLst>
                  <a:ext uri="{FF2B5EF4-FFF2-40B4-BE49-F238E27FC236}">
                    <a16:creationId xmlns:a16="http://schemas.microsoft.com/office/drawing/2014/main" id="{CF03FAAB-F17C-A891-E494-FB0F52758029}"/>
                  </a:ext>
                </a:extLst>
              </p:cNvPr>
              <p:cNvSpPr txBox="1"/>
              <p:nvPr/>
            </p:nvSpPr>
            <p:spPr>
              <a:xfrm>
                <a:off x="587617" y="620805"/>
                <a:ext cx="11016765" cy="477438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>
                  <a:lnSpc>
                    <a:spcPct val="130000"/>
                  </a:lnSpc>
                  <a:buNone/>
                </a:pPr>
                <a:r>
                  <a:rPr lang="zh-CN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二、填空题</a:t>
                </a:r>
                <a:r>
                  <a:rPr lang="en-US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:(6</a:t>
                </a:r>
                <a:r>
                  <a:rPr lang="zh-CN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分</a:t>
                </a:r>
                <a:r>
                  <a:rPr lang="en-US" altLang="zh-CN" sz="2800" b="1" i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/</a:t>
                </a:r>
                <a:r>
                  <a:rPr lang="zh-CN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题</a:t>
                </a:r>
                <a:r>
                  <a:rPr lang="en-US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共</a:t>
                </a:r>
                <a:r>
                  <a:rPr lang="en-US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24</a:t>
                </a:r>
                <a:r>
                  <a:rPr lang="zh-CN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分</a:t>
                </a:r>
                <a:r>
                  <a:rPr lang="en-US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endParaRPr lang="zh-CN" altLang="zh-CN" sz="2800" b="1" dirty="0"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>
                  <a:lnSpc>
                    <a:spcPct val="130000"/>
                  </a:lnSpc>
                  <a:buNone/>
                </a:pPr>
                <a:r>
                  <a:rPr lang="en-US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7</a:t>
                </a:r>
                <a:r>
                  <a:rPr lang="en-US" altLang="zh-CN" sz="2800" b="1" i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一元二次方程</a:t>
                </a:r>
                <a:r>
                  <a:rPr lang="en-US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 sz="2800" b="1" i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en-US" altLang="zh-CN" sz="2800" b="1" baseline="30000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-5</a:t>
                </a:r>
                <a:r>
                  <a:rPr lang="en-US" altLang="zh-CN" sz="2800" b="1" i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en-US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=4</a:t>
                </a:r>
                <a:r>
                  <a:rPr lang="zh-CN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的二次项系数、一次项系数及常数项的和为</a:t>
                </a:r>
                <a:r>
                  <a:rPr lang="zh-CN" altLang="zh-CN" sz="2800" b="1" u="sng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en-US" altLang="zh-CN" sz="2800" b="1" u="sng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   </a:t>
                </a:r>
                <a:r>
                  <a:rPr lang="zh-CN" altLang="zh-CN" sz="2800" b="1" u="sng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en-US" altLang="zh-CN" sz="2800" b="1" i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2800" b="1" dirty="0"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>
                  <a:lnSpc>
                    <a:spcPct val="130000"/>
                  </a:lnSpc>
                  <a:buNone/>
                </a:pPr>
                <a:r>
                  <a:rPr lang="en-US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8</a:t>
                </a:r>
                <a:r>
                  <a:rPr lang="en-US" altLang="zh-CN" sz="2800" b="1" i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若</a:t>
                </a:r>
                <a:r>
                  <a:rPr lang="en-US" altLang="zh-CN" sz="2800" b="1" i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en-US" altLang="zh-CN" sz="2800" b="1" baseline="30000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+10</a:t>
                </a:r>
                <a:r>
                  <a:rPr lang="zh-CN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与</a:t>
                </a:r>
                <a:r>
                  <a:rPr lang="en-US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6</a:t>
                </a:r>
                <a:r>
                  <a:rPr lang="en-US" altLang="zh-CN" sz="2800" b="1" i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en-US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-2</a:t>
                </a:r>
                <a:r>
                  <a:rPr lang="zh-CN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互为相反数</a:t>
                </a:r>
                <a:r>
                  <a:rPr lang="en-US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则</a:t>
                </a:r>
                <a:r>
                  <a:rPr lang="en-US" altLang="zh-CN" sz="2800" b="1" i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zh-CN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的值为</a:t>
                </a:r>
                <a:r>
                  <a:rPr lang="zh-CN" altLang="zh-CN" sz="2800" b="1" u="sng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en-US" altLang="zh-CN" sz="2800" b="1" u="sng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       </a:t>
                </a:r>
                <a:r>
                  <a:rPr lang="zh-CN" altLang="zh-CN" sz="2800" b="1" u="sng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en-US" altLang="zh-CN" sz="2800" b="1" i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2800" b="1" dirty="0"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>
                  <a:lnSpc>
                    <a:spcPct val="130000"/>
                  </a:lnSpc>
                  <a:buNone/>
                </a:pPr>
                <a:r>
                  <a:rPr lang="en-US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9</a:t>
                </a:r>
                <a:r>
                  <a:rPr lang="en-US" altLang="zh-CN" sz="2800" b="1" i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三角形一边长为</a:t>
                </a:r>
                <a:r>
                  <a:rPr lang="en-US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10,</a:t>
                </a:r>
                <a:r>
                  <a:rPr lang="zh-CN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另两边长是方程</a:t>
                </a:r>
                <a:r>
                  <a:rPr lang="en-US" altLang="zh-CN" sz="2800" b="1" i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en-US" altLang="zh-CN" sz="2800" b="1" baseline="30000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-14</a:t>
                </a:r>
                <a:r>
                  <a:rPr lang="en-US" altLang="zh-CN" sz="2800" b="1" i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en-US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+48=0</a:t>
                </a:r>
                <a:r>
                  <a:rPr lang="zh-CN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的两实根</a:t>
                </a:r>
                <a:r>
                  <a:rPr lang="en-US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则这是一个</a:t>
                </a:r>
                <a:r>
                  <a:rPr lang="zh-CN" altLang="zh-CN" sz="2800" b="1" u="sng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en-US" altLang="zh-CN" sz="2800" b="1" u="sng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  </a:t>
                </a:r>
                <a:r>
                  <a:rPr lang="zh-CN" altLang="zh-CN" sz="2800" b="1" u="sng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三角形</a:t>
                </a:r>
                <a:r>
                  <a:rPr lang="en-US" altLang="zh-CN" sz="2800" b="1" i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2800" b="1" dirty="0"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>
                  <a:lnSpc>
                    <a:spcPct val="130000"/>
                  </a:lnSpc>
                </a:pPr>
                <a:r>
                  <a:rPr lang="en-US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10</a:t>
                </a:r>
                <a:r>
                  <a:rPr lang="en-US" altLang="zh-CN" sz="2800" b="1" i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关于</a:t>
                </a:r>
                <a:r>
                  <a:rPr lang="en-US" altLang="zh-CN" sz="2800" b="1" i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zh-CN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的一元二次方程</a:t>
                </a:r>
                <a:r>
                  <a:rPr lang="en-US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sz="2800" b="1" i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en-US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+4)</a:t>
                </a:r>
                <a:r>
                  <a:rPr lang="en-US" altLang="zh-CN" sz="2800" b="1" i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en-US" altLang="zh-CN" sz="2800" b="1" baseline="30000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-4</a:t>
                </a:r>
                <a:r>
                  <a:rPr lang="en-US" altLang="zh-CN" sz="2800" b="1" i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en-US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-1=0</a:t>
                </a:r>
                <a:r>
                  <a:rPr lang="zh-CN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有两个实数根</a:t>
                </a:r>
                <a:r>
                  <a:rPr lang="en-US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且关于</a:t>
                </a:r>
                <a:r>
                  <a:rPr lang="en-US" altLang="zh-CN" sz="2800" b="1" i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zh-CN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的分式方程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 smtClean="0"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𝟒</m:t>
                        </m:r>
                      </m:num>
                      <m:den>
                        <m:r>
                          <a:rPr lang="en-US" altLang="zh-CN" sz="2800" b="1" i="1" smtClean="0"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𝒙</m:t>
                        </m:r>
                        <m:r>
                          <a:rPr lang="en-US" altLang="zh-CN" sz="2800" b="1" i="1" smtClean="0"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2800" b="1" i="1" smtClean="0"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𝟑</m:t>
                        </m:r>
                      </m:den>
                    </m:f>
                  </m:oMath>
                </a14:m>
                <a:r>
                  <a:rPr lang="en-US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+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 smtClean="0"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𝒙</m:t>
                        </m:r>
                        <m:r>
                          <a:rPr lang="en-US" altLang="zh-CN" sz="2800" b="1" i="1" smtClean="0"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sz="2800" b="1" i="1" smtClean="0"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𝒂</m:t>
                        </m:r>
                      </m:num>
                      <m:den>
                        <m:r>
                          <a:rPr lang="en-US" altLang="zh-CN" sz="2800" b="1" i="1" smtClean="0"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𝟑</m:t>
                        </m:r>
                        <m:r>
                          <a:rPr lang="en-US" altLang="zh-CN" sz="2800" b="1" i="1" smtClean="0"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2800" b="1" i="1" smtClean="0"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𝒙</m:t>
                        </m:r>
                      </m:den>
                    </m:f>
                  </m:oMath>
                </a14:m>
                <a:r>
                  <a:rPr lang="en-US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=4</a:t>
                </a:r>
                <a:r>
                  <a:rPr lang="zh-CN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有正整数解</a:t>
                </a:r>
                <a:r>
                  <a:rPr lang="en-US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则满足条件的所有整数</a:t>
                </a:r>
                <a:r>
                  <a:rPr lang="en-US" altLang="zh-CN" sz="2800" b="1" i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的值之和为</a:t>
                </a:r>
                <a:r>
                  <a:rPr lang="zh-CN" altLang="zh-CN" sz="2800" b="1" u="sng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en-US" altLang="zh-CN" sz="2800" b="1" u="sng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</a:t>
                </a:r>
                <a:r>
                  <a:rPr lang="zh-CN" altLang="zh-CN" sz="2800" b="1" u="sng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en-US" altLang="zh-CN" sz="2800" b="1" i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2800" b="1" dirty="0"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3" name="文本框 2">
                <a:extLst>
                  <a:ext uri="{FF2B5EF4-FFF2-40B4-BE49-F238E27FC236}">
                    <a16:creationId xmlns:a16="http://schemas.microsoft.com/office/drawing/2014/main" id="{CF03FAAB-F17C-A891-E494-FB0F5275802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7617" y="620805"/>
                <a:ext cx="11016765" cy="4774384"/>
              </a:xfrm>
              <a:prstGeom prst="rect">
                <a:avLst/>
              </a:prstGeom>
              <a:blipFill>
                <a:blip r:embed="rId3"/>
                <a:stretch>
                  <a:fillRect l="-1106" t="-383" b="-63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文本框 6">
            <a:extLst>
              <a:ext uri="{FF2B5EF4-FFF2-40B4-BE49-F238E27FC236}">
                <a16:creationId xmlns:a16="http://schemas.microsoft.com/office/drawing/2014/main" id="{FDC081B7-9B15-5069-DE64-4F24863B414B}"/>
              </a:ext>
            </a:extLst>
          </p:cNvPr>
          <p:cNvSpPr txBox="1"/>
          <p:nvPr/>
        </p:nvSpPr>
        <p:spPr>
          <a:xfrm>
            <a:off x="1199660" y="1772885"/>
            <a:ext cx="57604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altLang="zh-CN" sz="2800" b="1" i="1" strike="noStrike" kern="1200" cap="none" spc="0" normalizeH="0" baseline="0" noProof="0" dirty="0">
                <a:ln>
                  <a:noFill/>
                </a:ln>
                <a:solidFill>
                  <a:srgbClr val="E3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kumimoji="0" lang="en-US" altLang="zh-CN" sz="2800" b="1" i="0" strike="noStrike" kern="1200" cap="none" spc="0" normalizeH="0" baseline="0" noProof="0" dirty="0">
                <a:ln>
                  <a:noFill/>
                </a:ln>
                <a:solidFill>
                  <a:srgbClr val="E3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endParaRPr lang="zh-CN" altLang="en-US" dirty="0"/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6D322516-D6EE-BAF6-4368-251FCAB13302}"/>
              </a:ext>
            </a:extLst>
          </p:cNvPr>
          <p:cNvSpPr txBox="1"/>
          <p:nvPr/>
        </p:nvSpPr>
        <p:spPr>
          <a:xfrm>
            <a:off x="6816050" y="2296105"/>
            <a:ext cx="115208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altLang="zh-CN" sz="2800" b="1" i="1" strike="noStrike" kern="1200" cap="none" spc="0" normalizeH="0" baseline="0" noProof="0" dirty="0">
                <a:ln>
                  <a:noFill/>
                </a:ln>
                <a:solidFill>
                  <a:srgbClr val="E3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kumimoji="0" lang="en-US" altLang="zh-CN" sz="2800" b="1" i="0" strike="noStrike" kern="1200" cap="none" spc="0" normalizeH="0" baseline="0" noProof="0" dirty="0">
                <a:ln>
                  <a:noFill/>
                </a:ln>
                <a:solidFill>
                  <a:srgbClr val="E3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kumimoji="0" lang="zh-CN" altLang="zh-CN" sz="2800" b="1" i="0" strike="noStrike" kern="1200" cap="none" spc="0" normalizeH="0" baseline="0" noProof="0" dirty="0">
                <a:ln>
                  <a:noFill/>
                </a:ln>
                <a:solidFill>
                  <a:srgbClr val="E3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或</a:t>
            </a:r>
            <a:r>
              <a:rPr kumimoji="0" lang="en-US" altLang="zh-CN" sz="2800" b="1" i="1" strike="noStrike" kern="1200" cap="none" spc="0" normalizeH="0" baseline="0" noProof="0" dirty="0">
                <a:ln>
                  <a:noFill/>
                </a:ln>
                <a:solidFill>
                  <a:srgbClr val="E3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kumimoji="0" lang="en-US" altLang="zh-CN" sz="2800" b="1" i="0" strike="noStrike" kern="1200" cap="none" spc="0" normalizeH="0" baseline="0" noProof="0" dirty="0">
                <a:ln>
                  <a:noFill/>
                </a:ln>
                <a:solidFill>
                  <a:srgbClr val="E3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endParaRPr lang="zh-CN" altLang="en-US" dirty="0"/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id="{05E1A70D-065B-D7B9-ECEC-0C465410105A}"/>
              </a:ext>
            </a:extLst>
          </p:cNvPr>
          <p:cNvSpPr txBox="1"/>
          <p:nvPr/>
        </p:nvSpPr>
        <p:spPr>
          <a:xfrm>
            <a:off x="1055650" y="3448185"/>
            <a:ext cx="936065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zh-CN" altLang="zh-CN" sz="2800" b="1" i="0" strike="noStrike" kern="1200" cap="none" spc="0" normalizeH="0" baseline="0" noProof="0" dirty="0">
                <a:ln>
                  <a:noFill/>
                </a:ln>
                <a:solidFill>
                  <a:srgbClr val="E3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直角</a:t>
            </a:r>
            <a:endParaRPr lang="zh-CN" altLang="en-US" dirty="0"/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id="{6ACD7B98-F99C-15FA-6B22-0BFCD2889837}"/>
              </a:ext>
            </a:extLst>
          </p:cNvPr>
          <p:cNvSpPr txBox="1"/>
          <p:nvPr/>
        </p:nvSpPr>
        <p:spPr>
          <a:xfrm>
            <a:off x="10560310" y="4725090"/>
            <a:ext cx="605085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altLang="zh-CN" sz="2800" b="1" i="0" strike="noStrike" kern="1200" cap="none" spc="0" normalizeH="0" baseline="0" noProof="0" dirty="0">
                <a:ln>
                  <a:noFill/>
                </a:ln>
                <a:solidFill>
                  <a:srgbClr val="E3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17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5460867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  <p:bldP spid="11" grpId="0"/>
      <p:bldP spid="1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DE107C9-702E-EF03-5A69-CA6B4532843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id="{C7C52E45-EBE4-E710-6D84-8EEF56F04118}"/>
              </a:ext>
            </a:extLst>
          </p:cNvPr>
          <p:cNvSpPr txBox="1"/>
          <p:nvPr/>
        </p:nvSpPr>
        <p:spPr>
          <a:xfrm>
            <a:off x="767629" y="518165"/>
            <a:ext cx="7704535" cy="13849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None/>
            </a:pP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三、解答题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:(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共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个小题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共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40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分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sz="2800" b="1" dirty="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buNone/>
            </a:pP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(4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分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题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共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分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按要求解下列方程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endParaRPr lang="zh-CN" altLang="zh-CN" sz="2800" b="1" dirty="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(1)(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-2)</a:t>
            </a:r>
            <a:r>
              <a:rPr lang="en-US" altLang="zh-CN" sz="2800" b="1" baseline="300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=(2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+3)</a:t>
            </a:r>
            <a:r>
              <a:rPr lang="en-US" altLang="zh-CN" sz="2800" b="1" baseline="300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直接开平方法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);</a:t>
            </a:r>
            <a:endParaRPr lang="zh-CN" altLang="zh-CN" sz="2800" b="1" dirty="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文本框 4">
                <a:extLst>
                  <a:ext uri="{FF2B5EF4-FFF2-40B4-BE49-F238E27FC236}">
                    <a16:creationId xmlns:a16="http://schemas.microsoft.com/office/drawing/2014/main" id="{72592F16-379B-DD1D-D6FD-3250F98BD413}"/>
                  </a:ext>
                </a:extLst>
              </p:cNvPr>
              <p:cNvSpPr txBox="1"/>
              <p:nvPr/>
            </p:nvSpPr>
            <p:spPr>
              <a:xfrm>
                <a:off x="747714" y="1922385"/>
                <a:ext cx="6408445" cy="157645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>
                  <a:buNone/>
                </a:pPr>
                <a:r>
                  <a:rPr lang="zh-CN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解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:</a:t>
                </a:r>
                <a:r>
                  <a:rPr lang="zh-CN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两边开平方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得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x-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=±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(2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x+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3)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2800" b="1" dirty="0">
                  <a:solidFill>
                    <a:srgbClr val="DB251C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>
                  <a:buNone/>
                </a:pP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∴x-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x+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zh-CN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或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x-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=-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(2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x+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3)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2800" b="1" dirty="0">
                  <a:solidFill>
                    <a:srgbClr val="DB251C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∴x</a:t>
                </a:r>
                <a:r>
                  <a:rPr lang="en-US" altLang="zh-CN" sz="2800" b="1" baseline="-25000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=-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5,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en-US" altLang="zh-CN" sz="2800" b="1" baseline="-25000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=-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28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𝟑</m:t>
                        </m:r>
                      </m:den>
                    </m:f>
                  </m:oMath>
                </a14:m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2800" b="1" dirty="0">
                  <a:solidFill>
                    <a:srgbClr val="DB251C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5" name="文本框 4">
                <a:extLst>
                  <a:ext uri="{FF2B5EF4-FFF2-40B4-BE49-F238E27FC236}">
                    <a16:creationId xmlns:a16="http://schemas.microsoft.com/office/drawing/2014/main" id="{72592F16-379B-DD1D-D6FD-3250F98BD41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7714" y="1922385"/>
                <a:ext cx="6408445" cy="1576457"/>
              </a:xfrm>
              <a:prstGeom prst="rect">
                <a:avLst/>
              </a:prstGeom>
              <a:blipFill>
                <a:blip r:embed="rId3"/>
                <a:stretch>
                  <a:fillRect l="-1998" t="-5019" b="-347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文本框 6">
            <a:extLst>
              <a:ext uri="{FF2B5EF4-FFF2-40B4-BE49-F238E27FC236}">
                <a16:creationId xmlns:a16="http://schemas.microsoft.com/office/drawing/2014/main" id="{252B1653-2936-5FF4-F88E-52642E6BA9E1}"/>
              </a:ext>
            </a:extLst>
          </p:cNvPr>
          <p:cNvSpPr txBox="1"/>
          <p:nvPr/>
        </p:nvSpPr>
        <p:spPr>
          <a:xfrm>
            <a:off x="747714" y="3562336"/>
            <a:ext cx="610651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(2)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en-US" altLang="zh-CN" sz="2800" b="1" baseline="300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+12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-9=0(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配方法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);</a:t>
            </a:r>
            <a:endParaRPr lang="zh-CN" altLang="zh-CN" sz="2800" b="1" dirty="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9" name="文本框 8">
                <a:extLst>
                  <a:ext uri="{FF2B5EF4-FFF2-40B4-BE49-F238E27FC236}">
                    <a16:creationId xmlns:a16="http://schemas.microsoft.com/office/drawing/2014/main" id="{1F8F8569-F929-9C2F-9D3B-4640764F983B}"/>
                  </a:ext>
                </a:extLst>
              </p:cNvPr>
              <p:cNvSpPr txBox="1"/>
              <p:nvPr/>
            </p:nvSpPr>
            <p:spPr>
              <a:xfrm>
                <a:off x="747714" y="4093251"/>
                <a:ext cx="6212346" cy="1905778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>
                  <a:buNone/>
                </a:pPr>
                <a:r>
                  <a:rPr lang="zh-CN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解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:</a:t>
                </a:r>
                <a:r>
                  <a:rPr lang="zh-CN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移项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得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en-US" altLang="zh-CN" sz="2800" b="1" baseline="30000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+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12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x=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9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2800" b="1" dirty="0">
                  <a:solidFill>
                    <a:srgbClr val="DB251C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>
                  <a:buNone/>
                </a:pPr>
                <a:r>
                  <a:rPr lang="zh-CN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配方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得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en-US" altLang="zh-CN" sz="2800" b="1" baseline="30000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+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12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x+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6</a:t>
                </a:r>
                <a:r>
                  <a:rPr lang="en-US" altLang="zh-CN" sz="2800" b="1" baseline="30000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9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+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6</a:t>
                </a:r>
                <a:r>
                  <a:rPr lang="en-US" altLang="zh-CN" sz="2800" b="1" baseline="30000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即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x+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6)</a:t>
                </a:r>
                <a:r>
                  <a:rPr lang="en-US" altLang="zh-CN" sz="2800" b="1" baseline="30000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45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2800" b="1" dirty="0">
                  <a:solidFill>
                    <a:srgbClr val="DB251C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>
                  <a:buNone/>
                </a:pP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∴x+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6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=±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zh-CN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radPr>
                      <m:deg/>
                      <m:e>
                        <m:r>
                          <a:rPr lang="en-US" altLang="zh-CN" sz="28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𝟓</m:t>
                        </m:r>
                      </m:e>
                    </m:rad>
                  </m:oMath>
                </a14:m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2800" b="1" dirty="0">
                  <a:solidFill>
                    <a:srgbClr val="DB251C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>
                  <a:buNone/>
                </a:pP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∴x</a:t>
                </a:r>
                <a:r>
                  <a:rPr lang="en-US" altLang="zh-CN" sz="2800" b="1" baseline="-25000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=-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6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+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zh-CN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n-US" altLang="zh-CN" sz="28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𝟓</m:t>
                        </m:r>
                      </m:e>
                    </m:rad>
                  </m:oMath>
                </a14:m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en-US" altLang="zh-CN" sz="2800" b="1" baseline="-25000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=-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6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-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zh-CN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n-US" altLang="zh-CN" sz="28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𝟓</m:t>
                        </m:r>
                      </m:e>
                    </m:rad>
                  </m:oMath>
                </a14:m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en-US" sz="2800" b="1" dirty="0">
                  <a:solidFill>
                    <a:srgbClr val="DB251C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9" name="文本框 8">
                <a:extLst>
                  <a:ext uri="{FF2B5EF4-FFF2-40B4-BE49-F238E27FC236}">
                    <a16:creationId xmlns:a16="http://schemas.microsoft.com/office/drawing/2014/main" id="{1F8F8569-F929-9C2F-9D3B-4640764F983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7714" y="4093251"/>
                <a:ext cx="6212346" cy="1905778"/>
              </a:xfrm>
              <a:prstGeom prst="rect">
                <a:avLst/>
              </a:prstGeom>
              <a:blipFill>
                <a:blip r:embed="rId4"/>
                <a:stretch>
                  <a:fillRect l="-2061" t="-4153" b="-798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7299674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7D7E13D-319E-E280-375A-E553323E1CF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文本框 2">
                <a:extLst>
                  <a:ext uri="{FF2B5EF4-FFF2-40B4-BE49-F238E27FC236}">
                    <a16:creationId xmlns:a16="http://schemas.microsoft.com/office/drawing/2014/main" id="{44A167FF-11D1-8F97-3685-90E5707E01DF}"/>
                  </a:ext>
                </a:extLst>
              </p:cNvPr>
              <p:cNvSpPr txBox="1"/>
              <p:nvPr/>
            </p:nvSpPr>
            <p:spPr>
              <a:xfrm>
                <a:off x="839635" y="520832"/>
                <a:ext cx="6480450" cy="711028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>
                  <a:lnSpc>
                    <a:spcPct val="150000"/>
                  </a:lnSpc>
                  <a:buNone/>
                </a:pPr>
                <a:r>
                  <a:rPr lang="en-US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(3)</a:t>
                </a:r>
                <a:r>
                  <a:rPr lang="en-US" altLang="zh-CN" sz="2800" b="1" i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en-US" altLang="zh-CN" sz="2800" b="1" baseline="30000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+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zh-CN" altLang="zh-CN" sz="2800" b="1" i="1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radPr>
                      <m:deg/>
                      <m:e>
                        <m:r>
                          <a:rPr lang="en-US" altLang="zh-CN" sz="2800" b="1" i="1"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𝟓</m:t>
                        </m:r>
                      </m:e>
                    </m:rad>
                  </m:oMath>
                </a14:m>
                <a:r>
                  <a:rPr lang="en-US" altLang="zh-CN" sz="2800" b="1" i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en-US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-11=0(</a:t>
                </a:r>
                <a:r>
                  <a:rPr lang="zh-CN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公式法</a:t>
                </a:r>
                <a:r>
                  <a:rPr lang="en-US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en-US" altLang="zh-CN" sz="2800" b="1" i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</a:p>
            </p:txBody>
          </p:sp>
        </mc:Choice>
        <mc:Fallback>
          <p:sp>
            <p:nvSpPr>
              <p:cNvPr id="3" name="文本框 2">
                <a:extLst>
                  <a:ext uri="{FF2B5EF4-FFF2-40B4-BE49-F238E27FC236}">
                    <a16:creationId xmlns:a16="http://schemas.microsoft.com/office/drawing/2014/main" id="{44A167FF-11D1-8F97-3685-90E5707E01D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9635" y="520832"/>
                <a:ext cx="6480450" cy="711028"/>
              </a:xfrm>
              <a:prstGeom prst="rect">
                <a:avLst/>
              </a:prstGeom>
              <a:blipFill>
                <a:blip r:embed="rId3"/>
                <a:stretch>
                  <a:fillRect l="-1976" b="-2307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9" name="文本框 8">
                <a:extLst>
                  <a:ext uri="{FF2B5EF4-FFF2-40B4-BE49-F238E27FC236}">
                    <a16:creationId xmlns:a16="http://schemas.microsoft.com/office/drawing/2014/main" id="{535AAADF-1843-2EF0-D1D2-E3F71115F7BD}"/>
                  </a:ext>
                </a:extLst>
              </p:cNvPr>
              <p:cNvSpPr txBox="1"/>
              <p:nvPr/>
            </p:nvSpPr>
            <p:spPr>
              <a:xfrm>
                <a:off x="911640" y="1412860"/>
                <a:ext cx="6106510" cy="351564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None/>
                  <a:tabLst/>
                  <a:defRPr/>
                </a:pPr>
                <a:r>
                  <a:rPr kumimoji="0" lang="zh-CN" altLang="zh-CN" sz="28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DB251C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解</a:t>
                </a:r>
                <a:r>
                  <a:rPr kumimoji="0" lang="en-US" altLang="zh-CN" sz="28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DB251C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:</a:t>
                </a:r>
                <a:r>
                  <a:rPr kumimoji="0" lang="zh-CN" altLang="zh-CN" sz="28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DB251C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方程中</a:t>
                </a:r>
                <a:r>
                  <a:rPr kumimoji="0" lang="en-US" altLang="zh-CN" sz="2800" b="1" i="1" u="none" strike="noStrike" kern="1200" cap="none" spc="0" normalizeH="0" baseline="0" noProof="0" dirty="0">
                    <a:ln>
                      <a:noFill/>
                    </a:ln>
                    <a:solidFill>
                      <a:srgbClr val="DB251C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a=</a:t>
                </a:r>
                <a:r>
                  <a:rPr kumimoji="0" lang="en-US" altLang="zh-CN" sz="28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DB251C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1,</a:t>
                </a:r>
                <a:r>
                  <a:rPr kumimoji="0" lang="en-US" altLang="zh-CN" sz="2800" b="1" i="1" u="none" strike="noStrike" kern="1200" cap="none" spc="0" normalizeH="0" baseline="0" noProof="0" dirty="0">
                    <a:ln>
                      <a:noFill/>
                    </a:ln>
                    <a:solidFill>
                      <a:srgbClr val="DB251C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b=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kumimoji="0" lang="zh-CN" altLang="zh-CN" sz="2800" b="1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DB251C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radPr>
                      <m:deg/>
                      <m:e>
                        <m:r>
                          <a:rPr kumimoji="0" lang="en-US" altLang="zh-CN" sz="2800" b="1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DB251C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𝟓</m:t>
                        </m:r>
                      </m:e>
                    </m:rad>
                  </m:oMath>
                </a14:m>
                <a:r>
                  <a:rPr kumimoji="0" lang="en-US" altLang="zh-CN" sz="28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DB251C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kumimoji="0" lang="en-US" altLang="zh-CN" sz="2800" b="1" i="1" u="none" strike="noStrike" kern="1200" cap="none" spc="0" normalizeH="0" baseline="0" noProof="0" dirty="0">
                    <a:ln>
                      <a:noFill/>
                    </a:ln>
                    <a:solidFill>
                      <a:srgbClr val="DB251C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c=-</a:t>
                </a:r>
                <a:r>
                  <a:rPr kumimoji="0" lang="en-US" altLang="zh-CN" sz="28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DB251C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11,</a:t>
                </a:r>
                <a:endParaRPr kumimoji="0" lang="zh-CN" altLang="zh-CN" sz="2800" b="1" i="0" u="none" strike="noStrike" kern="1200" cap="none" spc="0" normalizeH="0" baseline="0" noProof="0" dirty="0">
                  <a:ln>
                    <a:noFill/>
                  </a:ln>
                  <a:solidFill>
                    <a:srgbClr val="DB251C"/>
                  </a:solidFill>
                  <a:effectLst/>
                  <a:uLnTx/>
                  <a:uFillTx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None/>
                  <a:tabLst/>
                  <a:defRPr/>
                </a:pPr>
                <a:r>
                  <a:rPr kumimoji="0" lang="en-US" altLang="zh-CN" sz="2800" b="1" i="1" u="none" strike="noStrike" kern="1200" cap="none" spc="0" normalizeH="0" baseline="0" noProof="0" dirty="0">
                    <a:ln>
                      <a:noFill/>
                    </a:ln>
                    <a:solidFill>
                      <a:srgbClr val="DB251C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kumimoji="0" lang="en-US" altLang="zh-CN" sz="2800" b="1" i="0" u="none" strike="noStrike" kern="1200" cap="none" spc="0" normalizeH="0" baseline="30000" noProof="0" dirty="0">
                    <a:ln>
                      <a:noFill/>
                    </a:ln>
                    <a:solidFill>
                      <a:srgbClr val="DB251C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kumimoji="0" lang="en-US" altLang="zh-CN" sz="2800" b="1" i="1" u="none" strike="noStrike" kern="1200" cap="none" spc="0" normalizeH="0" baseline="0" noProof="0" dirty="0">
                    <a:ln>
                      <a:noFill/>
                    </a:ln>
                    <a:solidFill>
                      <a:srgbClr val="DB251C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-</a:t>
                </a:r>
                <a:r>
                  <a:rPr kumimoji="0" lang="en-US" altLang="zh-CN" sz="28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DB251C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</a:t>
                </a:r>
                <a:r>
                  <a:rPr kumimoji="0" lang="en-US" altLang="zh-CN" sz="2800" b="1" i="1" u="none" strike="noStrike" kern="1200" cap="none" spc="0" normalizeH="0" baseline="0" noProof="0" dirty="0">
                    <a:ln>
                      <a:noFill/>
                    </a:ln>
                    <a:solidFill>
                      <a:srgbClr val="DB251C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ac=</a:t>
                </a:r>
                <a:r>
                  <a:rPr kumimoji="0" lang="en-US" altLang="zh-CN" sz="28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DB251C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kumimoji="0" lang="zh-CN" altLang="zh-CN" sz="2800" b="1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DB251C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radPr>
                      <m:deg/>
                      <m:e>
                        <m:r>
                          <a:rPr kumimoji="0" lang="en-US" altLang="zh-CN" sz="2800" b="1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DB251C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𝟓</m:t>
                        </m:r>
                      </m:e>
                    </m:rad>
                  </m:oMath>
                </a14:m>
                <a:r>
                  <a:rPr kumimoji="0" lang="en-US" altLang="zh-CN" sz="28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DB251C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kumimoji="0" lang="en-US" altLang="zh-CN" sz="2800" b="1" i="0" u="none" strike="noStrike" kern="1200" cap="none" spc="0" normalizeH="0" baseline="30000" noProof="0" dirty="0">
                    <a:ln>
                      <a:noFill/>
                    </a:ln>
                    <a:solidFill>
                      <a:srgbClr val="DB251C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kumimoji="0" lang="en-US" altLang="zh-CN" sz="2800" b="1" i="1" u="none" strike="noStrike" kern="1200" cap="none" spc="0" normalizeH="0" baseline="0" noProof="0" dirty="0">
                    <a:ln>
                      <a:noFill/>
                    </a:ln>
                    <a:solidFill>
                      <a:srgbClr val="DB251C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-</a:t>
                </a:r>
                <a:r>
                  <a:rPr kumimoji="0" lang="en-US" altLang="zh-CN" sz="28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DB251C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</a:t>
                </a:r>
                <a:r>
                  <a:rPr kumimoji="0" lang="en-US" altLang="zh-CN" sz="2800" b="1" i="1" u="none" strike="noStrike" kern="1200" cap="none" spc="0" normalizeH="0" baseline="0" noProof="0" dirty="0">
                    <a:ln>
                      <a:noFill/>
                    </a:ln>
                    <a:solidFill>
                      <a:srgbClr val="DB251C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×</a:t>
                </a:r>
                <a:r>
                  <a:rPr kumimoji="0" lang="en-US" altLang="zh-CN" sz="28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DB251C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kumimoji="0" lang="en-US" altLang="zh-CN" sz="2800" b="1" i="1" u="none" strike="noStrike" kern="1200" cap="none" spc="0" normalizeH="0" baseline="0" noProof="0" dirty="0">
                    <a:ln>
                      <a:noFill/>
                    </a:ln>
                    <a:solidFill>
                      <a:srgbClr val="DB251C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×</a:t>
                </a:r>
                <a:r>
                  <a:rPr kumimoji="0" lang="en-US" altLang="zh-CN" sz="28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DB251C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kumimoji="0" lang="en-US" altLang="zh-CN" sz="2800" b="1" i="1" u="none" strike="noStrike" kern="1200" cap="none" spc="0" normalizeH="0" baseline="0" noProof="0" dirty="0">
                    <a:ln>
                      <a:noFill/>
                    </a:ln>
                    <a:solidFill>
                      <a:srgbClr val="DB251C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-</a:t>
                </a:r>
                <a:r>
                  <a:rPr kumimoji="0" lang="en-US" altLang="zh-CN" sz="28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DB251C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11)</a:t>
                </a:r>
                <a:r>
                  <a:rPr kumimoji="0" lang="en-US" altLang="zh-CN" sz="2800" b="1" i="1" u="none" strike="noStrike" kern="1200" cap="none" spc="0" normalizeH="0" baseline="0" noProof="0" dirty="0">
                    <a:ln>
                      <a:noFill/>
                    </a:ln>
                    <a:solidFill>
                      <a:srgbClr val="DB251C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:r>
                  <a:rPr kumimoji="0" lang="en-US" altLang="zh-CN" sz="28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DB251C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49,</a:t>
                </a:r>
                <a:endParaRPr kumimoji="0" lang="zh-CN" altLang="zh-CN" sz="2800" b="1" i="0" u="none" strike="noStrike" kern="1200" cap="none" spc="0" normalizeH="0" baseline="0" noProof="0" dirty="0">
                  <a:ln>
                    <a:noFill/>
                  </a:ln>
                  <a:solidFill>
                    <a:srgbClr val="DB251C"/>
                  </a:solidFill>
                  <a:effectLst/>
                  <a:uLnTx/>
                  <a:uFillTx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None/>
                  <a:tabLst/>
                  <a:defRPr/>
                </a:pPr>
                <a:r>
                  <a:rPr kumimoji="0" lang="en-US" altLang="zh-CN" sz="2800" b="1" i="1" u="none" strike="noStrike" kern="1200" cap="none" spc="0" normalizeH="0" baseline="0" noProof="0" dirty="0">
                    <a:ln>
                      <a:noFill/>
                    </a:ln>
                    <a:solidFill>
                      <a:srgbClr val="DB251C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∴x=</a:t>
                </a:r>
                <a14:m>
                  <m:oMath xmlns:m="http://schemas.openxmlformats.org/officeDocument/2006/math">
                    <m:f>
                      <m:fPr>
                        <m:ctrlPr>
                          <a:rPr kumimoji="0" lang="zh-CN" altLang="zh-CN" sz="2800" b="1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DB251C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kumimoji="0" lang="en-US" altLang="zh-CN" sz="2800" b="1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DB251C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−</m:t>
                        </m:r>
                        <m:rad>
                          <m:radPr>
                            <m:degHide m:val="on"/>
                            <m:ctrlPr>
                              <a:rPr kumimoji="0" lang="zh-CN" altLang="zh-CN" sz="2800" b="1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DB251C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kumimoji="0" lang="en-US" altLang="zh-CN" sz="2800" b="1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DB251C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𝟓</m:t>
                            </m:r>
                          </m:e>
                        </m:rad>
                        <m:r>
                          <a:rPr kumimoji="0" lang="en-US" altLang="zh-CN" sz="2800" b="1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DB251C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±</m:t>
                        </m:r>
                        <m:rad>
                          <m:radPr>
                            <m:degHide m:val="on"/>
                            <m:ctrlPr>
                              <a:rPr kumimoji="0" lang="zh-CN" altLang="zh-CN" sz="2800" b="1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DB251C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kumimoji="0" lang="en-US" altLang="zh-CN" sz="2800" b="1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DB251C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𝟒𝟗</m:t>
                            </m:r>
                          </m:e>
                        </m:rad>
                      </m:num>
                      <m:den>
                        <m:r>
                          <a:rPr kumimoji="0" lang="en-US" altLang="zh-CN" sz="2800" b="1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DB251C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  <m:r>
                          <a:rPr kumimoji="0" lang="en-US" altLang="zh-CN" sz="2800" b="1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DB251C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×</m:t>
                        </m:r>
                        <m:r>
                          <a:rPr kumimoji="0" lang="en-US" altLang="zh-CN" sz="2800" b="1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DB251C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𝟏</m:t>
                        </m:r>
                      </m:den>
                    </m:f>
                  </m:oMath>
                </a14:m>
                <a:r>
                  <a:rPr kumimoji="0" lang="en-US" altLang="zh-CN" sz="2800" b="1" i="1" u="none" strike="noStrike" kern="1200" cap="none" spc="0" normalizeH="0" baseline="0" noProof="0" dirty="0">
                    <a:ln>
                      <a:noFill/>
                    </a:ln>
                    <a:solidFill>
                      <a:srgbClr val="DB251C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kumimoji="0" lang="zh-CN" altLang="zh-CN" sz="2800" b="1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DB251C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kumimoji="0" lang="en-US" altLang="zh-CN" sz="2800" b="1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DB251C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−</m:t>
                        </m:r>
                        <m:rad>
                          <m:radPr>
                            <m:degHide m:val="on"/>
                            <m:ctrlPr>
                              <a:rPr kumimoji="0" lang="zh-CN" altLang="zh-CN" sz="2800" b="1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DB251C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kumimoji="0" lang="en-US" altLang="zh-CN" sz="2800" b="1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DB251C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𝟓</m:t>
                            </m:r>
                          </m:e>
                        </m:rad>
                        <m:r>
                          <a:rPr kumimoji="0" lang="en-US" altLang="zh-CN" sz="2800" b="1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DB251C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±</m:t>
                        </m:r>
                        <m:r>
                          <a:rPr kumimoji="0" lang="en-US" altLang="zh-CN" sz="2800" b="1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DB251C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𝟕</m:t>
                        </m:r>
                      </m:num>
                      <m:den>
                        <m:r>
                          <a:rPr kumimoji="0" lang="en-US" altLang="zh-CN" sz="2800" b="1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DB251C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kumimoji="0" lang="en-US" altLang="zh-CN" sz="28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DB251C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endParaRPr kumimoji="0" lang="zh-CN" altLang="zh-CN" sz="2800" b="1" i="0" u="none" strike="noStrike" kern="1200" cap="none" spc="0" normalizeH="0" baseline="0" noProof="0" dirty="0">
                  <a:ln>
                    <a:noFill/>
                  </a:ln>
                  <a:solidFill>
                    <a:srgbClr val="DB251C"/>
                  </a:solidFill>
                  <a:effectLst/>
                  <a:uLnTx/>
                  <a:uFillTx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None/>
                  <a:tabLst/>
                  <a:defRPr/>
                </a:pPr>
                <a:r>
                  <a:rPr kumimoji="0" lang="en-US" altLang="zh-CN" sz="2800" b="1" i="1" u="none" strike="noStrike" kern="1200" cap="none" spc="0" normalizeH="0" baseline="0" noProof="0" dirty="0">
                    <a:ln>
                      <a:noFill/>
                    </a:ln>
                    <a:solidFill>
                      <a:srgbClr val="DB251C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∴x</a:t>
                </a:r>
                <a:r>
                  <a:rPr kumimoji="0" lang="en-US" altLang="zh-CN" sz="2800" b="1" i="0" u="none" strike="noStrike" kern="1200" cap="none" spc="0" normalizeH="0" baseline="-25000" noProof="0" dirty="0">
                    <a:ln>
                      <a:noFill/>
                    </a:ln>
                    <a:solidFill>
                      <a:srgbClr val="DB251C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kumimoji="0" lang="en-US" altLang="zh-CN" sz="2800" b="1" i="1" u="none" strike="noStrike" kern="1200" cap="none" spc="0" normalizeH="0" baseline="0" noProof="0" dirty="0">
                    <a:ln>
                      <a:noFill/>
                    </a:ln>
                    <a:solidFill>
                      <a:srgbClr val="DB251C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kumimoji="0" lang="zh-CN" altLang="zh-CN" sz="2800" b="1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DB251C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kumimoji="0" lang="en-US" altLang="zh-CN" sz="2800" b="1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DB251C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−</m:t>
                        </m:r>
                        <m:rad>
                          <m:radPr>
                            <m:degHide m:val="on"/>
                            <m:ctrlPr>
                              <a:rPr kumimoji="0" lang="zh-CN" altLang="zh-CN" sz="2800" b="1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DB251C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kumimoji="0" lang="en-US" altLang="zh-CN" sz="2800" b="1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DB251C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𝟓</m:t>
                            </m:r>
                          </m:e>
                        </m:rad>
                        <m:r>
                          <a:rPr kumimoji="0" lang="en-US" altLang="zh-CN" sz="2800" b="1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DB251C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kumimoji="0" lang="en-US" altLang="zh-CN" sz="2800" b="1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DB251C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𝟕</m:t>
                        </m:r>
                      </m:num>
                      <m:den>
                        <m:r>
                          <a:rPr kumimoji="0" lang="en-US" altLang="zh-CN" sz="2800" b="1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DB251C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kumimoji="0" lang="en-US" altLang="zh-CN" sz="28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DB251C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kumimoji="0" lang="en-US" altLang="zh-CN" sz="2800" b="1" i="1" u="none" strike="noStrike" kern="1200" cap="none" spc="0" normalizeH="0" baseline="0" noProof="0" dirty="0">
                    <a:ln>
                      <a:noFill/>
                    </a:ln>
                    <a:solidFill>
                      <a:srgbClr val="DB251C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kumimoji="0" lang="en-US" altLang="zh-CN" sz="2800" b="1" i="0" u="none" strike="noStrike" kern="1200" cap="none" spc="0" normalizeH="0" baseline="-25000" noProof="0" dirty="0">
                    <a:ln>
                      <a:noFill/>
                    </a:ln>
                    <a:solidFill>
                      <a:srgbClr val="DB251C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kumimoji="0" lang="en-US" altLang="zh-CN" sz="2800" b="1" i="1" u="none" strike="noStrike" kern="1200" cap="none" spc="0" normalizeH="0" baseline="0" noProof="0" dirty="0">
                    <a:ln>
                      <a:noFill/>
                    </a:ln>
                    <a:solidFill>
                      <a:srgbClr val="DB251C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kumimoji="0" lang="zh-CN" altLang="zh-CN" sz="2800" b="1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DB251C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kumimoji="0" lang="en-US" altLang="zh-CN" sz="2800" b="1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DB251C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−</m:t>
                        </m:r>
                        <m:rad>
                          <m:radPr>
                            <m:degHide m:val="on"/>
                            <m:ctrlPr>
                              <a:rPr kumimoji="0" lang="zh-CN" altLang="zh-CN" sz="2800" b="1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DB251C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kumimoji="0" lang="en-US" altLang="zh-CN" sz="2800" b="1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DB251C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𝟓</m:t>
                            </m:r>
                          </m:e>
                        </m:rad>
                        <m:r>
                          <a:rPr kumimoji="0" lang="en-US" altLang="zh-CN" sz="2800" b="1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DB251C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kumimoji="0" lang="en-US" altLang="zh-CN" sz="2800" b="1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DB251C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𝟕</m:t>
                        </m:r>
                      </m:num>
                      <m:den>
                        <m:r>
                          <a:rPr kumimoji="0" lang="en-US" altLang="zh-CN" sz="2800" b="1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DB251C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kumimoji="0" lang="en-US" altLang="zh-CN" sz="2800" b="1" i="1" u="none" strike="noStrike" kern="1200" cap="none" spc="0" normalizeH="0" baseline="0" noProof="0" dirty="0">
                    <a:ln>
                      <a:noFill/>
                    </a:ln>
                    <a:solidFill>
                      <a:srgbClr val="DB251C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kumimoji="0" lang="zh-CN" altLang="zh-CN" sz="2800" b="1" i="0" u="none" strike="noStrike" kern="1200" cap="none" spc="0" normalizeH="0" baseline="0" noProof="0" dirty="0">
                  <a:ln>
                    <a:noFill/>
                  </a:ln>
                  <a:solidFill>
                    <a:srgbClr val="DB251C"/>
                  </a:solidFill>
                  <a:effectLst/>
                  <a:uLnTx/>
                  <a:uFillTx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9" name="文本框 8">
                <a:extLst>
                  <a:ext uri="{FF2B5EF4-FFF2-40B4-BE49-F238E27FC236}">
                    <a16:creationId xmlns:a16="http://schemas.microsoft.com/office/drawing/2014/main" id="{535AAADF-1843-2EF0-D1D2-E3F71115F7B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11640" y="1412860"/>
                <a:ext cx="6106510" cy="3515642"/>
              </a:xfrm>
              <a:prstGeom prst="rect">
                <a:avLst/>
              </a:prstGeom>
              <a:blipFill>
                <a:blip r:embed="rId4"/>
                <a:stretch>
                  <a:fillRect l="-2098" b="-138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3285594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C5ECECD-183D-443C-064A-D80300BAA46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文本框 2">
                <a:extLst>
                  <a:ext uri="{FF2B5EF4-FFF2-40B4-BE49-F238E27FC236}">
                    <a16:creationId xmlns:a16="http://schemas.microsoft.com/office/drawing/2014/main" id="{68A086EA-77EC-F5FD-8AE9-6E3AAEFFDF4B}"/>
                  </a:ext>
                </a:extLst>
              </p:cNvPr>
              <p:cNvSpPr txBox="1"/>
              <p:nvPr/>
            </p:nvSpPr>
            <p:spPr>
              <a:xfrm>
                <a:off x="587617" y="620805"/>
                <a:ext cx="11016765" cy="77899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12</a:t>
                </a:r>
                <a:r>
                  <a:rPr lang="en-US" altLang="zh-CN" sz="2800" b="1" i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en-US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(8</a:t>
                </a:r>
                <a:r>
                  <a:rPr lang="zh-CN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分</a:t>
                </a:r>
                <a:r>
                  <a:rPr lang="en-US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先化简</a:t>
                </a:r>
                <a:r>
                  <a:rPr lang="en-US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再求值</a:t>
                </a:r>
                <a:r>
                  <a:rPr lang="en-US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: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zh-CN" altLang="zh-CN" sz="2800" b="1" i="1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zh-CN" altLang="zh-CN" sz="2800" b="1" i="1"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fPr>
                          <m:num>
                            <m:r>
                              <a:rPr lang="en-US" altLang="zh-CN" sz="2800" b="1" i="1">
                                <a:effectLst/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num>
                          <m:den>
                            <m:r>
                              <a:rPr lang="en-US" altLang="zh-CN" sz="2800" b="1" i="1">
                                <a:effectLst/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𝒙</m:t>
                            </m:r>
                            <m:r>
                              <a:rPr lang="en-US" altLang="zh-CN" sz="2800" b="1" i="1">
                                <a:effectLst/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−</m:t>
                            </m:r>
                            <m:r>
                              <a:rPr lang="en-US" altLang="zh-CN" sz="2800" b="1" i="1">
                                <a:effectLst/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𝟑</m:t>
                            </m:r>
                          </m:den>
                        </m:f>
                        <m:r>
                          <a:rPr lang="en-US" altLang="zh-CN" sz="2800" b="1" i="1"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−</m:t>
                        </m:r>
                        <m:f>
                          <m:fPr>
                            <m:ctrlPr>
                              <a:rPr lang="zh-CN" altLang="zh-CN" sz="2800" b="1" i="1"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fPr>
                          <m:num>
                            <m:r>
                              <a:rPr lang="en-US" altLang="zh-CN" sz="2800" b="1" i="1">
                                <a:effectLst/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𝟏</m:t>
                            </m:r>
                          </m:num>
                          <m:den>
                            <m:r>
                              <a:rPr lang="en-US" altLang="zh-CN" sz="2800" b="1" i="1">
                                <a:effectLst/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𝒙</m:t>
                            </m:r>
                          </m:den>
                        </m:f>
                      </m:e>
                    </m:d>
                  </m:oMath>
                </a14:m>
                <a:r>
                  <a:rPr lang="en-US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÷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zh-CN" altLang="zh-CN" sz="2800" b="1" i="1"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2800" b="1" i="1">
                                <a:effectLst/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𝒙</m:t>
                            </m:r>
                          </m:e>
                          <m:sup>
                            <m:r>
                              <a:rPr lang="en-US" altLang="zh-CN" sz="2800" b="1" i="1">
                                <a:effectLst/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  <m:r>
                          <a:rPr lang="en-US" altLang="zh-CN" sz="2800" b="1" i="1"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sz="2800" b="1" i="1"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𝟔</m:t>
                        </m:r>
                        <m:r>
                          <a:rPr lang="en-US" altLang="zh-CN" sz="2800" b="1" i="1"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𝒙</m:t>
                        </m:r>
                        <m:r>
                          <a:rPr lang="en-US" altLang="zh-CN" sz="2800" b="1" i="1"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sz="2800" b="1" i="1"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𝟗</m:t>
                        </m:r>
                      </m:num>
                      <m:den>
                        <m:sSup>
                          <m:sSupPr>
                            <m:ctrlPr>
                              <a:rPr lang="zh-CN" altLang="zh-CN" sz="2800" b="1" i="1"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2800" b="1" i="1">
                                <a:effectLst/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𝒙</m:t>
                            </m:r>
                          </m:e>
                          <m:sup>
                            <m:r>
                              <a:rPr lang="en-US" altLang="zh-CN" sz="2800" b="1" i="1">
                                <a:effectLst/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  <m:r>
                          <a:rPr lang="en-US" altLang="zh-CN" sz="2800" b="1" i="1"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2800" b="1" i="1"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𝟑</m:t>
                        </m:r>
                        <m:r>
                          <a:rPr lang="en-US" altLang="zh-CN" sz="2800" b="1" i="1"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𝒙</m:t>
                        </m:r>
                      </m:den>
                    </m:f>
                  </m:oMath>
                </a14:m>
                <a:r>
                  <a:rPr lang="en-US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其中</a:t>
                </a:r>
                <a:r>
                  <a:rPr lang="en-US" altLang="zh-CN" sz="2800" b="1" i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zh-CN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是方程</a:t>
                </a:r>
                <a:r>
                  <a:rPr lang="en-US" altLang="zh-CN" sz="2800" b="1" i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en-US" altLang="zh-CN" sz="2800" b="1" baseline="30000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-2</a:t>
                </a:r>
                <a:r>
                  <a:rPr lang="en-US" altLang="zh-CN" sz="2800" b="1" i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en-US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-3=0</a:t>
                </a:r>
                <a:r>
                  <a:rPr lang="zh-CN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的根</a:t>
                </a:r>
                <a:r>
                  <a:rPr lang="en-US" altLang="zh-CN" sz="2800" b="1" i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2800" b="1" dirty="0"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3" name="文本框 2">
                <a:extLst>
                  <a:ext uri="{FF2B5EF4-FFF2-40B4-BE49-F238E27FC236}">
                    <a16:creationId xmlns:a16="http://schemas.microsoft.com/office/drawing/2014/main" id="{68A086EA-77EC-F5FD-8AE9-6E3AAEFFDF4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7617" y="620805"/>
                <a:ext cx="11016765" cy="778996"/>
              </a:xfrm>
              <a:prstGeom prst="rect">
                <a:avLst/>
              </a:prstGeom>
              <a:blipFill>
                <a:blip r:embed="rId3"/>
                <a:stretch>
                  <a:fillRect l="-1106" r="-719" b="-781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文本框 4">
                <a:extLst>
                  <a:ext uri="{FF2B5EF4-FFF2-40B4-BE49-F238E27FC236}">
                    <a16:creationId xmlns:a16="http://schemas.microsoft.com/office/drawing/2014/main" id="{EC4D6CC4-6571-0E91-26EE-B10BD2C8AB95}"/>
                  </a:ext>
                </a:extLst>
              </p:cNvPr>
              <p:cNvSpPr txBox="1"/>
              <p:nvPr/>
            </p:nvSpPr>
            <p:spPr>
              <a:xfrm>
                <a:off x="767630" y="1399801"/>
                <a:ext cx="6106510" cy="3916778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>
                  <a:lnSpc>
                    <a:spcPct val="150000"/>
                  </a:lnSpc>
                  <a:buNone/>
                </a:pPr>
                <a:r>
                  <a:rPr lang="zh-CN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解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:</a:t>
                </a:r>
                <a:r>
                  <a:rPr lang="zh-CN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原式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  <m:r>
                          <a:rPr lang="en-US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𝒙</m:t>
                        </m:r>
                        <m:r>
                          <a:rPr lang="en-US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−(</m:t>
                        </m:r>
                        <m:r>
                          <a:rPr lang="en-US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𝒙</m:t>
                        </m:r>
                        <m:r>
                          <a:rPr lang="en-US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𝟑</m:t>
                        </m:r>
                        <m:r>
                          <a:rPr lang="en-US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)</m:t>
                        </m:r>
                      </m:num>
                      <m:den>
                        <m:r>
                          <a:rPr lang="en-US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𝒙</m:t>
                        </m:r>
                        <m:r>
                          <a:rPr lang="en-US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(</m:t>
                        </m:r>
                        <m:r>
                          <a:rPr lang="en-US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𝒙</m:t>
                        </m:r>
                        <m:r>
                          <a:rPr lang="en-US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𝟑</m:t>
                        </m:r>
                        <m:r>
                          <a:rPr lang="en-US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)</m:t>
                        </m:r>
                      </m:den>
                    </m:f>
                  </m:oMath>
                </a14:m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·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𝒙</m:t>
                        </m:r>
                        <m:r>
                          <a:rPr lang="en-US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(</m:t>
                        </m:r>
                        <m:r>
                          <a:rPr lang="en-US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𝒙</m:t>
                        </m:r>
                        <m:r>
                          <a:rPr lang="en-US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𝟑</m:t>
                        </m:r>
                        <m:r>
                          <a:rPr lang="en-US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)</m:t>
                        </m:r>
                      </m:num>
                      <m:den>
                        <m:sSup>
                          <m:sSupPr>
                            <m:ctrlPr>
                              <a:rPr lang="zh-CN" altLang="zh-CN" sz="2800" b="1" i="1">
                                <a:solidFill>
                                  <a:srgbClr val="DB251C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2800" b="1" i="1">
                                <a:solidFill>
                                  <a:srgbClr val="DB251C"/>
                                </a:solidFill>
                                <a:effectLst/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(</m:t>
                            </m:r>
                            <m:r>
                              <a:rPr lang="en-US" altLang="zh-CN" sz="2800" b="1" i="1">
                                <a:solidFill>
                                  <a:srgbClr val="DB251C"/>
                                </a:solidFill>
                                <a:effectLst/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𝒙</m:t>
                            </m:r>
                            <m:r>
                              <a:rPr lang="en-US" altLang="zh-CN" sz="2800" b="1" i="1">
                                <a:solidFill>
                                  <a:srgbClr val="DB251C"/>
                                </a:solidFill>
                                <a:effectLst/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+</m:t>
                            </m:r>
                            <m:r>
                              <a:rPr lang="en-US" altLang="zh-CN" sz="2800" b="1" i="1">
                                <a:solidFill>
                                  <a:srgbClr val="DB251C"/>
                                </a:solidFill>
                                <a:effectLst/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𝟑</m:t>
                            </m:r>
                            <m:r>
                              <a:rPr lang="en-US" altLang="zh-CN" sz="2800" b="1" i="1">
                                <a:solidFill>
                                  <a:srgbClr val="DB251C"/>
                                </a:solidFill>
                                <a:effectLst/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)</m:t>
                            </m:r>
                          </m:e>
                          <m:sup>
                            <m:r>
                              <a:rPr lang="en-US" altLang="zh-CN" sz="2800" b="1" i="1">
                                <a:solidFill>
                                  <a:srgbClr val="DB251C"/>
                                </a:solidFill>
                                <a:effectLst/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𝒙</m:t>
                        </m:r>
                        <m:r>
                          <a:rPr lang="en-US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𝟑</m:t>
                        </m:r>
                      </m:den>
                    </m:f>
                  </m:oMath>
                </a14:m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2800" b="1" dirty="0">
                  <a:solidFill>
                    <a:srgbClr val="DB251C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>
                  <a:lnSpc>
                    <a:spcPct val="150000"/>
                  </a:lnSpc>
                  <a:buNone/>
                </a:pPr>
                <a:r>
                  <a:rPr lang="zh-CN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由方程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en-US" altLang="zh-CN" sz="2800" b="1" baseline="30000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-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x-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0,</a:t>
                </a:r>
                <a:endParaRPr lang="zh-CN" altLang="zh-CN" sz="2800" b="1" dirty="0">
                  <a:solidFill>
                    <a:srgbClr val="DB251C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>
                  <a:lnSpc>
                    <a:spcPct val="150000"/>
                  </a:lnSpc>
                  <a:buNone/>
                </a:pPr>
                <a:r>
                  <a:rPr lang="zh-CN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解得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en-US" altLang="zh-CN" sz="2800" b="1" baseline="-25000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3,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en-US" altLang="zh-CN" sz="2800" b="1" baseline="-25000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=-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2800" b="1" dirty="0">
                  <a:solidFill>
                    <a:srgbClr val="DB251C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>
                  <a:lnSpc>
                    <a:spcPct val="150000"/>
                  </a:lnSpc>
                  <a:buNone/>
                </a:pP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∵x=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zh-CN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时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原分式无意义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∴x=-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1,</a:t>
                </a:r>
                <a:endParaRPr lang="zh-CN" altLang="zh-CN" sz="2800" b="1" dirty="0">
                  <a:solidFill>
                    <a:srgbClr val="DB251C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>
                  <a:lnSpc>
                    <a:spcPct val="150000"/>
                  </a:lnSpc>
                </a:pPr>
                <a:r>
                  <a:rPr lang="zh-CN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当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x=-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时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原式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𝟏</m:t>
                        </m:r>
                        <m:r>
                          <a:rPr lang="en-US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𝟑</m:t>
                        </m:r>
                      </m:den>
                    </m:f>
                  </m:oMath>
                </a14:m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2800" b="1" dirty="0">
                  <a:solidFill>
                    <a:srgbClr val="DB251C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5" name="文本框 4">
                <a:extLst>
                  <a:ext uri="{FF2B5EF4-FFF2-40B4-BE49-F238E27FC236}">
                    <a16:creationId xmlns:a16="http://schemas.microsoft.com/office/drawing/2014/main" id="{EC4D6CC4-6571-0E91-26EE-B10BD2C8AB9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7630" y="1399801"/>
                <a:ext cx="6106510" cy="3916778"/>
              </a:xfrm>
              <a:prstGeom prst="rect">
                <a:avLst/>
              </a:prstGeom>
              <a:blipFill>
                <a:blip r:embed="rId4"/>
                <a:stretch>
                  <a:fillRect l="-2096" b="-109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3658822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AAEFA44-F83B-B894-9E6A-363C0A7CD08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id="{5C4FAD0A-F592-4BE6-9B07-28918DF46908}"/>
              </a:ext>
            </a:extLst>
          </p:cNvPr>
          <p:cNvSpPr txBox="1"/>
          <p:nvPr/>
        </p:nvSpPr>
        <p:spPr>
          <a:xfrm>
            <a:off x="731627" y="548800"/>
            <a:ext cx="10728745" cy="13031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(10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分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一长方形桌面长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m,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宽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m,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铺在桌上的矩形台布的面积是桌面面积的三倍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并且各边垂下的长度相同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求台布垂下的长度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800" b="1" dirty="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EC1C3948-520D-F0D0-24F2-667909A34377}"/>
              </a:ext>
            </a:extLst>
          </p:cNvPr>
          <p:cNvSpPr txBox="1"/>
          <p:nvPr/>
        </p:nvSpPr>
        <p:spPr>
          <a:xfrm>
            <a:off x="911639" y="1916895"/>
            <a:ext cx="7416515" cy="324217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None/>
            </a:pPr>
            <a:r>
              <a:rPr lang="zh-CN" altLang="zh-CN" sz="2800" b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解</a:t>
            </a:r>
            <a:r>
              <a:rPr lang="en-US" altLang="zh-CN" sz="2800" b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zh-CN" altLang="zh-CN" sz="2800" b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设台布垂下的长度为</a:t>
            </a:r>
            <a:r>
              <a:rPr lang="en-US" altLang="zh-CN" sz="2800" b="1" i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 </a:t>
            </a:r>
            <a:r>
              <a:rPr lang="en-US" altLang="zh-CN" sz="2800" b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 sz="2800" b="1" i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800" b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根据题意</a:t>
            </a:r>
            <a:r>
              <a:rPr lang="en-US" altLang="zh-CN" sz="2800" b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800" b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得</a:t>
            </a:r>
            <a:endParaRPr lang="zh-CN" altLang="zh-CN" sz="2800" b="1" dirty="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buNone/>
            </a:pPr>
            <a:r>
              <a:rPr lang="en-US" altLang="zh-CN" sz="2800" b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(3</a:t>
            </a:r>
            <a:r>
              <a:rPr lang="en-US" altLang="zh-CN" sz="2800" b="1" i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+</a:t>
            </a:r>
            <a:r>
              <a:rPr lang="en-US" altLang="zh-CN" sz="2800" b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800" b="1" i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en-US" altLang="zh-CN" sz="2800" b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)(6</a:t>
            </a:r>
            <a:r>
              <a:rPr lang="en-US" altLang="zh-CN" sz="2800" b="1" i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+</a:t>
            </a:r>
            <a:r>
              <a:rPr lang="en-US" altLang="zh-CN" sz="2800" b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800" b="1" i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en-US" altLang="zh-CN" sz="2800" b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sz="2800" b="1" i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</a:t>
            </a:r>
            <a:r>
              <a:rPr lang="en-US" altLang="zh-CN" sz="2800" b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sz="2800" b="1" i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 sz="2800" b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z="2800" b="1" i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 sz="2800" b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z="2800" b="1" i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800" b="1" dirty="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buNone/>
            </a:pPr>
            <a:r>
              <a:rPr lang="zh-CN" altLang="zh-CN" sz="2800" b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即</a:t>
            </a:r>
            <a:r>
              <a:rPr lang="en-US" altLang="zh-CN" sz="2800" b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800" b="1" i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en-US" altLang="zh-CN" sz="2800" b="1" baseline="30000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800" b="1" i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+</a:t>
            </a:r>
            <a:r>
              <a:rPr lang="en-US" altLang="zh-CN" sz="2800" b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en-US" altLang="zh-CN" sz="2800" b="1" i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x-</a:t>
            </a:r>
            <a:r>
              <a:rPr lang="en-US" altLang="zh-CN" sz="2800" b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18</a:t>
            </a:r>
            <a:r>
              <a:rPr lang="en-US" altLang="zh-CN" sz="2800" b="1" i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</a:t>
            </a:r>
            <a:r>
              <a:rPr lang="en-US" altLang="zh-CN" sz="2800" b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en-US" altLang="zh-CN" sz="2800" b="1" i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800" b="1" dirty="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buNone/>
            </a:pPr>
            <a:r>
              <a:rPr lang="zh-CN" altLang="zh-CN" sz="2800" b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解这个方程</a:t>
            </a:r>
            <a:r>
              <a:rPr lang="en-US" altLang="zh-CN" sz="2800" b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800" b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得</a:t>
            </a:r>
            <a:r>
              <a:rPr lang="en-US" altLang="zh-CN" sz="2800" b="1" i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en-US" altLang="zh-CN" sz="2800" b="1" baseline="-25000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800" b="1" i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=-</a:t>
            </a:r>
            <a:r>
              <a:rPr lang="en-US" altLang="zh-CN" sz="2800" b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6(</a:t>
            </a:r>
            <a:r>
              <a:rPr lang="zh-CN" altLang="zh-CN" sz="2800" b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舍去</a:t>
            </a:r>
            <a:r>
              <a:rPr lang="en-US" altLang="zh-CN" sz="2800" b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),</a:t>
            </a:r>
            <a:r>
              <a:rPr lang="en-US" altLang="zh-CN" sz="2800" b="1" i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en-US" altLang="zh-CN" sz="2800" b="1" baseline="-25000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800" b="1" i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</a:t>
            </a:r>
            <a:r>
              <a:rPr lang="en-US" altLang="zh-CN" sz="2800" b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800" b="1" i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800" b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z="2800" b="1" i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800" b="1" dirty="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zh-CN" altLang="zh-CN" sz="2800" b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答</a:t>
            </a:r>
            <a:r>
              <a:rPr lang="en-US" altLang="zh-CN" sz="2800" b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zh-CN" altLang="zh-CN" sz="2800" b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台布垂下的长度为</a:t>
            </a:r>
            <a:r>
              <a:rPr lang="en-US" altLang="zh-CN" sz="2800" b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800" b="1" i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800" b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z="2800" b="1" i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800" b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 sz="2800" b="1" i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800" b="1" dirty="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500188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theme/theme1.xml><?xml version="1.0" encoding="utf-8"?>
<a:theme xmlns:a="http://schemas.openxmlformats.org/drawingml/2006/main" name="Office 主题​​">
  <a:themeElements>
    <a:clrScheme name="Office 主题​​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​​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课件模板（2016.6）</Template>
  <TotalTime>3613</TotalTime>
  <Words>1133</Words>
  <Application>Microsoft Office PowerPoint</Application>
  <PresentationFormat>宽屏</PresentationFormat>
  <Paragraphs>83</Paragraphs>
  <Slides>11</Slides>
  <Notes>11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11</vt:i4>
      </vt:variant>
    </vt:vector>
  </HeadingPairs>
  <TitlesOfParts>
    <vt:vector size="18" baseType="lpstr">
      <vt:lpstr>黑体</vt:lpstr>
      <vt:lpstr>Arial</vt:lpstr>
      <vt:lpstr>Calibri</vt:lpstr>
      <vt:lpstr>Calibri Light</vt:lpstr>
      <vt:lpstr>Cambria Math</vt:lpstr>
      <vt:lpstr>Times New Roman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书链出品</dc:title>
  <dc:creator>书链出品</dc:creator>
  <cp:lastModifiedBy>PC</cp:lastModifiedBy>
  <cp:revision>224</cp:revision>
  <dcterms:created xsi:type="dcterms:W3CDTF">2024-04-24T12:16:00Z</dcterms:created>
  <dcterms:modified xsi:type="dcterms:W3CDTF">2025-04-01T11:29:05Z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2052-12.1.0.19770</vt:lpwstr>
  </property>
  <property fmtid="{D5CDD505-2E9C-101B-9397-08002B2CF9AE}" pid="3" name="KSORubyTemplateID">
    <vt:lpwstr>13</vt:lpwstr>
  </property>
  <property fmtid="{D5CDD505-2E9C-101B-9397-08002B2CF9AE}" pid="4" name="ICV">
    <vt:lpwstr>C1F74F484A28490C9854105CB33BFC36_13</vt:lpwstr>
  </property>
</Properties>
</file>