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67" r:id="rId2"/>
    <p:sldId id="4685" r:id="rId3"/>
    <p:sldId id="4686" r:id="rId4"/>
    <p:sldId id="4687" r:id="rId5"/>
    <p:sldId id="4688" r:id="rId6"/>
    <p:sldId id="4689" r:id="rId7"/>
    <p:sldId id="4690" r:id="rId8"/>
    <p:sldId id="4691" r:id="rId9"/>
    <p:sldId id="4692" r:id="rId10"/>
    <p:sldId id="4693" r:id="rId11"/>
    <p:sldId id="4694" r:id="rId12"/>
    <p:sldId id="4695" r:id="rId13"/>
    <p:sldId id="4696" r:id="rId14"/>
    <p:sldId id="4697" r:id="rId15"/>
    <p:sldId id="4698" r:id="rId16"/>
    <p:sldId id="4699" r:id="rId17"/>
    <p:sldId id="4700" r:id="rId18"/>
    <p:sldId id="4701" r:id="rId19"/>
    <p:sldId id="4702" r:id="rId20"/>
    <p:sldId id="4703" r:id="rId21"/>
    <p:sldId id="4704" r:id="rId22"/>
    <p:sldId id="4705" r:id="rId23"/>
    <p:sldId id="4706" r:id="rId24"/>
    <p:sldId id="4707" r:id="rId25"/>
    <p:sldId id="4708" r:id="rId26"/>
    <p:sldId id="4709" r:id="rId27"/>
    <p:sldId id="4710" r:id="rId28"/>
    <p:sldId id="4711" r:id="rId29"/>
    <p:sldId id="4712" r:id="rId30"/>
    <p:sldId id="4713" r:id="rId31"/>
    <p:sldId id="4714" r:id="rId32"/>
  </p:sldIdLst>
  <p:sldSz cx="12192000" cy="6858000"/>
  <p:notesSz cx="6858000" cy="9144000"/>
  <p:defaultTextStyle>
    <a:defPPr>
      <a:defRPr lang="zh-CN"/>
    </a:defPPr>
    <a:lvl1pPr marL="0" lvl="0"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1pPr>
    <a:lvl2pPr marL="457200" lvl="1"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2pPr>
    <a:lvl3pPr marL="914400" lvl="2"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3pPr>
    <a:lvl4pPr marL="1371600" lvl="3"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4pPr>
    <a:lvl5pPr marL="1828800" lvl="4"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5pPr>
    <a:lvl6pPr marL="2286000" lvl="5"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6pPr>
    <a:lvl7pPr marL="2743200" lvl="6"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7pPr>
    <a:lvl8pPr marL="3200400" lvl="7"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8pPr>
    <a:lvl9pPr marL="3657600" lvl="8" indent="0" algn="l" defTabSz="914400" rtl="0" eaLnBrk="1" fontAlgn="auto" latinLnBrk="0" hangingPunct="1">
      <a:lnSpc>
        <a:spcPct val="100000"/>
      </a:lnSpc>
      <a:buFont typeface="Arial" panose="020B0604020202020204" pitchFamily="34" charset="0"/>
      <a:buNone/>
      <a:defRPr b="0" i="0" u="none" kern="1200" baseline="0">
        <a:solidFill>
          <a:schemeClr val="tx1"/>
        </a:solidFill>
        <a:latin typeface="Calibri" panose="020F0502020204030204" pitchFamily="34" charset="0"/>
        <a:ea typeface="等线" panose="02010600030101010101" pitchFamily="2" charset="-122"/>
        <a:cs typeface="+mn-cs"/>
      </a:defRPr>
    </a:lvl9pPr>
  </p:defaultTextStyle>
  <p:extLst>
    <p:ext uri="{EFAFB233-063F-42B5-8137-9DF3F51BA10A}">
      <p15:sldGuideLst xmlns:p15="http://schemas.microsoft.com/office/powerpoint/2012/main">
        <p15:guide id="1" orient="horz" pos="2251" userDrawn="1">
          <p15:clr>
            <a:srgbClr val="A4A3A4"/>
          </p15:clr>
        </p15:guide>
        <p15:guide id="2" pos="388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 initials="P" lastIdx="1" clrIdx="0">
    <p:extLst>
      <p:ext uri="{19B8F6BF-5375-455C-9EA6-DF929625EA0E}">
        <p15:presenceInfo xmlns:p15="http://schemas.microsoft.com/office/powerpoint/2012/main" userId="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251C"/>
    <a:srgbClr val="E5F5FC"/>
    <a:srgbClr val="00A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1555" autoAdjust="0"/>
  </p:normalViewPr>
  <p:slideViewPr>
    <p:cSldViewPr showGuides="1">
      <p:cViewPr varScale="1">
        <p:scale>
          <a:sx n="73" d="100"/>
          <a:sy n="73" d="100"/>
        </p:scale>
        <p:origin x="1118" y="72"/>
      </p:cViewPr>
      <p:guideLst>
        <p:guide orient="horz" pos="2251"/>
        <p:guide pos="3882"/>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等线"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等线"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p:cNvSpPr>
          <p:nvPr>
            <p:ph type="sldImg"/>
          </p:nvPr>
        </p:nvSpPr>
        <p:spPr/>
      </p:sp>
      <p:sp>
        <p:nvSpPr>
          <p:cNvPr id="5122" name="文本占位符 2"/>
          <p:cNvSpPr>
            <a:spLocks noGrp="1"/>
          </p:cNvSpPr>
          <p:nvPr>
            <p:ph type="body"/>
          </p:nvPr>
        </p:nvSpPr>
        <p:spPr/>
        <p:txBody>
          <a:bodyPr wrap="square" lIns="91440" tIns="45720" rIns="91440" bIns="45720" anchor="t" anchorCtr="0"/>
          <a:lstStyle/>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8B519-1C20-3AE8-4E1B-1BE33AEE91F9}"/>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959CA517-5C9F-56B9-2B4F-71EDDBA81FB9}"/>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B091B9B8-BF05-4C05-208F-965E95581B89}"/>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894419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BA5A2-0C6B-AE6C-566B-AFF527972A3D}"/>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162A9D12-5104-8523-681A-0EC107851BF8}"/>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388946B6-6C23-3DFF-EC77-4397B51FC6D1}"/>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654665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022F9-D058-BED3-0075-893C615FF099}"/>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16F8001-7550-C996-2E3B-E2DA8CFB000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D141BFF7-9513-88AF-383F-23CA09240DB7}"/>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902327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CBA76-148F-C6C5-B984-B5D0AEF2439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B191632-DD0E-BF87-0CC4-8AF248BD3B16}"/>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A5BADF93-76F6-23DE-DE95-744C749D6478}"/>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741183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5AD8A-2761-FD94-591C-AEB5898CDD9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67701F7A-A414-3EEE-D7B9-9B463784CF87}"/>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A7B56FCA-9B9A-1A7A-4E38-FE47FD874769}"/>
              </a:ext>
            </a:extLst>
          </p:cNvPr>
          <p:cNvSpPr>
            <a:spLocks noGrp="1"/>
          </p:cNvSpPr>
          <p:nvPr>
            <p:ph type="body"/>
          </p:nvPr>
        </p:nvSpPr>
        <p:spPr/>
        <p:txBody>
          <a:bodyPr wrap="square" lIns="91440" tIns="45720" rIns="91440" bIns="45720" anchor="t" anchorCtr="0"/>
          <a:lstStyle/>
          <a:p>
            <a:pPr lvl="0"/>
            <a:endParaRPr lang="zh-CN" altLang="en-US" dirty="0"/>
          </a:p>
        </p:txBody>
      </p:sp>
    </p:spTree>
    <p:extLst>
      <p:ext uri="{BB962C8B-B14F-4D97-AF65-F5344CB8AC3E}">
        <p14:creationId xmlns:p14="http://schemas.microsoft.com/office/powerpoint/2010/main" val="1031780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9D08F-3CFA-8113-7204-593431634D7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E4B3BA2C-CD74-AC29-BD11-3B3E4CAF1A90}"/>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1D4A9495-B983-A3F6-9AF2-2B98053C3E31}"/>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285816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B1EBA-ED46-EC6D-2791-F11CD87BEFAA}"/>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184D83F-7FE3-12DA-F93D-5291EDB99FC9}"/>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99E5D85B-C8F5-023F-4D97-7B83478F21E6}"/>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978751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03D0D-2607-9CD1-2F3C-8F8FB2BAED30}"/>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68D1AB2A-7044-E954-AA56-C184D000BB33}"/>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5E749A56-26C4-20FF-8A50-59DE2F546A65}"/>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5040094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2D315-74E3-C48A-CA84-1EEFA2818BE9}"/>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21F8EEE-29DE-1FB3-B9E5-3C35879A365E}"/>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A2217065-8466-89F2-8F46-38453DBD60F0}"/>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712935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7B2F2F-ED00-AFA2-7B77-AAFB1644FCE1}"/>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4623AB0-9070-17E7-660A-1BC7F0B4B96A}"/>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E4D072D1-C282-BC8C-FBF6-ED2604BF2E16}"/>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153993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A4491-60B8-A5F2-42D1-FF7C128375FD}"/>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F5B3B23-F3C5-C795-7AE7-E13FB4A855AE}"/>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46EDA245-AE8A-A75F-A5F1-58BC4E3520C6}"/>
              </a:ext>
            </a:extLst>
          </p:cNvPr>
          <p:cNvSpPr>
            <a:spLocks noGrp="1"/>
          </p:cNvSpPr>
          <p:nvPr>
            <p:ph type="body"/>
          </p:nvPr>
        </p:nvSpPr>
        <p:spPr/>
        <p:txBody>
          <a:bodyPr wrap="square" lIns="91440" tIns="45720" rIns="91440" bIns="45720" anchor="t" anchorCtr="0"/>
          <a:lstStyle/>
          <a:p>
            <a:pPr lvl="0"/>
            <a:endParaRPr lang="zh-CN" altLang="en-US" dirty="0"/>
          </a:p>
        </p:txBody>
      </p:sp>
    </p:spTree>
    <p:extLst>
      <p:ext uri="{BB962C8B-B14F-4D97-AF65-F5344CB8AC3E}">
        <p14:creationId xmlns:p14="http://schemas.microsoft.com/office/powerpoint/2010/main" val="8828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324AE-96CC-364A-A253-958820DEF4AB}"/>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144BF9F5-15D3-076C-295A-0844F5D91239}"/>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69BF3225-B1B1-D999-5791-C440728882F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134020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32E17-85B9-9D17-E690-9EC4C85116E8}"/>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22570E48-8B49-A6AC-C639-534FC9987D2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4CC29E8-B6CE-4C1B-F2C9-7AE7843392F2}"/>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475095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5E8E7-4B47-9FF0-6FE0-78AB76837A76}"/>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E7DE8FE-3CF1-3BFF-7684-22D595E40B9D}"/>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2A94BC44-DE5B-3603-9810-73931ADDF0B4}"/>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471041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74138-9A07-EC29-7A04-18D4B0C977CA}"/>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C13FF3CF-D02B-6915-B26A-E7E19A87D6F0}"/>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E0C01924-FE29-11A4-A3B1-D1EB60F16EB8}"/>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95246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9446DF-DB5A-A36E-5C20-99508CFFECD7}"/>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9A071425-1FEA-8205-AC25-053E2424A952}"/>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1BB521CB-D374-79D7-457A-1AC95EE06242}"/>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5571112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9408E-2632-6DF9-1F15-77AD402A674F}"/>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097D6904-76AC-C7FF-A10B-EF8D9DC4F706}"/>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91D02F55-442F-F00E-42B3-2D7B4ECC104F}"/>
              </a:ext>
            </a:extLst>
          </p:cNvPr>
          <p:cNvSpPr>
            <a:spLocks noGrp="1"/>
          </p:cNvSpPr>
          <p:nvPr>
            <p:ph type="body"/>
          </p:nvPr>
        </p:nvSpPr>
        <p:spPr/>
        <p:txBody>
          <a:bodyPr wrap="square" lIns="91440" tIns="45720" rIns="91440" bIns="45720" anchor="t" anchorCtr="0"/>
          <a:lstStyle/>
          <a:p>
            <a:pPr lvl="0"/>
            <a:endParaRPr lang="zh-CN" altLang="en-US" dirty="0"/>
          </a:p>
        </p:txBody>
      </p:sp>
    </p:spTree>
    <p:extLst>
      <p:ext uri="{BB962C8B-B14F-4D97-AF65-F5344CB8AC3E}">
        <p14:creationId xmlns:p14="http://schemas.microsoft.com/office/powerpoint/2010/main" val="3542860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7F836-2E6E-8B61-55D7-C9A8767E74C5}"/>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1C43B437-93BB-878B-363F-EDE0280C55B1}"/>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7B0EAF8-86DF-6AC2-D24A-95B2E587FD70}"/>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96253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22EEE-BCC2-1558-1FCD-7A16B5295F8E}"/>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88C5E172-736A-BC33-2D20-8A571E01B34F}"/>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626091B8-6E79-A762-CA9C-64325ADCAD6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211038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93ABE-C9F7-A58F-6F25-27EC67BE47C6}"/>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CB17D4E2-2E2F-1496-5B73-0F8069631488}"/>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858FEE12-0943-CFA1-2AE3-D60DB2CF6707}"/>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0085184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49D07-D393-7A51-ADA1-6487A97A920F}"/>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A16245A-2D7D-C94F-4EA0-3D03CD3FDE09}"/>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E31A906-912B-F120-0F7C-C5ECB8DF318A}"/>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978134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DC6E6-9776-6A50-7EF2-1A06B5A902D4}"/>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5B30FC80-6632-088F-8EB1-853B3BA9CC26}"/>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D6A94714-023F-E2B5-A0D1-37F85CDDFAE3}"/>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2698447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F0DF0-2CFB-14CA-99FE-D7C4A6E477AF}"/>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F2CA6786-6299-6B14-4DDC-5224303CF88B}"/>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D3F38EAD-E2DE-EF77-4780-D740851B4F10}"/>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24173532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74C2E8-B9AC-EF07-ED05-EE00D1F42E1E}"/>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CCB91AC7-3FB2-04E0-5935-7A23DDC4C2E5}"/>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C197D0BB-1F48-BC93-B403-6C84E1C6F922}"/>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654130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3B888-8B99-1006-52F8-61EBAA0427B2}"/>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1808136F-9E98-9FE7-B6AB-7EB9DFEDE804}"/>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D59DA2FD-7CE3-19BF-41D6-369C8673B0E0}"/>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033015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CE62E-4DEB-C7D4-D695-534A30C5B2F3}"/>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953888A-CE2D-1E62-F83F-27405C444FA4}"/>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2C0F6DBE-7AF1-4B7C-D009-F3DA5B0B7161}"/>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374012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314AE-9B31-0D33-2386-642A37EEAE0F}"/>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96ECE4F4-D25D-54EC-BCB3-6B94F2E7DAB7}"/>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E3A26688-7396-549C-4AE7-B2E38525E203}"/>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4058770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2CADF-07D5-1692-AAF8-67A8FB30C9E2}"/>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922E6CDE-D9D2-5846-39D1-3BE36406F48D}"/>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B191182B-1052-D2A4-0FCB-6611BE6EA83F}"/>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3193858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E9E7F-B8E6-97CE-CA7E-217492541043}"/>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6DFF1130-87D3-44C3-7C27-06BB2EC7759D}"/>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468018C9-FDB8-3D10-56D0-E4CB2415F78D}"/>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1875685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9F877-C4D5-978C-9273-C136AA940C99}"/>
            </a:ext>
          </a:extLst>
        </p:cNvPr>
        <p:cNvGrpSpPr/>
        <p:nvPr/>
      </p:nvGrpSpPr>
      <p:grpSpPr>
        <a:xfrm>
          <a:off x="0" y="0"/>
          <a:ext cx="0" cy="0"/>
          <a:chOff x="0" y="0"/>
          <a:chExt cx="0" cy="0"/>
        </a:xfrm>
      </p:grpSpPr>
      <p:sp>
        <p:nvSpPr>
          <p:cNvPr id="5121" name="幻灯片图像占位符 1">
            <a:extLst>
              <a:ext uri="{FF2B5EF4-FFF2-40B4-BE49-F238E27FC236}">
                <a16:creationId xmlns:a16="http://schemas.microsoft.com/office/drawing/2014/main" id="{B1586918-8F81-DAEE-D8C8-755DB458739D}"/>
              </a:ext>
            </a:extLst>
          </p:cNvPr>
          <p:cNvSpPr>
            <a:spLocks noGrp="1" noRot="1" noChangeAspect="1"/>
          </p:cNvSpPr>
          <p:nvPr>
            <p:ph type="sldImg"/>
          </p:nvPr>
        </p:nvSpPr>
        <p:spPr/>
      </p:sp>
      <p:sp>
        <p:nvSpPr>
          <p:cNvPr id="5122" name="文本占位符 2">
            <a:extLst>
              <a:ext uri="{FF2B5EF4-FFF2-40B4-BE49-F238E27FC236}">
                <a16:creationId xmlns:a16="http://schemas.microsoft.com/office/drawing/2014/main" id="{7CDFECEC-2199-22E5-AFE2-8DC3E72844F2}"/>
              </a:ext>
            </a:extLst>
          </p:cNvPr>
          <p:cNvSpPr>
            <a:spLocks noGrp="1"/>
          </p:cNvSpPr>
          <p:nvPr>
            <p:ph type="body"/>
          </p:nvPr>
        </p:nvSpPr>
        <p:spPr/>
        <p:txBody>
          <a:bodyPr wrap="square" lIns="91440" tIns="45720" rIns="91440" bIns="45720" anchor="t" anchorCtr="0"/>
          <a:lstStyle/>
          <a:p>
            <a:pPr lvl="0"/>
            <a:endParaRPr lang="zh-CN" altLang="en-US"/>
          </a:p>
        </p:txBody>
      </p:sp>
    </p:spTree>
    <p:extLst>
      <p:ext uri="{BB962C8B-B14F-4D97-AF65-F5344CB8AC3E}">
        <p14:creationId xmlns:p14="http://schemas.microsoft.com/office/powerpoint/2010/main" val="84788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通用版式@">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551754" cy="584775"/>
          </a:xfrm>
          <a:prstGeom prst="rect">
            <a:avLst/>
          </a:prstGeom>
          <a:noFill/>
        </p:spPr>
        <p:txBody>
          <a:bodyPr wrap="none" rtlCol="0">
            <a:spAutoFit/>
          </a:bodyPr>
          <a:lstStyle/>
          <a:p>
            <a:r>
              <a:rPr lang="en-US" altLang="zh-CN" sz="3200" dirty="0">
                <a:solidFill>
                  <a:srgbClr val="00ADED"/>
                </a:solidFill>
              </a:rPr>
              <a:t>@</a:t>
            </a:r>
            <a:endParaRPr lang="zh-CN" altLang="en-US" sz="3200" dirty="0">
              <a:solidFill>
                <a:srgbClr val="00ADED"/>
              </a:solidFill>
            </a:endParaRPr>
          </a:p>
        </p:txBody>
      </p:sp>
      <p:sp>
        <p:nvSpPr>
          <p:cNvPr id="2" name="文本框 1"/>
          <p:cNvSpPr txBox="1"/>
          <p:nvPr userDrawn="1"/>
        </p:nvSpPr>
        <p:spPr>
          <a:xfrm>
            <a:off x="381000" y="381000"/>
            <a:ext cx="3810000" cy="369332"/>
          </a:xfrm>
          <a:prstGeom prst="rect">
            <a:avLst/>
          </a:prstGeom>
          <a:noFill/>
        </p:spPr>
        <p:txBody>
          <a:bodyPr vert="horz" rtlCol="0">
            <a:spAutoFit/>
          </a:bodyPr>
          <a:lstStyle/>
          <a:p>
            <a:r>
              <a:rPr lang="en-US" altLang="zh-CN"/>
              <a:t>@</a:t>
            </a:r>
            <a:r>
              <a:rPr lang="zh-CN" altLang="en-US"/>
              <a:t>知识导航；</a:t>
            </a:r>
            <a:r>
              <a:rPr lang="en-US" altLang="zh-CN"/>
              <a:t>@</a:t>
            </a:r>
            <a:r>
              <a:rPr lang="zh-CN" altLang="en-US"/>
              <a:t>典例导思</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导航">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知识导航</a:t>
            </a:r>
            <a:endParaRPr lang="zh-CN" altLang="en-US" sz="3200" dirty="0">
              <a:solidFill>
                <a:srgbClr val="00ADED"/>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典例导思">
    <p:spTree>
      <p:nvGrpSpPr>
        <p:cNvPr id="1" name=""/>
        <p:cNvGrpSpPr/>
        <p:nvPr/>
      </p:nvGrpSpPr>
      <p:grpSpPr>
        <a:xfrm>
          <a:off x="0" y="0"/>
          <a:ext cx="0" cy="0"/>
          <a:chOff x="0" y="0"/>
          <a:chExt cx="0" cy="0"/>
        </a:xfrm>
      </p:grpSpPr>
      <p:pic>
        <p:nvPicPr>
          <p:cNvPr id="3" name="图片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0500" r="48055"/>
          <a:stretch>
            <a:fillRect/>
          </a:stretch>
        </p:blipFill>
        <p:spPr bwMode="auto">
          <a:xfrm>
            <a:off x="479611" y="476795"/>
            <a:ext cx="316822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199660" y="476795"/>
            <a:ext cx="1584110" cy="460376"/>
          </a:xfrm>
          <a:prstGeom prst="rect">
            <a:avLst/>
          </a:prstGeom>
          <a:solidFill>
            <a:srgbClr val="E5F5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1847705" y="414595"/>
            <a:ext cx="1826141" cy="584775"/>
          </a:xfrm>
          <a:prstGeom prst="rect">
            <a:avLst/>
          </a:prstGeom>
          <a:noFill/>
        </p:spPr>
        <p:txBody>
          <a:bodyPr wrap="none" rtlCol="0">
            <a:spAutoFit/>
          </a:bodyPr>
          <a:lstStyle/>
          <a:p>
            <a:r>
              <a:rPr lang="zh-CN" altLang="en-US" sz="3200">
                <a:solidFill>
                  <a:srgbClr val="00ADED"/>
                </a:solidFill>
              </a:rPr>
              <a:t>典例导思</a:t>
            </a:r>
            <a:endParaRPr lang="zh-CN" altLang="en-US" sz="3200" dirty="0">
              <a:solidFill>
                <a:srgbClr val="00ADED"/>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descr="高分突破·课件模板"/>
          <p:cNvPicPr>
            <a:picLocks noChangeAspect="1"/>
          </p:cNvPicPr>
          <p:nvPr userDrawn="1"/>
        </p:nvPicPr>
        <p:blipFill>
          <a:blip r:embed="rId7"/>
          <a:stretch>
            <a:fillRect/>
          </a:stretch>
        </p:blipFill>
        <p:spPr>
          <a:xfrm>
            <a:off x="-11112" y="-7937"/>
            <a:ext cx="12214225" cy="6873875"/>
          </a:xfrm>
          <a:prstGeom prst="rect">
            <a:avLst/>
          </a:prstGeom>
          <a:noFill/>
          <a:ln w="9525">
            <a:noFill/>
          </a:ln>
        </p:spPr>
      </p:pic>
      <p:pic>
        <p:nvPicPr>
          <p:cNvPr id="2" name="图片 1"/>
          <p:cNvPicPr>
            <a:picLocks noChangeAspect="1"/>
          </p:cNvPicPr>
          <p:nvPr userDrawn="1"/>
        </p:nvPicPr>
        <p:blipFill>
          <a:blip r:embed="rId8"/>
          <a:stretch>
            <a:fillRect/>
          </a:stretch>
        </p:blipFill>
        <p:spPr>
          <a:xfrm>
            <a:off x="407035" y="6165215"/>
            <a:ext cx="1901825" cy="69342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TI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ti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6.tif"/><Relationship Id="rId4" Type="http://schemas.openxmlformats.org/officeDocument/2006/relationships/image" Target="../media/image28.tif"/></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8.tif"/><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8.tif"/></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TIF"/></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1.TIF"/><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1.TIF"/></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TI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3403E37-5CF8-ABB5-1400-A26D8A70809D}"/>
              </a:ext>
            </a:extLst>
          </p:cNvPr>
          <p:cNvSpPr txBox="1"/>
          <p:nvPr/>
        </p:nvSpPr>
        <p:spPr>
          <a:xfrm>
            <a:off x="3042745" y="1700880"/>
            <a:ext cx="6106510" cy="2645917"/>
          </a:xfrm>
          <a:prstGeom prst="rect">
            <a:avLst/>
          </a:prstGeom>
          <a:noFill/>
        </p:spPr>
        <p:txBody>
          <a:bodyPr wrap="square">
            <a:spAutoFit/>
          </a:bodyPr>
          <a:lstStyle/>
          <a:p>
            <a:pPr algn="ctr">
              <a:lnSpc>
                <a:spcPct val="150000"/>
              </a:lnSpc>
            </a:pP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数学九年级</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上册</a:t>
            </a:r>
            <a:r>
              <a:rPr lang="en-US"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a:t>
            </a:r>
            <a:r>
              <a:rPr lang="zh-CN" altLang="zh-CN" sz="6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Times New Roman" panose="02020603050405020304" pitchFamily="18" charset="0"/>
              </a:rPr>
              <a:t>期末达标检测卷</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6F0D3-DC03-D1E3-9A13-269B6FD44FDF}"/>
            </a:ext>
          </a:extLst>
        </p:cNvPr>
        <p:cNvGrpSpPr/>
        <p:nvPr/>
      </p:nvGrpSpPr>
      <p:grpSpPr>
        <a:xfrm>
          <a:off x="0" y="0"/>
          <a:ext cx="0" cy="0"/>
          <a:chOff x="0" y="0"/>
          <a:chExt cx="0" cy="0"/>
        </a:xfrm>
      </p:grpSpPr>
      <p:sp>
        <p:nvSpPr>
          <p:cNvPr id="7" name="文本框 6">
            <a:extLst>
              <a:ext uri="{FF2B5EF4-FFF2-40B4-BE49-F238E27FC236}">
                <a16:creationId xmlns:a16="http://schemas.microsoft.com/office/drawing/2014/main" id="{39E3C329-BAC4-9216-5B76-0ECABAAC7E27}"/>
              </a:ext>
            </a:extLst>
          </p:cNvPr>
          <p:cNvSpPr txBox="1"/>
          <p:nvPr/>
        </p:nvSpPr>
        <p:spPr>
          <a:xfrm>
            <a:off x="551615" y="692810"/>
            <a:ext cx="10692743" cy="4534831"/>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16</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对于一个四位自然数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满足千位上的数字与个位上的数字之和等于百位上的数字与十位上的数字之和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那么就称这个数为“智慧数”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例如</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241,∵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5+1=2+4,∴5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241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是“智慧数”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则最小的“智慧数”是</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p>
          <a:p>
            <a:pPr>
              <a:lnSpc>
                <a:spcPct val="150000"/>
              </a:lnSpc>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若一个“智慧数”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000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均为自然数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使关于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有两个相等的实数根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且满足</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16≤</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≤25,</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则满足条件的</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的最大值为</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1F441616-2212-4656-5517-00E7605B2F71}"/>
              </a:ext>
            </a:extLst>
          </p:cNvPr>
          <p:cNvSpPr txBox="1"/>
          <p:nvPr/>
        </p:nvSpPr>
        <p:spPr>
          <a:xfrm>
            <a:off x="1127655" y="2708950"/>
            <a:ext cx="108007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010</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5" name="文本框 4">
            <a:extLst>
              <a:ext uri="{FF2B5EF4-FFF2-40B4-BE49-F238E27FC236}">
                <a16:creationId xmlns:a16="http://schemas.microsoft.com/office/drawing/2014/main" id="{E9FA2EA1-3FF7-E1C0-D2D3-23F917D66CF9}"/>
              </a:ext>
            </a:extLst>
          </p:cNvPr>
          <p:cNvSpPr txBox="1"/>
          <p:nvPr/>
        </p:nvSpPr>
        <p:spPr>
          <a:xfrm>
            <a:off x="9840260" y="4653085"/>
            <a:ext cx="108007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6</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936</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5291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0E370-693B-8C2F-7045-9BAD6477B0F1}"/>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BAE5E3A0-8CA0-E704-A8B3-6B0FADF1FC1D}"/>
              </a:ext>
            </a:extLst>
          </p:cNvPr>
          <p:cNvSpPr txBox="1"/>
          <p:nvPr/>
        </p:nvSpPr>
        <p:spPr>
          <a:xfrm>
            <a:off x="695625" y="548800"/>
            <a:ext cx="10656740" cy="2600199"/>
          </a:xfrm>
          <a:prstGeom prst="rect">
            <a:avLst/>
          </a:prstGeom>
          <a:noFill/>
        </p:spPr>
        <p:txBody>
          <a:bodyPr wrap="square">
            <a:spAutoFit/>
          </a:bodyPr>
          <a:lstStyle/>
          <a:p>
            <a:pPr>
              <a:lnSpc>
                <a:spcPct val="150000"/>
              </a:lnSpc>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三、解答题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本大题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每小题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80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解答时每小题必须给出必要的演算过程或推理步骤</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画出必要的图形</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包括辅助线</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17</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解方程</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A4D7F9F-7694-C1BE-DA2B-A59D026EA4CB}"/>
              </a:ext>
            </a:extLst>
          </p:cNvPr>
          <p:cNvSpPr txBox="1"/>
          <p:nvPr/>
        </p:nvSpPr>
        <p:spPr>
          <a:xfrm>
            <a:off x="695625" y="3148999"/>
            <a:ext cx="3600250" cy="656846"/>
          </a:xfrm>
          <a:prstGeom prst="rect">
            <a:avLst/>
          </a:prstGeom>
          <a:noFill/>
        </p:spPr>
        <p:txBody>
          <a:bodyPr wrap="square">
            <a:spAutoFit/>
          </a:bodyPr>
          <a:lstStyle/>
          <a:p>
            <a:pPr>
              <a:lnSpc>
                <a:spcPct val="15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4D39D435-515C-F44B-D546-BA3BD49F6008}"/>
              </a:ext>
            </a:extLst>
          </p:cNvPr>
          <p:cNvSpPr txBox="1"/>
          <p:nvPr/>
        </p:nvSpPr>
        <p:spPr>
          <a:xfrm>
            <a:off x="683182" y="4149050"/>
            <a:ext cx="3600250" cy="661207"/>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文本框 8">
                <a:extLst>
                  <a:ext uri="{FF2B5EF4-FFF2-40B4-BE49-F238E27FC236}">
                    <a16:creationId xmlns:a16="http://schemas.microsoft.com/office/drawing/2014/main" id="{56433980-1C9F-BB9F-9395-90BD780CCE43}"/>
                  </a:ext>
                </a:extLst>
              </p:cNvPr>
              <p:cNvSpPr txBox="1"/>
              <p:nvPr/>
            </p:nvSpPr>
            <p:spPr>
              <a:xfrm>
                <a:off x="683182" y="5013110"/>
                <a:ext cx="4482831" cy="706027"/>
              </a:xfrm>
              <a:prstGeom prst="rect">
                <a:avLst/>
              </a:prstGeom>
              <a:noFill/>
            </p:spPr>
            <p:txBody>
              <a:bodyPr wrap="square">
                <a:spAutoFit/>
              </a:bodyPr>
              <a:lstStyle/>
              <a:p>
                <a:pPr>
                  <a:lnSpc>
                    <a:spcPct val="150000"/>
                  </a:lnSpc>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rPr>
                        </m:ctrlPr>
                      </m:radPr>
                      <m:deg/>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rPr>
                        </m:ctrlPr>
                      </m:radPr>
                      <m:deg/>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solidFill>
                    <a:srgbClr val="DB251C"/>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文本框 8">
                <a:extLst>
                  <a:ext uri="{FF2B5EF4-FFF2-40B4-BE49-F238E27FC236}">
                    <a16:creationId xmlns:a16="http://schemas.microsoft.com/office/drawing/2014/main" id="{56433980-1C9F-BB9F-9395-90BD780CCE43}"/>
                  </a:ext>
                </a:extLst>
              </p:cNvPr>
              <p:cNvSpPr txBox="1">
                <a:spLocks noRot="1" noChangeAspect="1" noMove="1" noResize="1" noEditPoints="1" noAdjustHandles="1" noChangeArrowheads="1" noChangeShapeType="1" noTextEdit="1"/>
              </p:cNvSpPr>
              <p:nvPr/>
            </p:nvSpPr>
            <p:spPr>
              <a:xfrm>
                <a:off x="683182" y="5013110"/>
                <a:ext cx="4482831" cy="706027"/>
              </a:xfrm>
              <a:prstGeom prst="rect">
                <a:avLst/>
              </a:prstGeom>
              <a:blipFill>
                <a:blip r:embed="rId3"/>
                <a:stretch>
                  <a:fillRect l="-2721" b="-2327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253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65421-B6C3-5DAF-B229-4F08BCCBB36E}"/>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339B214E-A933-2F25-8C2F-E107A4DB7A2A}"/>
              </a:ext>
            </a:extLst>
          </p:cNvPr>
          <p:cNvSpPr txBox="1"/>
          <p:nvPr/>
        </p:nvSpPr>
        <p:spPr>
          <a:xfrm>
            <a:off x="479610" y="478510"/>
            <a:ext cx="6106510" cy="656846"/>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18</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在矩形</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02D65622-607F-A5B4-233A-6DFAC0666FBE}"/>
              </a:ext>
            </a:extLst>
          </p:cNvPr>
          <p:cNvSpPr txBox="1"/>
          <p:nvPr/>
        </p:nvSpPr>
        <p:spPr>
          <a:xfrm>
            <a:off x="479610" y="1024914"/>
            <a:ext cx="11232780" cy="1303177"/>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尺规作图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上作一点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上作一点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使</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保留作图痕迹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不写作法</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71B03411-B116-55EF-DE75-4F1BF0A1E428}"/>
              </a:ext>
            </a:extLst>
          </p:cNvPr>
          <p:cNvSpPr txBox="1"/>
          <p:nvPr/>
        </p:nvSpPr>
        <p:spPr>
          <a:xfrm>
            <a:off x="479610" y="2420930"/>
            <a:ext cx="3311211" cy="656846"/>
          </a:xfrm>
          <a:prstGeom prst="rect">
            <a:avLst/>
          </a:prstGeom>
          <a:noFill/>
        </p:spPr>
        <p:txBody>
          <a:bodyPr wrap="square">
            <a:spAutoFit/>
          </a:bodyPr>
          <a:lstStyle/>
          <a:p>
            <a:pPr>
              <a:lnSpc>
                <a:spcPct val="150000"/>
              </a:lnSpc>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如答案图所示</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image122.jpeg">
            <a:extLst>
              <a:ext uri="{FF2B5EF4-FFF2-40B4-BE49-F238E27FC236}">
                <a16:creationId xmlns:a16="http://schemas.microsoft.com/office/drawing/2014/main" id="{517DDF0A-9C80-A2E2-9068-50E5B859AB8F}"/>
              </a:ext>
            </a:extLst>
          </p:cNvPr>
          <p:cNvPicPr>
            <a:picLocks noChangeAspect="1"/>
          </p:cNvPicPr>
          <p:nvPr/>
        </p:nvPicPr>
        <p:blipFill>
          <a:blip r:embed="rId3"/>
          <a:stretch>
            <a:fillRect/>
          </a:stretch>
        </p:blipFill>
        <p:spPr>
          <a:xfrm>
            <a:off x="6240010" y="2888739"/>
            <a:ext cx="3671617" cy="1971950"/>
          </a:xfrm>
          <a:prstGeom prst="rect">
            <a:avLst/>
          </a:prstGeom>
        </p:spPr>
      </p:pic>
      <p:pic>
        <p:nvPicPr>
          <p:cNvPr id="14" name="图片 13">
            <a:extLst>
              <a:ext uri="{FF2B5EF4-FFF2-40B4-BE49-F238E27FC236}">
                <a16:creationId xmlns:a16="http://schemas.microsoft.com/office/drawing/2014/main" id="{1C63B95C-BBD7-FBEF-B8F6-7BE8D02E407A}"/>
              </a:ext>
            </a:extLst>
          </p:cNvPr>
          <p:cNvPicPr>
            <a:picLocks noChangeAspect="1"/>
          </p:cNvPicPr>
          <p:nvPr/>
        </p:nvPicPr>
        <p:blipFill>
          <a:blip r:embed="rId4"/>
          <a:stretch>
            <a:fillRect/>
          </a:stretch>
        </p:blipFill>
        <p:spPr>
          <a:xfrm>
            <a:off x="6117393" y="2564940"/>
            <a:ext cx="4076494" cy="3024210"/>
          </a:xfrm>
          <a:prstGeom prst="rect">
            <a:avLst/>
          </a:prstGeom>
        </p:spPr>
      </p:pic>
    </p:spTree>
    <p:extLst>
      <p:ext uri="{BB962C8B-B14F-4D97-AF65-F5344CB8AC3E}">
        <p14:creationId xmlns:p14="http://schemas.microsoft.com/office/powerpoint/2010/main" val="283896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8EE3C-F8B8-34ED-73F2-D252DDA98555}"/>
            </a:ext>
          </a:extLst>
        </p:cNvPr>
        <p:cNvGrpSpPr/>
        <p:nvPr/>
      </p:nvGrpSpPr>
      <p:grpSpPr>
        <a:xfrm>
          <a:off x="0" y="0"/>
          <a:ext cx="0" cy="0"/>
          <a:chOff x="0" y="0"/>
          <a:chExt cx="0" cy="0"/>
        </a:xfrm>
      </p:grpSpPr>
      <p:sp>
        <p:nvSpPr>
          <p:cNvPr id="10" name="文本框 9">
            <a:extLst>
              <a:ext uri="{FF2B5EF4-FFF2-40B4-BE49-F238E27FC236}">
                <a16:creationId xmlns:a16="http://schemas.microsoft.com/office/drawing/2014/main" id="{C2DD2F4B-AF75-D57D-D0B1-28BF2E5F1385}"/>
              </a:ext>
            </a:extLst>
          </p:cNvPr>
          <p:cNvSpPr txBox="1"/>
          <p:nvPr/>
        </p:nvSpPr>
        <p:spPr>
          <a:xfrm>
            <a:off x="551614" y="548800"/>
            <a:ext cx="8568595" cy="523220"/>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经小组探索发现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请你把证明过程补充完整</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9397AF66-A095-0FE4-8C1D-D8C175487B70}"/>
                  </a:ext>
                </a:extLst>
              </p:cNvPr>
              <p:cNvSpPr txBox="1"/>
              <p:nvPr/>
            </p:nvSpPr>
            <p:spPr>
              <a:xfrm>
                <a:off x="623621" y="1091245"/>
                <a:ext cx="7488520" cy="4915063"/>
              </a:xfrm>
              <a:prstGeom prst="rect">
                <a:avLst/>
              </a:prstGeom>
              <a:noFill/>
            </p:spPr>
            <p:txBody>
              <a:bodyPr wrap="square">
                <a:spAutoFit/>
              </a:bodyPr>
              <a:lstStyle/>
              <a:p>
                <a:pPr>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在矩形</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AEB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AEB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𝑩𝑨𝑬</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𝑭𝑨𝑬</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e>
                          </m:mr>
                          <m:m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𝑨𝑬</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𝑨𝑬</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e>
                          </m:mr>
                          <m:m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𝑨𝑬𝑩</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𝑨𝑬𝑭</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e>
                          </m:mr>
                        </m:m>
                      </m:e>
                    </m:d>
                  </m:oMath>
                </a14:m>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(ASA),</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2" name="文本框 11">
                <a:extLst>
                  <a:ext uri="{FF2B5EF4-FFF2-40B4-BE49-F238E27FC236}">
                    <a16:creationId xmlns:a16="http://schemas.microsoft.com/office/drawing/2014/main" id="{9397AF66-A095-0FE4-8C1D-D8C175487B70}"/>
                  </a:ext>
                </a:extLst>
              </p:cNvPr>
              <p:cNvSpPr txBox="1">
                <a:spLocks noRot="1" noChangeAspect="1" noMove="1" noResize="1" noEditPoints="1" noAdjustHandles="1" noChangeArrowheads="1" noChangeShapeType="1" noTextEdit="1"/>
              </p:cNvSpPr>
              <p:nvPr/>
            </p:nvSpPr>
            <p:spPr>
              <a:xfrm>
                <a:off x="623621" y="1091245"/>
                <a:ext cx="7488520" cy="4915063"/>
              </a:xfrm>
              <a:prstGeom prst="rect">
                <a:avLst/>
              </a:prstGeom>
              <a:blipFill>
                <a:blip r:embed="rId3"/>
                <a:stretch>
                  <a:fillRect l="-1627" t="-1613" b="-2605"/>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4AE8BC0-AAEF-23D2-F34F-D65D705E3A5F}"/>
              </a:ext>
            </a:extLst>
          </p:cNvPr>
          <p:cNvPicPr>
            <a:picLocks noChangeAspect="1"/>
          </p:cNvPicPr>
          <p:nvPr/>
        </p:nvPicPr>
        <p:blipFill>
          <a:blip r:embed="rId4"/>
          <a:stretch>
            <a:fillRect/>
          </a:stretch>
        </p:blipFill>
        <p:spPr>
          <a:xfrm>
            <a:off x="7104070" y="1700880"/>
            <a:ext cx="4391025" cy="3257550"/>
          </a:xfrm>
          <a:prstGeom prst="rect">
            <a:avLst/>
          </a:prstGeom>
        </p:spPr>
      </p:pic>
      <p:sp>
        <p:nvSpPr>
          <p:cNvPr id="5" name="文本框 4">
            <a:extLst>
              <a:ext uri="{FF2B5EF4-FFF2-40B4-BE49-F238E27FC236}">
                <a16:creationId xmlns:a16="http://schemas.microsoft.com/office/drawing/2014/main" id="{56727006-E857-E6B6-429A-030A36EE7D7E}"/>
              </a:ext>
            </a:extLst>
          </p:cNvPr>
          <p:cNvSpPr txBox="1"/>
          <p:nvPr/>
        </p:nvSpPr>
        <p:spPr>
          <a:xfrm>
            <a:off x="2423745" y="1535850"/>
            <a:ext cx="1440100"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DAE</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7" name="文本框 6">
            <a:extLst>
              <a:ext uri="{FF2B5EF4-FFF2-40B4-BE49-F238E27FC236}">
                <a16:creationId xmlns:a16="http://schemas.microsoft.com/office/drawing/2014/main" id="{B15614E1-F7F5-AAA4-2F5D-C62C06AA9D17}"/>
              </a:ext>
            </a:extLst>
          </p:cNvPr>
          <p:cNvSpPr txBox="1"/>
          <p:nvPr/>
        </p:nvSpPr>
        <p:spPr>
          <a:xfrm>
            <a:off x="1487680" y="1948925"/>
            <a:ext cx="72005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a:t>
            </a:r>
            <a:endParaRPr lang="zh-CN" altLang="en-US" dirty="0"/>
          </a:p>
        </p:txBody>
      </p:sp>
      <p:sp>
        <p:nvSpPr>
          <p:cNvPr id="9" name="文本框 8">
            <a:extLst>
              <a:ext uri="{FF2B5EF4-FFF2-40B4-BE49-F238E27FC236}">
                <a16:creationId xmlns:a16="http://schemas.microsoft.com/office/drawing/2014/main" id="{AB56A63F-FCAC-F9CE-2548-7538C2037E6E}"/>
              </a:ext>
            </a:extLst>
          </p:cNvPr>
          <p:cNvSpPr txBox="1"/>
          <p:nvPr/>
        </p:nvSpPr>
        <p:spPr>
          <a:xfrm>
            <a:off x="2423745" y="2784029"/>
            <a:ext cx="1297371"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AEF</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
        <p:nvSpPr>
          <p:cNvPr id="13" name="文本框 12">
            <a:extLst>
              <a:ext uri="{FF2B5EF4-FFF2-40B4-BE49-F238E27FC236}">
                <a16:creationId xmlns:a16="http://schemas.microsoft.com/office/drawing/2014/main" id="{E9BF39C5-0303-E8C0-B10A-A1CAE4DF1D4A}"/>
              </a:ext>
            </a:extLst>
          </p:cNvPr>
          <p:cNvSpPr txBox="1"/>
          <p:nvPr/>
        </p:nvSpPr>
        <p:spPr>
          <a:xfrm>
            <a:off x="1314626" y="4990679"/>
            <a:ext cx="1297371"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AFE</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4040813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2A862-A10B-82A4-0EA3-CBEA83854D7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6F9E7967-D155-37C7-296E-F3CDF21AE937}"/>
              </a:ext>
            </a:extLst>
          </p:cNvPr>
          <p:cNvSpPr txBox="1"/>
          <p:nvPr/>
        </p:nvSpPr>
        <p:spPr>
          <a:xfrm>
            <a:off x="623620" y="535329"/>
            <a:ext cx="10944760" cy="3145220"/>
          </a:xfrm>
          <a:prstGeom prst="rect">
            <a:avLst/>
          </a:prstGeom>
          <a:noFill/>
        </p:spPr>
        <p:txBody>
          <a:bodyPr wrap="square">
            <a:spAutoFit/>
          </a:bodyPr>
          <a:lstStyle/>
          <a:p>
            <a:pPr>
              <a:lnSpc>
                <a:spcPct val="12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19</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小敏的爸爸买了冬奥会开幕式的一张门票</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她和哥哥两人都很想去观看</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可门票只有一张</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读九年级的哥哥想了一个办法</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拿了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张扑克牌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将数字为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2,3,5,9</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的四张牌给小敏</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将数字为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4,6,7,8</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的四张牌留给自己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并按如下游戏规则进行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小敏和哥哥从各自的四张牌中随机抽出一张</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然后将抽出的两张扑克牌数字相加</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如果和为偶数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则小敏去</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如果和为奇数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则哥哥去</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image124.jpeg">
            <a:extLst>
              <a:ext uri="{FF2B5EF4-FFF2-40B4-BE49-F238E27FC236}">
                <a16:creationId xmlns:a16="http://schemas.microsoft.com/office/drawing/2014/main" id="{503F7450-146B-6C95-DCFB-2F88AE376162}"/>
              </a:ext>
            </a:extLst>
          </p:cNvPr>
          <p:cNvPicPr>
            <a:picLocks noChangeAspect="1"/>
          </p:cNvPicPr>
          <p:nvPr/>
        </p:nvPicPr>
        <p:blipFill>
          <a:blip r:embed="rId3"/>
          <a:stretch>
            <a:fillRect/>
          </a:stretch>
        </p:blipFill>
        <p:spPr>
          <a:xfrm>
            <a:off x="4583895" y="3573010"/>
            <a:ext cx="2528800" cy="2230908"/>
          </a:xfrm>
          <a:prstGeom prst="rect">
            <a:avLst/>
          </a:prstGeom>
        </p:spPr>
      </p:pic>
    </p:spTree>
    <p:extLst>
      <p:ext uri="{BB962C8B-B14F-4D97-AF65-F5344CB8AC3E}">
        <p14:creationId xmlns:p14="http://schemas.microsoft.com/office/powerpoint/2010/main" val="1014274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41B35-9B86-BB62-FCC1-30ACAECE35C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2D5895E-A774-71F8-AF23-670C8CA83D3E}"/>
              </a:ext>
            </a:extLst>
          </p:cNvPr>
          <p:cNvSpPr txBox="1"/>
          <p:nvPr/>
        </p:nvSpPr>
        <p:spPr>
          <a:xfrm>
            <a:off x="535575" y="1196845"/>
            <a:ext cx="6106510" cy="523220"/>
          </a:xfrm>
          <a:prstGeom prst="rect">
            <a:avLst/>
          </a:prstGeom>
          <a:noFill/>
        </p:spPr>
        <p:txBody>
          <a:bodyPr wrap="square">
            <a:spAutoFit/>
          </a:bodyPr>
          <a:lstStyle/>
          <a:p>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画出如下的树状图</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8" name="文本框 7">
                <a:extLst>
                  <a:ext uri="{FF2B5EF4-FFF2-40B4-BE49-F238E27FC236}">
                    <a16:creationId xmlns:a16="http://schemas.microsoft.com/office/drawing/2014/main" id="{93B4E250-A484-F89F-DBE9-FCFB9BB39B6D}"/>
                  </a:ext>
                </a:extLst>
              </p:cNvPr>
              <p:cNvSpPr txBox="1"/>
              <p:nvPr/>
            </p:nvSpPr>
            <p:spPr>
              <a:xfrm>
                <a:off x="535575" y="4293060"/>
                <a:ext cx="10953982" cy="1576585"/>
              </a:xfrm>
              <a:prstGeom prst="rect">
                <a:avLst/>
              </a:prstGeom>
              <a:noFill/>
            </p:spPr>
            <p:txBody>
              <a:bodyPr wrap="square">
                <a:spAutoFit/>
              </a:bodyPr>
              <a:lstStyle/>
              <a:p>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从树状图中可以看出</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所有可能出现的结果共有</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16</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这些结果出现的可能性相等</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而和为偶数的结果共有</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所以小敏看比赛的概率</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和为偶数</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𝟔</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𝟏𝟔</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文本框 7">
                <a:extLst>
                  <a:ext uri="{FF2B5EF4-FFF2-40B4-BE49-F238E27FC236}">
                    <a16:creationId xmlns:a16="http://schemas.microsoft.com/office/drawing/2014/main" id="{93B4E250-A484-F89F-DBE9-FCFB9BB39B6D}"/>
                  </a:ext>
                </a:extLst>
              </p:cNvPr>
              <p:cNvSpPr txBox="1">
                <a:spLocks noRot="1" noChangeAspect="1" noMove="1" noResize="1" noEditPoints="1" noAdjustHandles="1" noChangeArrowheads="1" noChangeShapeType="1" noTextEdit="1"/>
              </p:cNvSpPr>
              <p:nvPr/>
            </p:nvSpPr>
            <p:spPr>
              <a:xfrm>
                <a:off x="535575" y="4293060"/>
                <a:ext cx="10953982" cy="1576585"/>
              </a:xfrm>
              <a:prstGeom prst="rect">
                <a:avLst/>
              </a:prstGeom>
              <a:blipFill>
                <a:blip r:embed="rId3"/>
                <a:stretch>
                  <a:fillRect l="-1169" t="-5019" r="-556" b="-3475"/>
                </a:stretch>
              </a:blipFill>
            </p:spPr>
            <p:txBody>
              <a:bodyPr/>
              <a:lstStyle/>
              <a:p>
                <a:r>
                  <a:rPr lang="zh-CN" altLang="en-US">
                    <a:noFill/>
                  </a:rPr>
                  <a:t> </a:t>
                </a:r>
              </a:p>
            </p:txBody>
          </p:sp>
        </mc:Fallback>
      </mc:AlternateContent>
      <p:pic>
        <p:nvPicPr>
          <p:cNvPr id="2" name="image125.jpeg">
            <a:extLst>
              <a:ext uri="{FF2B5EF4-FFF2-40B4-BE49-F238E27FC236}">
                <a16:creationId xmlns:a16="http://schemas.microsoft.com/office/drawing/2014/main" id="{3A007154-05C6-A99E-1F38-B2721F472F8C}"/>
              </a:ext>
            </a:extLst>
          </p:cNvPr>
          <p:cNvPicPr>
            <a:picLocks noChangeAspect="1"/>
          </p:cNvPicPr>
          <p:nvPr/>
        </p:nvPicPr>
        <p:blipFill>
          <a:blip r:embed="rId4"/>
          <a:stretch>
            <a:fillRect/>
          </a:stretch>
        </p:blipFill>
        <p:spPr>
          <a:xfrm>
            <a:off x="767630" y="1870524"/>
            <a:ext cx="6876046" cy="2232155"/>
          </a:xfrm>
          <a:prstGeom prst="rect">
            <a:avLst/>
          </a:prstGeom>
        </p:spPr>
      </p:pic>
      <p:sp>
        <p:nvSpPr>
          <p:cNvPr id="4" name="文本框 3">
            <a:extLst>
              <a:ext uri="{FF2B5EF4-FFF2-40B4-BE49-F238E27FC236}">
                <a16:creationId xmlns:a16="http://schemas.microsoft.com/office/drawing/2014/main" id="{2F916DFC-BAFD-7AC4-4EB8-A0243C5BF930}"/>
              </a:ext>
            </a:extLst>
          </p:cNvPr>
          <p:cNvSpPr txBox="1"/>
          <p:nvPr/>
        </p:nvSpPr>
        <p:spPr>
          <a:xfrm>
            <a:off x="535575" y="578435"/>
            <a:ext cx="908867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zh-CN" sz="28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请用画树状图或列表的方法求小敏去看比赛的概率</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image124.jpeg">
            <a:extLst>
              <a:ext uri="{FF2B5EF4-FFF2-40B4-BE49-F238E27FC236}">
                <a16:creationId xmlns:a16="http://schemas.microsoft.com/office/drawing/2014/main" id="{3BE9D449-0C2C-5555-EC02-3716A394A0BA}"/>
              </a:ext>
            </a:extLst>
          </p:cNvPr>
          <p:cNvPicPr>
            <a:picLocks noChangeAspect="1"/>
          </p:cNvPicPr>
          <p:nvPr/>
        </p:nvPicPr>
        <p:blipFill>
          <a:blip r:embed="rId5"/>
          <a:stretch>
            <a:fillRect/>
          </a:stretch>
        </p:blipFill>
        <p:spPr>
          <a:xfrm>
            <a:off x="8359845" y="1443742"/>
            <a:ext cx="2528800" cy="2230908"/>
          </a:xfrm>
          <a:prstGeom prst="rect">
            <a:avLst/>
          </a:prstGeom>
        </p:spPr>
      </p:pic>
    </p:spTree>
    <p:extLst>
      <p:ext uri="{BB962C8B-B14F-4D97-AF65-F5344CB8AC3E}">
        <p14:creationId xmlns:p14="http://schemas.microsoft.com/office/powerpoint/2010/main" val="192324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AFEB4-929A-B1AE-2745-B3895EFD7FC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B366E051-5D61-D923-2ABA-2B014DC8E2EE}"/>
              </a:ext>
            </a:extLst>
          </p:cNvPr>
          <p:cNvSpPr txBox="1"/>
          <p:nvPr/>
        </p:nvSpPr>
        <p:spPr>
          <a:xfrm>
            <a:off x="623620" y="548800"/>
            <a:ext cx="10944760" cy="1303177"/>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哥哥设计的游戏规则公平吗</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若公平</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请说明理由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若不公平</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请你设计一种公平的游戏规则</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D79184EE-6176-CB3D-6E3A-1CF99D6B5220}"/>
                  </a:ext>
                </a:extLst>
              </p:cNvPr>
              <p:cNvSpPr txBox="1"/>
              <p:nvPr/>
            </p:nvSpPr>
            <p:spPr>
              <a:xfrm>
                <a:off x="623620" y="1916895"/>
                <a:ext cx="10944760" cy="3823226"/>
              </a:xfrm>
              <a:prstGeom prst="rect">
                <a:avLst/>
              </a:prstGeom>
              <a:noFill/>
            </p:spPr>
            <p:txBody>
              <a:bodyPr wrap="square">
                <a:spAutoFit/>
              </a:bodyPr>
              <a:lstStyle/>
              <a:p>
                <a:pPr>
                  <a:lnSpc>
                    <a:spcPct val="150000"/>
                  </a:lnSpc>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哥哥去看比赛的概率</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和为奇数</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因为</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&lt;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所以哥哥设计的游戏规则不公平</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如果规定点数之和小于等于</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时则小敏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哥哥</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去</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点数之和大于等于</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时则哥哥</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小敏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去</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则两人去看比赛的概率都为</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那么游戏规则就是公平的</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答案不唯一</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D79184EE-6176-CB3D-6E3A-1CF99D6B5220}"/>
                  </a:ext>
                </a:extLst>
              </p:cNvPr>
              <p:cNvSpPr txBox="1">
                <a:spLocks noRot="1" noChangeAspect="1" noMove="1" noResize="1" noEditPoints="1" noAdjustHandles="1" noChangeArrowheads="1" noChangeShapeType="1" noTextEdit="1"/>
              </p:cNvSpPr>
              <p:nvPr/>
            </p:nvSpPr>
            <p:spPr>
              <a:xfrm>
                <a:off x="623620" y="1916895"/>
                <a:ext cx="10944760" cy="3823226"/>
              </a:xfrm>
              <a:prstGeom prst="rect">
                <a:avLst/>
              </a:prstGeom>
              <a:blipFill>
                <a:blip r:embed="rId3"/>
                <a:stretch>
                  <a:fillRect l="-1114" r="-390" b="-350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1453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C4716-14B8-4CA7-0D8D-DBCA7AE301C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446D4AF4-FBBD-A3A4-2025-A78870ED7AE6}"/>
                  </a:ext>
                </a:extLst>
              </p:cNvPr>
              <p:cNvSpPr txBox="1"/>
              <p:nvPr/>
            </p:nvSpPr>
            <p:spPr>
              <a:xfrm>
                <a:off x="623620" y="692810"/>
                <a:ext cx="10944760" cy="2007344"/>
              </a:xfrm>
              <a:prstGeom prst="rect">
                <a:avLst/>
              </a:prstGeom>
              <a:noFill/>
            </p:spPr>
            <p:txBody>
              <a:bodyPr wrap="square">
                <a:spAutoFit/>
              </a:bodyPr>
              <a:lstStyle/>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Rt△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出发</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沿折线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运动</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当它到达点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时停止</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设点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运动的路程为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(0&lt;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&lt;9),</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是射线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上一点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𝟏𝟎</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设</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baseline="-25000" dirty="0">
                    <a:effectLst/>
                    <a:latin typeface="Times New Roman" panose="02020603050405020304" pitchFamily="18" charset="0"/>
                    <a:ea typeface="宋体" panose="02010600030101010101" pitchFamily="2" charset="-122"/>
                    <a:cs typeface="Times New Roman" panose="02020603050405020304" pitchFamily="18" charset="0"/>
                  </a:rPr>
                  <a:t>ACN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baseline="-25000" dirty="0">
                    <a:effectLst/>
                    <a:latin typeface="Times New Roman" panose="02020603050405020304" pitchFamily="18" charset="0"/>
                    <a:ea typeface="宋体" panose="02010600030101010101" pitchFamily="2" charset="-122"/>
                    <a:cs typeface="Times New Roman" panose="02020603050405020304" pitchFamily="18" charset="0"/>
                  </a:rPr>
                  <a:t>BCM</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的函数关系式</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并注明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的取值范围</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446D4AF4-FBBD-A3A4-2025-A78870ED7AE6}"/>
                  </a:ext>
                </a:extLst>
              </p:cNvPr>
              <p:cNvSpPr txBox="1">
                <a:spLocks noRot="1" noChangeAspect="1" noMove="1" noResize="1" noEditPoints="1" noAdjustHandles="1" noChangeArrowheads="1" noChangeShapeType="1" noTextEdit="1"/>
              </p:cNvSpPr>
              <p:nvPr/>
            </p:nvSpPr>
            <p:spPr>
              <a:xfrm>
                <a:off x="623620" y="692810"/>
                <a:ext cx="10944760" cy="2007344"/>
              </a:xfrm>
              <a:prstGeom prst="rect">
                <a:avLst/>
              </a:prstGeom>
              <a:blipFill>
                <a:blip r:embed="rId3"/>
                <a:stretch>
                  <a:fillRect l="-1114" t="-4255" r="-1002" b="-7903"/>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D996D46C-6C1F-E827-67F0-43FD77C27AD1}"/>
              </a:ext>
            </a:extLst>
          </p:cNvPr>
          <p:cNvPicPr>
            <a:picLocks noChangeAspect="1"/>
          </p:cNvPicPr>
          <p:nvPr/>
        </p:nvPicPr>
        <p:blipFill>
          <a:blip r:embed="rId4"/>
          <a:stretch>
            <a:fillRect/>
          </a:stretch>
        </p:blipFill>
        <p:spPr>
          <a:xfrm>
            <a:off x="7032065" y="2877822"/>
            <a:ext cx="3172236" cy="2560050"/>
          </a:xfrm>
          <a:prstGeom prst="rect">
            <a:avLst/>
          </a:prstGeom>
        </p:spPr>
      </p:pic>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E8FE38BE-98F0-9E4C-3DA1-76F75F7F6E19}"/>
                  </a:ext>
                </a:extLst>
              </p:cNvPr>
              <p:cNvSpPr txBox="1"/>
              <p:nvPr/>
            </p:nvSpPr>
            <p:spPr>
              <a:xfrm>
                <a:off x="656814" y="2996970"/>
                <a:ext cx="5511191" cy="2085699"/>
              </a:xfrm>
              <a:prstGeom prst="rect">
                <a:avLst/>
              </a:prstGeom>
              <a:noFill/>
            </p:spPr>
            <p:txBody>
              <a:bodyPr wrap="square">
                <a:spAutoFit/>
              </a:bodyPr>
              <a:lstStyle/>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&lt;x&lt;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d>
                                <m:dPr>
                                  <m:endChr m:val=""/>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𝟎</m:t>
                                  </m:r>
                                </m:e>
                              </m:d>
                              <m:r>
                                <a:rPr lang="zh-CN" altLang="en-US" sz="2800" b="1" i="1">
                                  <a:solidFill>
                                    <a:srgbClr val="DB251C"/>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r>
                                <a:rPr lang="zh-CN" altLang="en-US" sz="2800" b="1" i="1">
                                  <a:solidFill>
                                    <a:srgbClr val="DB251C"/>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e>
                          </m:mr>
                          <m:m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𝟒𝟓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r>
                                <a:rPr lang="zh-CN" altLang="en-US" sz="2800" b="1" i="1">
                                  <a:solidFill>
                                    <a:srgbClr val="DB251C"/>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𝟗</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e>
                          </m:mr>
                        </m:m>
                      </m:e>
                    </m:d>
                  </m:oMath>
                </a14:m>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文本框 6">
                <a:extLst>
                  <a:ext uri="{FF2B5EF4-FFF2-40B4-BE49-F238E27FC236}">
                    <a16:creationId xmlns:a16="http://schemas.microsoft.com/office/drawing/2014/main" id="{E8FE38BE-98F0-9E4C-3DA1-76F75F7F6E19}"/>
                  </a:ext>
                </a:extLst>
              </p:cNvPr>
              <p:cNvSpPr txBox="1">
                <a:spLocks noRot="1" noChangeAspect="1" noMove="1" noResize="1" noEditPoints="1" noAdjustHandles="1" noChangeArrowheads="1" noChangeShapeType="1" noTextEdit="1"/>
              </p:cNvSpPr>
              <p:nvPr/>
            </p:nvSpPr>
            <p:spPr>
              <a:xfrm>
                <a:off x="656814" y="2996970"/>
                <a:ext cx="5511191" cy="2085699"/>
              </a:xfrm>
              <a:prstGeom prst="rect">
                <a:avLst/>
              </a:prstGeom>
              <a:blipFill>
                <a:blip r:embed="rId5"/>
                <a:stretch>
                  <a:fillRect l="-232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9774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3E09F-B0D3-E8E8-9B2F-B1332A6CE32A}"/>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BA9DA167-76DD-2A3B-356E-EBB3E0623762}"/>
              </a:ext>
            </a:extLst>
          </p:cNvPr>
          <p:cNvSpPr txBox="1"/>
          <p:nvPr/>
        </p:nvSpPr>
        <p:spPr>
          <a:xfrm>
            <a:off x="479610" y="476795"/>
            <a:ext cx="10944760" cy="1152367"/>
          </a:xfrm>
          <a:prstGeom prst="rect">
            <a:avLst/>
          </a:prstGeom>
          <a:noFill/>
        </p:spPr>
        <p:txBody>
          <a:bodyPr wrap="square">
            <a:spAutoFit/>
          </a:bodyPr>
          <a:lstStyle/>
          <a:p>
            <a:pPr>
              <a:lnSpc>
                <a:spcPct val="13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在平面直角坐标系内直接画出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的函数图象</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并分别写出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的一条性质</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D947CFA5-8ED0-868B-30A6-3A496658BA38}"/>
              </a:ext>
            </a:extLst>
          </p:cNvPr>
          <p:cNvPicPr>
            <a:picLocks noChangeAspect="1"/>
          </p:cNvPicPr>
          <p:nvPr/>
        </p:nvPicPr>
        <p:blipFill>
          <a:blip r:embed="rId3"/>
          <a:stretch>
            <a:fillRect/>
          </a:stretch>
        </p:blipFill>
        <p:spPr>
          <a:xfrm>
            <a:off x="7896125" y="1326151"/>
            <a:ext cx="3672255" cy="4205698"/>
          </a:xfrm>
          <a:prstGeom prst="rect">
            <a:avLst/>
          </a:prstGeom>
        </p:spPr>
      </p:pic>
      <p:sp>
        <p:nvSpPr>
          <p:cNvPr id="7" name="文本框 6">
            <a:extLst>
              <a:ext uri="{FF2B5EF4-FFF2-40B4-BE49-F238E27FC236}">
                <a16:creationId xmlns:a16="http://schemas.microsoft.com/office/drawing/2014/main" id="{AFC9F689-838C-D48E-05EF-85482C2624BF}"/>
              </a:ext>
            </a:extLst>
          </p:cNvPr>
          <p:cNvSpPr txBox="1"/>
          <p:nvPr/>
        </p:nvSpPr>
        <p:spPr>
          <a:xfrm>
            <a:off x="479610" y="1528239"/>
            <a:ext cx="7128495" cy="2272673"/>
          </a:xfrm>
          <a:prstGeom prst="rect">
            <a:avLst/>
          </a:prstGeom>
          <a:noFill/>
        </p:spPr>
        <p:txBody>
          <a:bodyPr wrap="square">
            <a:spAutoFit/>
          </a:bodyPr>
          <a:lstStyle/>
          <a:p>
            <a:pPr>
              <a:lnSpc>
                <a:spcPct val="13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作图略</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的性质</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&lt;x&lt;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函数</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的增大而减小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的性质</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&lt;x&lt;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函数</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的增大而增大</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&lt;x&lt;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函数</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的增大而减小</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7E0AACAD-FF3B-998C-A34C-B3D483C9298F}"/>
              </a:ext>
            </a:extLst>
          </p:cNvPr>
          <p:cNvSpPr txBox="1"/>
          <p:nvPr/>
        </p:nvSpPr>
        <p:spPr>
          <a:xfrm>
            <a:off x="479610" y="3844286"/>
            <a:ext cx="7275544" cy="1152367"/>
          </a:xfrm>
          <a:prstGeom prst="rect">
            <a:avLst/>
          </a:prstGeom>
          <a:noFill/>
        </p:spPr>
        <p:txBody>
          <a:bodyPr wrap="square">
            <a:spAutoFit/>
          </a:bodyPr>
          <a:lstStyle/>
          <a:p>
            <a:pPr>
              <a:lnSpc>
                <a:spcPct val="13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结合</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的函数图象</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直接写出当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的取值范围</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结果精确到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E4CE3827-D1EC-0EEC-316D-DD02AE2FA635}"/>
              </a:ext>
            </a:extLst>
          </p:cNvPr>
          <p:cNvSpPr txBox="1"/>
          <p:nvPr/>
        </p:nvSpPr>
        <p:spPr>
          <a:xfrm>
            <a:off x="479610" y="5083401"/>
            <a:ext cx="4467349" cy="592213"/>
          </a:xfrm>
          <a:prstGeom prst="rect">
            <a:avLst/>
          </a:prstGeom>
          <a:noFill/>
        </p:spPr>
        <p:txBody>
          <a:bodyPr wrap="square">
            <a:spAutoFit/>
          </a:bodyPr>
          <a:lstStyle/>
          <a:p>
            <a:pPr>
              <a:lnSpc>
                <a:spcPct val="13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&lt;y</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&lt;x&lt;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327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5841C-CE48-660E-8882-FE4A2E2F56F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4FE8DE44-C7E5-AAD7-1683-BBD59E25F270}"/>
                  </a:ext>
                </a:extLst>
              </p:cNvPr>
              <p:cNvSpPr txBox="1"/>
              <p:nvPr/>
            </p:nvSpPr>
            <p:spPr>
              <a:xfrm>
                <a:off x="479610" y="476795"/>
                <a:ext cx="11016765" cy="2436180"/>
              </a:xfrm>
              <a:prstGeom prst="rect">
                <a:avLst/>
              </a:prstGeom>
              <a:noFill/>
            </p:spPr>
            <p:txBody>
              <a:bodyPr wrap="square">
                <a:spAutoFit/>
              </a:bodyPr>
              <a:lstStyle/>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近日</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气温骤降</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仙女山迎来了第一场雪</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两队登山爱好者计划同一天出发</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沿不同的路线自行前往山顶的营地汇合</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甲队走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路线</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全程</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200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千米</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乙队走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路线</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全程</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600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千米</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由于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路线的路况没有</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路线好</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甲队每天行驶的路程是乙队的</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这样甲队比乙队晚</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天到达营地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求甲、乙两队分别计划多少天到达营地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4FE8DE44-C7E5-AAD7-1683-BBD59E25F270}"/>
                  </a:ext>
                </a:extLst>
              </p:cNvPr>
              <p:cNvSpPr txBox="1">
                <a:spLocks noRot="1" noChangeAspect="1" noMove="1" noResize="1" noEditPoints="1" noAdjustHandles="1" noChangeArrowheads="1" noChangeShapeType="1" noTextEdit="1"/>
              </p:cNvSpPr>
              <p:nvPr/>
            </p:nvSpPr>
            <p:spPr>
              <a:xfrm>
                <a:off x="479610" y="476795"/>
                <a:ext cx="11016765" cy="2436180"/>
              </a:xfrm>
              <a:prstGeom prst="rect">
                <a:avLst/>
              </a:prstGeom>
              <a:blipFill>
                <a:blip r:embed="rId3"/>
                <a:stretch>
                  <a:fillRect l="-1162" t="-3250" r="-941" b="-62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22E132B0-D977-E855-262F-00CBC1D613C4}"/>
                  </a:ext>
                </a:extLst>
              </p:cNvPr>
              <p:cNvSpPr txBox="1"/>
              <p:nvPr/>
            </p:nvSpPr>
            <p:spPr>
              <a:xfrm>
                <a:off x="479610" y="2996970"/>
                <a:ext cx="10224710" cy="2869119"/>
              </a:xfrm>
              <a:prstGeom prst="rect">
                <a:avLst/>
              </a:prstGeom>
              <a:noFill/>
            </p:spPr>
            <p:txBody>
              <a:bodyPr wrap="square">
                <a:spAutoFit/>
              </a:bodyPr>
              <a:lstStyle/>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设甲队计划</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天到达营地</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则乙队计划</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天到达营地</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𝟐𝟎𝟎</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𝟔𝟎𝟎</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经检验</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是原方程的解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且符合题意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甲队计划</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天到达营地</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乙队计划</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天到达营地</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22E132B0-D977-E855-262F-00CBC1D613C4}"/>
                  </a:ext>
                </a:extLst>
              </p:cNvPr>
              <p:cNvSpPr txBox="1">
                <a:spLocks noRot="1" noChangeAspect="1" noMove="1" noResize="1" noEditPoints="1" noAdjustHandles="1" noChangeArrowheads="1" noChangeShapeType="1" noTextEdit="1"/>
              </p:cNvSpPr>
              <p:nvPr/>
            </p:nvSpPr>
            <p:spPr>
              <a:xfrm>
                <a:off x="479610" y="2996970"/>
                <a:ext cx="10224710" cy="2869119"/>
              </a:xfrm>
              <a:prstGeom prst="rect">
                <a:avLst/>
              </a:prstGeom>
              <a:blipFill>
                <a:blip r:embed="rId4"/>
                <a:stretch>
                  <a:fillRect l="-1252" t="-2979" b="-531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6388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14828-A6FD-6388-579B-BFE247E39C8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DEB98D92-8396-D0C8-F35B-4ED187610ADB}"/>
                  </a:ext>
                </a:extLst>
              </p:cNvPr>
              <p:cNvSpPr txBox="1"/>
              <p:nvPr/>
            </p:nvSpPr>
            <p:spPr>
              <a:xfrm>
                <a:off x="479609" y="520641"/>
                <a:ext cx="9000625" cy="1771960"/>
              </a:xfrm>
              <a:prstGeom prst="rect">
                <a:avLst/>
              </a:prstGeom>
              <a:noFill/>
            </p:spPr>
            <p:txBody>
              <a:bodyPr wrap="square">
                <a:spAutoFit/>
              </a:bodyPr>
              <a:lstStyle/>
              <a:p>
                <a:pPr>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一、选择题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本大题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每小题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𝒚</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𝒚</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𝒚</m:t>
                        </m:r>
                      </m:den>
                    </m:f>
                  </m:oMath>
                </a14:m>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的值是</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A.-1	            B.-</a:t>
                </a:r>
                <a14:m>
                  <m:oMath xmlns:m="http://schemas.openxmlformats.org/officeDocument/2006/math">
                    <m:f>
                      <m:fPr>
                        <m:ctrlPr>
                          <a:rPr lang="zh-CN" altLang="zh-CN" sz="2800" b="1" i="1"/>
                        </m:ctrlPr>
                      </m:fPr>
                      <m:num>
                        <m:r>
                          <a:rPr lang="en-US" altLang="zh-CN" sz="2800" b="1" i="1" smtClean="0">
                            <a:latin typeface="Cambria Math" panose="02040503050406030204" pitchFamily="18" charset="0"/>
                          </a:rPr>
                          <m:t>𝟏</m:t>
                        </m:r>
                      </m:num>
                      <m:den>
                        <m:r>
                          <a:rPr lang="en-US" altLang="zh-CN" sz="2800" b="1" i="1" smtClean="0">
                            <a:latin typeface="Cambria Math" panose="02040503050406030204" pitchFamily="18" charset="0"/>
                          </a:rPr>
                          <m:t>𝟐</m:t>
                        </m:r>
                      </m:den>
                    </m:f>
                  </m:oMath>
                </a14:m>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C.</a:t>
                </a:r>
                <a14:m>
                  <m:oMath xmlns:m="http://schemas.openxmlformats.org/officeDocument/2006/math">
                    <m:f>
                      <m:fPr>
                        <m:ctrlPr>
                          <a:rPr lang="zh-CN" altLang="zh-CN" sz="2800" b="1" i="1"/>
                        </m:ctrlPr>
                      </m:fPr>
                      <m:num>
                        <m:r>
                          <a:rPr lang="en-US" altLang="zh-CN" sz="2800" b="1" i="1" smtClean="0">
                            <a:latin typeface="Cambria Math" panose="02040503050406030204" pitchFamily="18" charset="0"/>
                          </a:rPr>
                          <m:t>𝟏</m:t>
                        </m:r>
                      </m:num>
                      <m:den>
                        <m:r>
                          <a:rPr lang="en-US" altLang="zh-CN" sz="2800" b="1" i="1" smtClean="0">
                            <a:latin typeface="Cambria Math" panose="02040503050406030204" pitchFamily="18" charset="0"/>
                          </a:rPr>
                          <m:t>𝟐</m:t>
                        </m:r>
                      </m:den>
                    </m:f>
                  </m:oMath>
                </a14:m>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D.1</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DEB98D92-8396-D0C8-F35B-4ED187610ADB}"/>
                  </a:ext>
                </a:extLst>
              </p:cNvPr>
              <p:cNvSpPr txBox="1">
                <a:spLocks noRot="1" noChangeAspect="1" noMove="1" noResize="1" noEditPoints="1" noAdjustHandles="1" noChangeArrowheads="1" noChangeShapeType="1" noTextEdit="1"/>
              </p:cNvSpPr>
              <p:nvPr/>
            </p:nvSpPr>
            <p:spPr>
              <a:xfrm>
                <a:off x="479609" y="520641"/>
                <a:ext cx="9000625" cy="1771960"/>
              </a:xfrm>
              <a:prstGeom prst="rect">
                <a:avLst/>
              </a:prstGeom>
              <a:blipFill>
                <a:blip r:embed="rId3"/>
                <a:stretch>
                  <a:fillRect l="-1423" t="-4467" b="-3436"/>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C60EF97F-5B97-9CD8-8E8D-86A606824CFA}"/>
              </a:ext>
            </a:extLst>
          </p:cNvPr>
          <p:cNvSpPr txBox="1"/>
          <p:nvPr/>
        </p:nvSpPr>
        <p:spPr>
          <a:xfrm>
            <a:off x="479609" y="2435550"/>
            <a:ext cx="7954755" cy="954107"/>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个完全相同的小正方体组成的几何体如图所示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则该几何体的俯视图是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1C6DB779-591F-EC7E-E795-EAD1A2A356AF}"/>
              </a:ext>
            </a:extLst>
          </p:cNvPr>
          <p:cNvPicPr>
            <a:picLocks noChangeAspect="1"/>
          </p:cNvPicPr>
          <p:nvPr/>
        </p:nvPicPr>
        <p:blipFill>
          <a:blip r:embed="rId4"/>
          <a:stretch>
            <a:fillRect/>
          </a:stretch>
        </p:blipFill>
        <p:spPr>
          <a:xfrm>
            <a:off x="8760185" y="520641"/>
            <a:ext cx="2697700" cy="2806952"/>
          </a:xfrm>
          <a:prstGeom prst="rect">
            <a:avLst/>
          </a:prstGeom>
        </p:spPr>
      </p:pic>
      <p:sp>
        <p:nvSpPr>
          <p:cNvPr id="9" name="文本框 8">
            <a:extLst>
              <a:ext uri="{FF2B5EF4-FFF2-40B4-BE49-F238E27FC236}">
                <a16:creationId xmlns:a16="http://schemas.microsoft.com/office/drawing/2014/main" id="{F625322A-A796-555A-4755-1BCAE256B6FF}"/>
              </a:ext>
            </a:extLst>
          </p:cNvPr>
          <p:cNvSpPr txBox="1"/>
          <p:nvPr/>
        </p:nvSpPr>
        <p:spPr>
          <a:xfrm>
            <a:off x="4007855" y="1057642"/>
            <a:ext cx="57604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11" name="图片 10">
            <a:extLst>
              <a:ext uri="{FF2B5EF4-FFF2-40B4-BE49-F238E27FC236}">
                <a16:creationId xmlns:a16="http://schemas.microsoft.com/office/drawing/2014/main" id="{F0A9724F-DCC4-1253-6150-86C5ACC4EEC7}"/>
              </a:ext>
            </a:extLst>
          </p:cNvPr>
          <p:cNvPicPr>
            <a:picLocks noChangeAspect="1"/>
          </p:cNvPicPr>
          <p:nvPr/>
        </p:nvPicPr>
        <p:blipFill>
          <a:blip r:embed="rId5"/>
          <a:stretch>
            <a:fillRect/>
          </a:stretch>
        </p:blipFill>
        <p:spPr>
          <a:xfrm>
            <a:off x="868133" y="4011268"/>
            <a:ext cx="2114550" cy="1905000"/>
          </a:xfrm>
          <a:prstGeom prst="rect">
            <a:avLst/>
          </a:prstGeom>
        </p:spPr>
      </p:pic>
      <p:pic>
        <p:nvPicPr>
          <p:cNvPr id="13" name="图片 12">
            <a:extLst>
              <a:ext uri="{FF2B5EF4-FFF2-40B4-BE49-F238E27FC236}">
                <a16:creationId xmlns:a16="http://schemas.microsoft.com/office/drawing/2014/main" id="{A9B415E0-32F1-1FFF-C428-5DE25752A43C}"/>
              </a:ext>
            </a:extLst>
          </p:cNvPr>
          <p:cNvPicPr>
            <a:picLocks noChangeAspect="1"/>
          </p:cNvPicPr>
          <p:nvPr/>
        </p:nvPicPr>
        <p:blipFill>
          <a:blip r:embed="rId6"/>
          <a:stretch>
            <a:fillRect/>
          </a:stretch>
        </p:blipFill>
        <p:spPr>
          <a:xfrm>
            <a:off x="3359810" y="3468343"/>
            <a:ext cx="2019300" cy="2447925"/>
          </a:xfrm>
          <a:prstGeom prst="rect">
            <a:avLst/>
          </a:prstGeom>
        </p:spPr>
      </p:pic>
      <p:pic>
        <p:nvPicPr>
          <p:cNvPr id="15" name="图片 14">
            <a:extLst>
              <a:ext uri="{FF2B5EF4-FFF2-40B4-BE49-F238E27FC236}">
                <a16:creationId xmlns:a16="http://schemas.microsoft.com/office/drawing/2014/main" id="{B836D9EC-50FA-52CE-1974-5EF31B106CFF}"/>
              </a:ext>
            </a:extLst>
          </p:cNvPr>
          <p:cNvPicPr>
            <a:picLocks noChangeAspect="1"/>
          </p:cNvPicPr>
          <p:nvPr/>
        </p:nvPicPr>
        <p:blipFill>
          <a:blip r:embed="rId7"/>
          <a:stretch>
            <a:fillRect/>
          </a:stretch>
        </p:blipFill>
        <p:spPr>
          <a:xfrm>
            <a:off x="6092928" y="3973168"/>
            <a:ext cx="2095500" cy="1943100"/>
          </a:xfrm>
          <a:prstGeom prst="rect">
            <a:avLst/>
          </a:prstGeom>
        </p:spPr>
      </p:pic>
      <p:pic>
        <p:nvPicPr>
          <p:cNvPr id="17" name="图片 16">
            <a:extLst>
              <a:ext uri="{FF2B5EF4-FFF2-40B4-BE49-F238E27FC236}">
                <a16:creationId xmlns:a16="http://schemas.microsoft.com/office/drawing/2014/main" id="{C327AD4A-5C2A-23D6-C641-02CFA5CA99F6}"/>
              </a:ext>
            </a:extLst>
          </p:cNvPr>
          <p:cNvPicPr>
            <a:picLocks noChangeAspect="1"/>
          </p:cNvPicPr>
          <p:nvPr/>
        </p:nvPicPr>
        <p:blipFill>
          <a:blip r:embed="rId8"/>
          <a:stretch>
            <a:fillRect/>
          </a:stretch>
        </p:blipFill>
        <p:spPr>
          <a:xfrm>
            <a:off x="8544170" y="3430243"/>
            <a:ext cx="2133600" cy="2486025"/>
          </a:xfrm>
          <a:prstGeom prst="rect">
            <a:avLst/>
          </a:prstGeom>
        </p:spPr>
      </p:pic>
      <p:sp>
        <p:nvSpPr>
          <p:cNvPr id="19" name="文本框 18">
            <a:extLst>
              <a:ext uri="{FF2B5EF4-FFF2-40B4-BE49-F238E27FC236}">
                <a16:creationId xmlns:a16="http://schemas.microsoft.com/office/drawing/2014/main" id="{724A7D7E-E51A-748D-81C4-33FA72A5446C}"/>
              </a:ext>
            </a:extLst>
          </p:cNvPr>
          <p:cNvSpPr txBox="1"/>
          <p:nvPr/>
        </p:nvSpPr>
        <p:spPr>
          <a:xfrm>
            <a:off x="4871915" y="2912603"/>
            <a:ext cx="50719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0079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CA6B19-181F-3308-65F9-8F7648C02C9B}"/>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FBF0F528-3DD6-9BF8-8131-7DBF8E8C753F}"/>
              </a:ext>
            </a:extLst>
          </p:cNvPr>
          <p:cNvSpPr txBox="1"/>
          <p:nvPr/>
        </p:nvSpPr>
        <p:spPr>
          <a:xfrm>
            <a:off x="659622" y="476795"/>
            <a:ext cx="10872755" cy="2832827"/>
          </a:xfrm>
          <a:prstGeom prst="rect">
            <a:avLst/>
          </a:prstGeom>
          <a:noFill/>
        </p:spPr>
        <p:txBody>
          <a:bodyPr wrap="square">
            <a:spAutoFit/>
          </a:bodyPr>
          <a:lstStyle/>
          <a:p>
            <a:pPr>
              <a:lnSpc>
                <a:spcPct val="13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在他们的活动计划中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乙队每人每天的平均花费都为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135</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甲队最开始计划有</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个人同行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计划每人每天花费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300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后来又有</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个人加入队伍</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经过计算</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甲队实际每增加</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人时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每人每天的平均花费将减少</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若最终甲、乙两队一起旅行的人数相同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且旅行天数与各自原计划天数一致</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两队共需花费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18</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720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元</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的值</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91D8EBA9-354A-C24B-997B-180389E84263}"/>
              </a:ext>
            </a:extLst>
          </p:cNvPr>
          <p:cNvSpPr txBox="1"/>
          <p:nvPr/>
        </p:nvSpPr>
        <p:spPr>
          <a:xfrm>
            <a:off x="659622" y="3441398"/>
            <a:ext cx="10872755" cy="2272673"/>
          </a:xfrm>
          <a:prstGeom prst="rect">
            <a:avLst/>
          </a:prstGeom>
          <a:noFill/>
        </p:spPr>
        <p:txBody>
          <a:bodyPr wrap="square">
            <a:spAutoFit/>
          </a:bodyPr>
          <a:lstStyle/>
          <a:p>
            <a:pPr>
              <a:lnSpc>
                <a:spcPct val="13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根据题意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135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720,</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整理</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25000"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舍去</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答</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968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998A4-5346-A592-437A-342D70423C9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5E54FFF6-9B12-B283-382A-250A4F642EAE}"/>
                  </a:ext>
                </a:extLst>
              </p:cNvPr>
              <p:cNvSpPr txBox="1"/>
              <p:nvPr/>
            </p:nvSpPr>
            <p:spPr>
              <a:xfrm>
                <a:off x="695625" y="620805"/>
                <a:ext cx="10656740" cy="1842171"/>
              </a:xfrm>
              <a:prstGeom prst="rect">
                <a:avLst/>
              </a:prstGeom>
              <a:noFill/>
            </p:spPr>
            <p:txBody>
              <a:bodyPr wrap="square">
                <a:spAutoFit/>
              </a:bodyPr>
              <a:lstStyle/>
              <a:p>
                <a:pPr>
                  <a:lnSpc>
                    <a:spcPct val="12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边上的高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边上的一个动点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不与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重合</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EG</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垂足分别为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G.</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求证</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𝑬𝑮</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𝑨𝑫</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𝑪𝑮</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𝑪𝑫</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5E54FFF6-9B12-B283-382A-250A4F642EAE}"/>
                  </a:ext>
                </a:extLst>
              </p:cNvPr>
              <p:cNvSpPr txBox="1">
                <a:spLocks noRot="1" noChangeAspect="1" noMove="1" noResize="1" noEditPoints="1" noAdjustHandles="1" noChangeArrowheads="1" noChangeShapeType="1" noTextEdit="1"/>
              </p:cNvSpPr>
              <p:nvPr/>
            </p:nvSpPr>
            <p:spPr>
              <a:xfrm>
                <a:off x="695625" y="620805"/>
                <a:ext cx="10656740" cy="1842171"/>
              </a:xfrm>
              <a:prstGeom prst="rect">
                <a:avLst/>
              </a:prstGeom>
              <a:blipFill>
                <a:blip r:embed="rId3"/>
                <a:stretch>
                  <a:fillRect l="-1144" t="-2649" r="-686" b="-331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6865071A-2FA6-57AA-4BA0-C0343F31527D}"/>
                  </a:ext>
                </a:extLst>
              </p:cNvPr>
              <p:cNvSpPr txBox="1"/>
              <p:nvPr/>
            </p:nvSpPr>
            <p:spPr>
              <a:xfrm>
                <a:off x="717203" y="2714688"/>
                <a:ext cx="6106510" cy="2359236"/>
              </a:xfrm>
              <a:prstGeom prst="rect">
                <a:avLst/>
              </a:prstGeom>
              <a:noFill/>
            </p:spPr>
            <p:txBody>
              <a:bodyPr wrap="square">
                <a:spAutoFit/>
              </a:bodyPr>
              <a:lstStyle/>
              <a:p>
                <a:pPr>
                  <a:lnSpc>
                    <a:spcPct val="120000"/>
                  </a:lnSpc>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EGC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EGC=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p>
              <a:p>
                <a:pPr>
                  <a:lnSpc>
                    <a:spcPct val="12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EGC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𝑬𝑮</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𝑨𝑫</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𝑪𝑮</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𝑪𝑫</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6865071A-2FA6-57AA-4BA0-C0343F31527D}"/>
                  </a:ext>
                </a:extLst>
              </p:cNvPr>
              <p:cNvSpPr txBox="1">
                <a:spLocks noRot="1" noChangeAspect="1" noMove="1" noResize="1" noEditPoints="1" noAdjustHandles="1" noChangeArrowheads="1" noChangeShapeType="1" noTextEdit="1"/>
              </p:cNvSpPr>
              <p:nvPr/>
            </p:nvSpPr>
            <p:spPr>
              <a:xfrm>
                <a:off x="717203" y="2714688"/>
                <a:ext cx="6106510" cy="2359236"/>
              </a:xfrm>
              <a:prstGeom prst="rect">
                <a:avLst/>
              </a:prstGeom>
              <a:blipFill>
                <a:blip r:embed="rId4"/>
                <a:stretch>
                  <a:fillRect l="-2098" t="-1809" b="-2326"/>
                </a:stretch>
              </a:blipFill>
            </p:spPr>
            <p:txBody>
              <a:bodyPr/>
              <a:lstStyle/>
              <a:p>
                <a:r>
                  <a:rPr lang="zh-CN" altLang="en-US">
                    <a:noFill/>
                  </a:rPr>
                  <a:t> </a:t>
                </a:r>
              </a:p>
            </p:txBody>
          </p:sp>
        </mc:Fallback>
      </mc:AlternateContent>
      <p:pic>
        <p:nvPicPr>
          <p:cNvPr id="6" name="image128.jpeg">
            <a:extLst>
              <a:ext uri="{FF2B5EF4-FFF2-40B4-BE49-F238E27FC236}">
                <a16:creationId xmlns:a16="http://schemas.microsoft.com/office/drawing/2014/main" id="{2CB61F79-0494-3D0A-32EA-67015F22FBF7}"/>
              </a:ext>
            </a:extLst>
          </p:cNvPr>
          <p:cNvPicPr>
            <a:picLocks noChangeAspect="1"/>
          </p:cNvPicPr>
          <p:nvPr/>
        </p:nvPicPr>
        <p:blipFill>
          <a:blip r:embed="rId5"/>
          <a:stretch>
            <a:fillRect/>
          </a:stretch>
        </p:blipFill>
        <p:spPr>
          <a:xfrm>
            <a:off x="6795221" y="2714688"/>
            <a:ext cx="3528245" cy="2079287"/>
          </a:xfrm>
          <a:prstGeom prst="rect">
            <a:avLst/>
          </a:prstGeom>
        </p:spPr>
      </p:pic>
    </p:spTree>
    <p:extLst>
      <p:ext uri="{BB962C8B-B14F-4D97-AF65-F5344CB8AC3E}">
        <p14:creationId xmlns:p14="http://schemas.microsoft.com/office/powerpoint/2010/main" val="113620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D9914-2CDE-57C2-4D4C-EEE9E7B4BD33}"/>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350B57F8-AF1D-96DB-A213-D24CB86B8F93}"/>
              </a:ext>
            </a:extLst>
          </p:cNvPr>
          <p:cNvSpPr txBox="1"/>
          <p:nvPr/>
        </p:nvSpPr>
        <p:spPr>
          <a:xfrm>
            <a:off x="623620" y="548800"/>
            <a:ext cx="10656740" cy="523220"/>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DG</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是否垂直</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若垂直</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请给出证明</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若不垂直</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请说明理由</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64B32B29-D1A6-EE60-9796-82755D174B72}"/>
                  </a:ext>
                </a:extLst>
              </p:cNvPr>
              <p:cNvSpPr txBox="1"/>
              <p:nvPr/>
            </p:nvSpPr>
            <p:spPr>
              <a:xfrm>
                <a:off x="623620" y="1348110"/>
                <a:ext cx="7416515" cy="4161780"/>
              </a:xfrm>
              <a:prstGeom prst="rect">
                <a:avLst/>
              </a:prstGeom>
              <a:noFill/>
            </p:spPr>
            <p:txBody>
              <a:bodyPr wrap="square">
                <a:spAutoFit/>
              </a:bodyPr>
              <a:lstStyle/>
              <a:p>
                <a:pPr>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FD</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DG</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垂直</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证明如下</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在四边形</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AFEG</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FAG=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AFE=</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AGE=</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四边形</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AFEG</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为矩形</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∴AF=EG.</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由</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知</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𝑬𝑮</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𝑨𝑫</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𝑪𝑮</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𝑪𝑫</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𝑨𝑭</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𝑨𝑫</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𝑪𝑮</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𝑪𝑫</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为直角三角形</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FAD=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CGD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ADF=</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CDG.</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CDG+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ADF+</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即</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FDG=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DG.</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64B32B29-D1A6-EE60-9796-82755D174B72}"/>
                  </a:ext>
                </a:extLst>
              </p:cNvPr>
              <p:cNvSpPr txBox="1">
                <a:spLocks noRot="1" noChangeAspect="1" noMove="1" noResize="1" noEditPoints="1" noAdjustHandles="1" noChangeArrowheads="1" noChangeShapeType="1" noTextEdit="1"/>
              </p:cNvSpPr>
              <p:nvPr/>
            </p:nvSpPr>
            <p:spPr>
              <a:xfrm>
                <a:off x="623620" y="1348110"/>
                <a:ext cx="7416515" cy="4161780"/>
              </a:xfrm>
              <a:prstGeom prst="rect">
                <a:avLst/>
              </a:prstGeom>
              <a:blipFill>
                <a:blip r:embed="rId3"/>
                <a:stretch>
                  <a:fillRect l="-1643" t="-1903" b="-3221"/>
                </a:stretch>
              </a:blipFill>
            </p:spPr>
            <p:txBody>
              <a:bodyPr/>
              <a:lstStyle/>
              <a:p>
                <a:r>
                  <a:rPr lang="zh-CN" altLang="en-US">
                    <a:noFill/>
                  </a:rPr>
                  <a:t> </a:t>
                </a:r>
              </a:p>
            </p:txBody>
          </p:sp>
        </mc:Fallback>
      </mc:AlternateContent>
      <p:pic>
        <p:nvPicPr>
          <p:cNvPr id="6" name="image128.jpeg">
            <a:extLst>
              <a:ext uri="{FF2B5EF4-FFF2-40B4-BE49-F238E27FC236}">
                <a16:creationId xmlns:a16="http://schemas.microsoft.com/office/drawing/2014/main" id="{559766CC-3A48-2979-D32C-80C7A10CD19E}"/>
              </a:ext>
            </a:extLst>
          </p:cNvPr>
          <p:cNvPicPr>
            <a:picLocks noChangeAspect="1"/>
          </p:cNvPicPr>
          <p:nvPr/>
        </p:nvPicPr>
        <p:blipFill>
          <a:blip r:embed="rId4"/>
          <a:stretch>
            <a:fillRect/>
          </a:stretch>
        </p:blipFill>
        <p:spPr>
          <a:xfrm>
            <a:off x="7752115" y="1844890"/>
            <a:ext cx="3421094" cy="2016140"/>
          </a:xfrm>
          <a:prstGeom prst="rect">
            <a:avLst/>
          </a:prstGeom>
        </p:spPr>
      </p:pic>
    </p:spTree>
    <p:extLst>
      <p:ext uri="{BB962C8B-B14F-4D97-AF65-F5344CB8AC3E}">
        <p14:creationId xmlns:p14="http://schemas.microsoft.com/office/powerpoint/2010/main" val="13395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669ED-FCC2-B07B-EC94-068261A3F9E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E1C16CB7-B683-0EA2-DDD2-35C1267A316C}"/>
                  </a:ext>
                </a:extLst>
              </p:cNvPr>
              <p:cNvSpPr txBox="1"/>
              <p:nvPr/>
            </p:nvSpPr>
            <p:spPr>
              <a:xfrm>
                <a:off x="731627" y="404790"/>
                <a:ext cx="10728745" cy="2449197"/>
              </a:xfrm>
              <a:prstGeom prst="rect">
                <a:avLst/>
              </a:prstGeom>
              <a:noFill/>
            </p:spPr>
            <p:txBody>
              <a:bodyPr wrap="square">
                <a:spAutoFit/>
              </a:bodyPr>
              <a:lstStyle/>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一次函数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kx</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与反比例函数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的图象相交于点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轴交于点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轴交于点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OB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OC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求反比例函数与一次函数的解析式</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E1C16CB7-B683-0EA2-DDD2-35C1267A316C}"/>
                  </a:ext>
                </a:extLst>
              </p:cNvPr>
              <p:cNvSpPr txBox="1">
                <a:spLocks noRot="1" noChangeAspect="1" noMove="1" noResize="1" noEditPoints="1" noAdjustHandles="1" noChangeArrowheads="1" noChangeShapeType="1" noTextEdit="1"/>
              </p:cNvSpPr>
              <p:nvPr/>
            </p:nvSpPr>
            <p:spPr>
              <a:xfrm>
                <a:off x="731627" y="404790"/>
                <a:ext cx="10728745" cy="2449197"/>
              </a:xfrm>
              <a:prstGeom prst="rect">
                <a:avLst/>
              </a:prstGeom>
              <a:blipFill>
                <a:blip r:embed="rId3"/>
                <a:stretch>
                  <a:fillRect l="-1136" r="-455" b="-6219"/>
                </a:stretch>
              </a:blipFill>
            </p:spPr>
            <p:txBody>
              <a:bodyPr/>
              <a:lstStyle/>
              <a:p>
                <a:r>
                  <a:rPr lang="zh-CN" altLang="en-US">
                    <a:noFill/>
                  </a:rPr>
                  <a:t> </a:t>
                </a:r>
              </a:p>
            </p:txBody>
          </p:sp>
        </mc:Fallback>
      </mc:AlternateContent>
      <p:pic>
        <p:nvPicPr>
          <p:cNvPr id="4" name="image129.jpeg">
            <a:extLst>
              <a:ext uri="{FF2B5EF4-FFF2-40B4-BE49-F238E27FC236}">
                <a16:creationId xmlns:a16="http://schemas.microsoft.com/office/drawing/2014/main" id="{A1914956-B95B-99BC-5474-A8BB43D4C687}"/>
              </a:ext>
            </a:extLst>
          </p:cNvPr>
          <p:cNvPicPr>
            <a:picLocks noChangeAspect="1"/>
          </p:cNvPicPr>
          <p:nvPr/>
        </p:nvPicPr>
        <p:blipFill>
          <a:blip r:embed="rId4"/>
          <a:srcRect r="50475"/>
          <a:stretch/>
        </p:blipFill>
        <p:spPr>
          <a:xfrm>
            <a:off x="7680110" y="2560478"/>
            <a:ext cx="3138933" cy="2887072"/>
          </a:xfrm>
          <a:prstGeom prst="rect">
            <a:avLst/>
          </a:prstGeom>
        </p:spPr>
      </p:pic>
      <mc:AlternateContent xmlns:mc="http://schemas.openxmlformats.org/markup-compatibility/2006">
        <mc:Choice xmlns:a14="http://schemas.microsoft.com/office/drawing/2010/main" Requires="a14">
          <p:sp>
            <p:nvSpPr>
              <p:cNvPr id="6" name="文本框 5">
                <a:extLst>
                  <a:ext uri="{FF2B5EF4-FFF2-40B4-BE49-F238E27FC236}">
                    <a16:creationId xmlns:a16="http://schemas.microsoft.com/office/drawing/2014/main" id="{A0617C54-A4A3-37F7-6E22-1CDFD04A3EB4}"/>
                  </a:ext>
                </a:extLst>
              </p:cNvPr>
              <p:cNvSpPr txBox="1"/>
              <p:nvPr/>
            </p:nvSpPr>
            <p:spPr>
              <a:xfrm>
                <a:off x="731627" y="2996970"/>
                <a:ext cx="6652762" cy="2887072"/>
              </a:xfrm>
              <a:prstGeom prst="rect">
                <a:avLst/>
              </a:prstGeom>
              <a:noFill/>
            </p:spPr>
            <p:txBody>
              <a:bodyPr wrap="square">
                <a:spAutoFit/>
              </a:bodyPr>
              <a:lstStyle/>
              <a:p>
                <a:pPr>
                  <a:lnSpc>
                    <a:spcPct val="15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由题意</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(0,4),</a:t>
                </a:r>
              </a:p>
              <a:p>
                <a:pPr>
                  <a:lnSpc>
                    <a:spcPct val="150000"/>
                  </a:lnSpc>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一次函数的解析式为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将</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代入</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得</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1,6),</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反比例函数的解析式为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𝟔</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文本框 5">
                <a:extLst>
                  <a:ext uri="{FF2B5EF4-FFF2-40B4-BE49-F238E27FC236}">
                    <a16:creationId xmlns:a16="http://schemas.microsoft.com/office/drawing/2014/main" id="{A0617C54-A4A3-37F7-6E22-1CDFD04A3EB4}"/>
                  </a:ext>
                </a:extLst>
              </p:cNvPr>
              <p:cNvSpPr txBox="1">
                <a:spLocks noRot="1" noChangeAspect="1" noMove="1" noResize="1" noEditPoints="1" noAdjustHandles="1" noChangeArrowheads="1" noChangeShapeType="1" noTextEdit="1"/>
              </p:cNvSpPr>
              <p:nvPr/>
            </p:nvSpPr>
            <p:spPr>
              <a:xfrm>
                <a:off x="731627" y="2996970"/>
                <a:ext cx="6652762" cy="2887072"/>
              </a:xfrm>
              <a:prstGeom prst="rect">
                <a:avLst/>
              </a:prstGeom>
              <a:blipFill>
                <a:blip r:embed="rId5"/>
                <a:stretch>
                  <a:fillRect l="-1833" b="-169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975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5F814-9EAC-A683-6737-C0733854CBA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B6FB3A7C-E180-AC2F-F321-4A9E9F883B35}"/>
                  </a:ext>
                </a:extLst>
              </p:cNvPr>
              <p:cNvSpPr txBox="1"/>
              <p:nvPr/>
            </p:nvSpPr>
            <p:spPr>
              <a:xfrm>
                <a:off x="623619" y="404790"/>
                <a:ext cx="7200501" cy="2220160"/>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若直线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过点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14:m>
                  <m:oMath xmlns:m="http://schemas.openxmlformats.org/officeDocument/2006/math">
                    <m:d>
                      <m:d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𝟎</m:t>
                        </m:r>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𝟑</m:t>
                            </m:r>
                          </m:den>
                        </m:f>
                      </m:e>
                    </m: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且与反比例函数交于点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轴上的一个动点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是直线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上的一个动点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AP</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PB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最小时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FP</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的最小值及此时点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的坐标</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B6FB3A7C-E180-AC2F-F321-4A9E9F883B35}"/>
                  </a:ext>
                </a:extLst>
              </p:cNvPr>
              <p:cNvSpPr txBox="1">
                <a:spLocks noRot="1" noChangeAspect="1" noMove="1" noResize="1" noEditPoints="1" noAdjustHandles="1" noChangeArrowheads="1" noChangeShapeType="1" noTextEdit="1"/>
              </p:cNvSpPr>
              <p:nvPr/>
            </p:nvSpPr>
            <p:spPr>
              <a:xfrm>
                <a:off x="623619" y="404790"/>
                <a:ext cx="7200501" cy="2220160"/>
              </a:xfrm>
              <a:prstGeom prst="rect">
                <a:avLst/>
              </a:prstGeom>
              <a:blipFill>
                <a:blip r:embed="rId3"/>
                <a:stretch>
                  <a:fillRect l="-1693" r="-339" b="-68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B59213C7-5A7D-5888-D918-5E5512072B13}"/>
                  </a:ext>
                </a:extLst>
              </p:cNvPr>
              <p:cNvSpPr txBox="1"/>
              <p:nvPr/>
            </p:nvSpPr>
            <p:spPr>
              <a:xfrm>
                <a:off x="603521" y="2996970"/>
                <a:ext cx="10872754" cy="2667269"/>
              </a:xfrm>
              <a:prstGeom prst="rect">
                <a:avLst/>
              </a:prstGeom>
              <a:noFill/>
            </p:spPr>
            <p:txBody>
              <a:bodyPr wrap="square">
                <a:spAutoFit/>
              </a:bodyPr>
              <a:lstStyle/>
              <a:p>
                <a:pPr>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易得直线</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BD</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的解析式为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如答案图</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作</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PG</a:t>
                </a:r>
                <a:r>
                  <a:rPr lang="en-US" altLang="zh-CN" sz="2800" b="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轴于点</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altLang="zh-CN" sz="2800" b="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AH</a:t>
                </a:r>
                <a:r>
                  <a:rPr lang="en-US" altLang="zh-CN" sz="2800" b="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轴于点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交直线</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BD</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于点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设</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𝒂</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𝒂</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e>
                    </m:d>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易知所求点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在点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的左侧</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∴PG=-</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PB=</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𝒂</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𝟎</m:t>
                                </m:r>
                              </m:e>
                            </m:d>
                          </m:e>
                          <m:sup>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𝒂</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800" b="1" i="1">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文本框 6">
                <a:extLst>
                  <a:ext uri="{FF2B5EF4-FFF2-40B4-BE49-F238E27FC236}">
                    <a16:creationId xmlns:a16="http://schemas.microsoft.com/office/drawing/2014/main" id="{B59213C7-5A7D-5888-D918-5E5512072B13}"/>
                  </a:ext>
                </a:extLst>
              </p:cNvPr>
              <p:cNvSpPr txBox="1">
                <a:spLocks noRot="1" noChangeAspect="1" noMove="1" noResize="1" noEditPoints="1" noAdjustHandles="1" noChangeArrowheads="1" noChangeShapeType="1" noTextEdit="1"/>
              </p:cNvSpPr>
              <p:nvPr/>
            </p:nvSpPr>
            <p:spPr>
              <a:xfrm>
                <a:off x="603521" y="2996970"/>
                <a:ext cx="10872754" cy="2667269"/>
              </a:xfrm>
              <a:prstGeom prst="rect">
                <a:avLst/>
              </a:prstGeom>
              <a:blipFill>
                <a:blip r:embed="rId4"/>
                <a:stretch>
                  <a:fillRect l="-1121" b="-458"/>
                </a:stretch>
              </a:blipFill>
            </p:spPr>
            <p:txBody>
              <a:bodyPr/>
              <a:lstStyle/>
              <a:p>
                <a:r>
                  <a:rPr lang="zh-CN" altLang="en-US">
                    <a:noFill/>
                  </a:rPr>
                  <a:t> </a:t>
                </a:r>
              </a:p>
            </p:txBody>
          </p:sp>
        </mc:Fallback>
      </mc:AlternateContent>
      <p:pic>
        <p:nvPicPr>
          <p:cNvPr id="8" name="image129.jpeg">
            <a:extLst>
              <a:ext uri="{FF2B5EF4-FFF2-40B4-BE49-F238E27FC236}">
                <a16:creationId xmlns:a16="http://schemas.microsoft.com/office/drawing/2014/main" id="{0FEA2BE0-1023-974A-DF4A-4F3B5A67A6C2}"/>
              </a:ext>
            </a:extLst>
          </p:cNvPr>
          <p:cNvPicPr>
            <a:picLocks noChangeAspect="1"/>
          </p:cNvPicPr>
          <p:nvPr/>
        </p:nvPicPr>
        <p:blipFill>
          <a:blip r:embed="rId5"/>
          <a:srcRect r="50475"/>
          <a:stretch/>
        </p:blipFill>
        <p:spPr>
          <a:xfrm>
            <a:off x="8184145" y="541928"/>
            <a:ext cx="3138933" cy="2887072"/>
          </a:xfrm>
          <a:prstGeom prst="rect">
            <a:avLst/>
          </a:prstGeom>
        </p:spPr>
      </p:pic>
      <p:pic>
        <p:nvPicPr>
          <p:cNvPr id="9" name="图片 8">
            <a:extLst>
              <a:ext uri="{FF2B5EF4-FFF2-40B4-BE49-F238E27FC236}">
                <a16:creationId xmlns:a16="http://schemas.microsoft.com/office/drawing/2014/main" id="{39FFF604-0CFA-78D6-D7B6-597AEA1D9D8B}"/>
              </a:ext>
            </a:extLst>
          </p:cNvPr>
          <p:cNvPicPr>
            <a:picLocks noChangeAspect="1"/>
          </p:cNvPicPr>
          <p:nvPr/>
        </p:nvPicPr>
        <p:blipFill>
          <a:blip r:embed="rId6"/>
          <a:stretch>
            <a:fillRect/>
          </a:stretch>
        </p:blipFill>
        <p:spPr>
          <a:xfrm>
            <a:off x="8106865" y="517082"/>
            <a:ext cx="3293492" cy="3102433"/>
          </a:xfrm>
          <a:prstGeom prst="rect">
            <a:avLst/>
          </a:prstGeom>
        </p:spPr>
      </p:pic>
    </p:spTree>
    <p:extLst>
      <p:ext uri="{BB962C8B-B14F-4D97-AF65-F5344CB8AC3E}">
        <p14:creationId xmlns:p14="http://schemas.microsoft.com/office/powerpoint/2010/main" val="329280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3362D-AE62-CCA7-FEBB-9C811A8BA1D0}"/>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4FF5C410-1918-889A-996F-0383B18A4250}"/>
                  </a:ext>
                </a:extLst>
              </p:cNvPr>
              <p:cNvSpPr txBox="1"/>
              <p:nvPr/>
            </p:nvSpPr>
            <p:spPr>
              <a:xfrm>
                <a:off x="695625" y="404790"/>
                <a:ext cx="10584735" cy="567398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𝑷𝑮</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𝑷𝑩</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𝒂</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𝟖</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num>
                      <m:den>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𝒂</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den>
                    </m:f>
                  </m:oMath>
                </a14:m>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∴PG=</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PB</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∴AP+</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PB=AP+PG</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G</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在同一直线上</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即</a:t>
                </a:r>
                <a:r>
                  <a:rPr kumimoji="0" lang="en-US" altLang="zh-CN" sz="2800" b="1" i="1"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AG</a:t>
                </a:r>
                <a:r>
                  <a:rPr kumimoji="0" lang="en-US" altLang="zh-CN" sz="2800" b="1" i="0"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轴时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AP+</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num>
                      <m:den>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PB</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的值最小</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此时最小值为</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AH</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的值</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1,6),</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1,4),</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如答案图</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作点</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关于</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轴的对称点为</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连接</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A'P'</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交</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轴于点</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F'</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由轴对称的性质可得</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(1,6),</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F'A=F'A'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由两点之间</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线段最短可得当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F'</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三点共线时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AF+FP</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的值最小</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最小值为</a:t>
                </a:r>
                <a14:m>
                  <m:oMath xmlns:m="http://schemas.openxmlformats.org/officeDocument/2006/math">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sSupPr>
                          <m:e>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sup>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sup>
                        </m:sSup>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sSup>
                          <m:sSup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sSupPr>
                          <m:e>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sup>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易知直线</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A'P'</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的解析式为</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y=x+</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5,</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0</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5,</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∴F'</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(0,5),</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即此时点</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F</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的坐标为</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(0,5)</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lang="zh-CN" altLang="en-US" sz="2800" dirty="0"/>
              </a:p>
            </p:txBody>
          </p:sp>
        </mc:Choice>
        <mc:Fallback>
          <p:sp>
            <p:nvSpPr>
              <p:cNvPr id="3" name="文本框 2">
                <a:extLst>
                  <a:ext uri="{FF2B5EF4-FFF2-40B4-BE49-F238E27FC236}">
                    <a16:creationId xmlns:a16="http://schemas.microsoft.com/office/drawing/2014/main" id="{4FF5C410-1918-889A-996F-0383B18A4250}"/>
                  </a:ext>
                </a:extLst>
              </p:cNvPr>
              <p:cNvSpPr txBox="1">
                <a:spLocks noRot="1" noChangeAspect="1" noMove="1" noResize="1" noEditPoints="1" noAdjustHandles="1" noChangeArrowheads="1" noChangeShapeType="1" noTextEdit="1"/>
              </p:cNvSpPr>
              <p:nvPr/>
            </p:nvSpPr>
            <p:spPr>
              <a:xfrm>
                <a:off x="695625" y="404790"/>
                <a:ext cx="10584735" cy="5673989"/>
              </a:xfrm>
              <a:prstGeom prst="rect">
                <a:avLst/>
              </a:prstGeom>
              <a:blipFill>
                <a:blip r:embed="rId3"/>
                <a:stretch>
                  <a:fillRect l="-1152" b="-2041"/>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11D6E93B-3263-4960-7797-DFB9D08A85ED}"/>
              </a:ext>
            </a:extLst>
          </p:cNvPr>
          <p:cNvPicPr>
            <a:picLocks noChangeAspect="1"/>
          </p:cNvPicPr>
          <p:nvPr/>
        </p:nvPicPr>
        <p:blipFill>
          <a:blip r:embed="rId4"/>
          <a:stretch>
            <a:fillRect/>
          </a:stretch>
        </p:blipFill>
        <p:spPr>
          <a:xfrm>
            <a:off x="7824120" y="779221"/>
            <a:ext cx="3293492" cy="3102433"/>
          </a:xfrm>
          <a:prstGeom prst="rect">
            <a:avLst/>
          </a:prstGeom>
        </p:spPr>
      </p:pic>
    </p:spTree>
    <p:extLst>
      <p:ext uri="{BB962C8B-B14F-4D97-AF65-F5344CB8AC3E}">
        <p14:creationId xmlns:p14="http://schemas.microsoft.com/office/powerpoint/2010/main" val="1114039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163958-9130-DB30-F08A-436809CD84AD}"/>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55E57290-57FC-A36B-8763-CD3DE4CD9E71}"/>
              </a:ext>
            </a:extLst>
          </p:cNvPr>
          <p:cNvSpPr txBox="1"/>
          <p:nvPr/>
        </p:nvSpPr>
        <p:spPr>
          <a:xfrm>
            <a:off x="479610" y="577012"/>
            <a:ext cx="7128495" cy="2246769"/>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将线段</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以点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为圆心</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逆时针旋转</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得到线段</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在反比例函数图象上存在一点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Q</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使得</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CND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QCO</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直接写出所有符合条件的点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Q</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的坐标</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D7FED7BC-F4EA-2C0B-7BDF-23E3A1C8A86A}"/>
                  </a:ext>
                </a:extLst>
              </p:cNvPr>
              <p:cNvSpPr txBox="1"/>
              <p:nvPr/>
            </p:nvSpPr>
            <p:spPr>
              <a:xfrm>
                <a:off x="479610" y="2953177"/>
                <a:ext cx="8856615" cy="2869119"/>
              </a:xfrm>
              <a:prstGeom prst="rect">
                <a:avLst/>
              </a:prstGeom>
              <a:noFill/>
            </p:spPr>
            <p:txBody>
              <a:bodyPr wrap="square">
                <a:spAutoFit/>
              </a:bodyPr>
              <a:lstStyle/>
              <a:p>
                <a:pPr>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如答案图</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过点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作</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轴的垂线</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过点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作直线</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的垂线</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垂足分别为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NTD=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AUD=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易证</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NDT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DAU</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(AAS),</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∴DU=NT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DT=AU.</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2,3),</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∴DU=</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AU=</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∴DU=NT=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DT=AU=</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5,4),</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直线</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DN</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的解析式为</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𝟕</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D7FED7BC-F4EA-2C0B-7BDF-23E3A1C8A86A}"/>
                  </a:ext>
                </a:extLst>
              </p:cNvPr>
              <p:cNvSpPr txBox="1">
                <a:spLocks noRot="1" noChangeAspect="1" noMove="1" noResize="1" noEditPoints="1" noAdjustHandles="1" noChangeArrowheads="1" noChangeShapeType="1" noTextEdit="1"/>
              </p:cNvSpPr>
              <p:nvPr/>
            </p:nvSpPr>
            <p:spPr>
              <a:xfrm>
                <a:off x="479610" y="2953177"/>
                <a:ext cx="8856615" cy="2869119"/>
              </a:xfrm>
              <a:prstGeom prst="rect">
                <a:avLst/>
              </a:prstGeom>
              <a:blipFill>
                <a:blip r:embed="rId3"/>
                <a:stretch>
                  <a:fillRect l="-1445" t="-2760" b="-1486"/>
                </a:stretch>
              </a:blipFill>
            </p:spPr>
            <p:txBody>
              <a:bodyPr/>
              <a:lstStyle/>
              <a:p>
                <a:r>
                  <a:rPr lang="zh-CN" altLang="en-US">
                    <a:noFill/>
                  </a:rPr>
                  <a:t> </a:t>
                </a:r>
              </a:p>
            </p:txBody>
          </p:sp>
        </mc:Fallback>
      </mc:AlternateContent>
      <p:pic>
        <p:nvPicPr>
          <p:cNvPr id="6" name="image129.jpeg">
            <a:extLst>
              <a:ext uri="{FF2B5EF4-FFF2-40B4-BE49-F238E27FC236}">
                <a16:creationId xmlns:a16="http://schemas.microsoft.com/office/drawing/2014/main" id="{BF69BDBF-5203-39F8-76C2-57F9207078D6}"/>
              </a:ext>
            </a:extLst>
          </p:cNvPr>
          <p:cNvPicPr>
            <a:picLocks noChangeAspect="1"/>
          </p:cNvPicPr>
          <p:nvPr/>
        </p:nvPicPr>
        <p:blipFill>
          <a:blip r:embed="rId4"/>
          <a:srcRect l="52647"/>
          <a:stretch/>
        </p:blipFill>
        <p:spPr>
          <a:xfrm>
            <a:off x="7968129" y="577012"/>
            <a:ext cx="2964857" cy="2851987"/>
          </a:xfrm>
          <a:prstGeom prst="rect">
            <a:avLst/>
          </a:prstGeom>
        </p:spPr>
      </p:pic>
      <p:pic>
        <p:nvPicPr>
          <p:cNvPr id="8" name="图片 7">
            <a:extLst>
              <a:ext uri="{FF2B5EF4-FFF2-40B4-BE49-F238E27FC236}">
                <a16:creationId xmlns:a16="http://schemas.microsoft.com/office/drawing/2014/main" id="{83862CF9-0259-162A-2F0F-A5226CC049F9}"/>
              </a:ext>
            </a:extLst>
          </p:cNvPr>
          <p:cNvPicPr>
            <a:picLocks noChangeAspect="1"/>
          </p:cNvPicPr>
          <p:nvPr/>
        </p:nvPicPr>
        <p:blipFill>
          <a:blip r:embed="rId5"/>
          <a:stretch>
            <a:fillRect/>
          </a:stretch>
        </p:blipFill>
        <p:spPr>
          <a:xfrm>
            <a:off x="7951897" y="406178"/>
            <a:ext cx="3284498" cy="3022821"/>
          </a:xfrm>
          <a:prstGeom prst="rect">
            <a:avLst/>
          </a:prstGeom>
        </p:spPr>
      </p:pic>
    </p:spTree>
    <p:extLst>
      <p:ext uri="{BB962C8B-B14F-4D97-AF65-F5344CB8AC3E}">
        <p14:creationId xmlns:p14="http://schemas.microsoft.com/office/powerpoint/2010/main" val="391581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DB722-1C2C-508E-BBC5-9FCEC6170719}"/>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83B9AEA3-5DB4-2CB3-14DD-13791044205B}"/>
                  </a:ext>
                </a:extLst>
              </p:cNvPr>
              <p:cNvSpPr txBox="1"/>
              <p:nvPr/>
            </p:nvSpPr>
            <p:spPr>
              <a:xfrm>
                <a:off x="767630" y="442092"/>
                <a:ext cx="10008695" cy="55539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设直线</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QC</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与直线</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DN</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交于点</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R.</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5,4),</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(0,4),</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CN</a:t>
                </a:r>
                <a:r>
                  <a:rPr kumimoji="0" lang="en-US" altLang="zh-CN" sz="2600" b="1" i="0"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err="1">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轴</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NCQ+</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QCO=</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又</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CND+</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QCO=</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NCQ=</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CNR</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∴RC=RN</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作</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RK</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CN</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于点</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K</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则</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CK=</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CN=</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点</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R</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的横坐标为</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时</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oMath>
                </a14:m>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d>
                      <m:d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dP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e>
                    </m:d>
                  </m:oMath>
                </a14:m>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𝟕</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oMath>
                </a14:m>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𝟏𝟗</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den>
                    </m:f>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即</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dP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𝟓</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𝟏𝟗</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den>
                        </m:f>
                      </m:e>
                    </m:d>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直线</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CR</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的解析式为</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oMath>
                </a14:m>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x+</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4</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联立</a:t>
                </a:r>
                <a14:m>
                  <m:oMath xmlns:m="http://schemas.openxmlformats.org/officeDocument/2006/math">
                    <m:d>
                      <m:dPr>
                        <m:begChr m:val="{"/>
                        <m:endChr m:val=""/>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mP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𝒚</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𝒙</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m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𝒚</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f>
                                <m:fPr>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num>
                                <m:den>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𝒙</m:t>
                                  </m:r>
                                </m:den>
                              </m:f>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mr>
                        </m:m>
                      </m:e>
                    </m:d>
                  </m:oMath>
                </a14:m>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解得</a:t>
                </a:r>
                <a14:m>
                  <m:oMath xmlns:m="http://schemas.openxmlformats.org/officeDocument/2006/math">
                    <m:d>
                      <m:dPr>
                        <m:begChr m:val="{"/>
                        <m:endChr m:val=""/>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mP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𝒙</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m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𝒚</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e>
                          </m:mr>
                        </m:m>
                      </m:e>
                    </m:d>
                  </m:oMath>
                </a14:m>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或</a:t>
                </a:r>
                <a14:m>
                  <m:oMath xmlns:m="http://schemas.openxmlformats.org/officeDocument/2006/math">
                    <m:d>
                      <m:dPr>
                        <m:begChr m:val="{"/>
                        <m:endChr m:val=""/>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mP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𝒙</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𝟔</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mr>
                          <m:mr>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𝒚</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e>
                          </m:mr>
                        </m:m>
                      </m:e>
                    </m:d>
                  </m:oMath>
                </a14:m>
                <a:endPar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点</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Q</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的坐标为</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6</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mn-cs"/>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mn-cs"/>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或</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6</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mn-cs"/>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kumimoji="0" lang="zh-CN" altLang="zh-CN" sz="26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mn-cs"/>
                          </a:rPr>
                        </m:ctrlPr>
                      </m:radPr>
                      <m:deg/>
                      <m:e>
                        <m:r>
                          <a:rPr kumimoji="0" lang="en-US" altLang="zh-CN" sz="26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e>
                    </m:rad>
                  </m:oMath>
                </a14:m>
                <a:r>
                  <a:rPr kumimoji="0" lang="en-US" altLang="zh-CN" sz="26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6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lang="zh-CN" altLang="en-US" sz="2600" dirty="0"/>
              </a:p>
            </p:txBody>
          </p:sp>
        </mc:Choice>
        <mc:Fallback>
          <p:sp>
            <p:nvSpPr>
              <p:cNvPr id="3" name="文本框 2">
                <a:extLst>
                  <a:ext uri="{FF2B5EF4-FFF2-40B4-BE49-F238E27FC236}">
                    <a16:creationId xmlns:a16="http://schemas.microsoft.com/office/drawing/2014/main" id="{83B9AEA3-5DB4-2CB3-14DD-13791044205B}"/>
                  </a:ext>
                </a:extLst>
              </p:cNvPr>
              <p:cNvSpPr txBox="1">
                <a:spLocks noRot="1" noChangeAspect="1" noMove="1" noResize="1" noEditPoints="1" noAdjustHandles="1" noChangeArrowheads="1" noChangeShapeType="1" noTextEdit="1"/>
              </p:cNvSpPr>
              <p:nvPr/>
            </p:nvSpPr>
            <p:spPr>
              <a:xfrm>
                <a:off x="767630" y="442092"/>
                <a:ext cx="10008695" cy="5553956"/>
              </a:xfrm>
              <a:prstGeom prst="rect">
                <a:avLst/>
              </a:prstGeom>
              <a:blipFill>
                <a:blip r:embed="rId3"/>
                <a:stretch>
                  <a:fillRect l="-1096" t="-1317" b="-1647"/>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90B89114-8A81-5164-4358-C5D991B009FC}"/>
              </a:ext>
            </a:extLst>
          </p:cNvPr>
          <p:cNvPicPr>
            <a:picLocks noChangeAspect="1"/>
          </p:cNvPicPr>
          <p:nvPr/>
        </p:nvPicPr>
        <p:blipFill>
          <a:blip r:embed="rId4"/>
          <a:stretch>
            <a:fillRect/>
          </a:stretch>
        </p:blipFill>
        <p:spPr>
          <a:xfrm>
            <a:off x="8139872" y="692810"/>
            <a:ext cx="3284498" cy="3022821"/>
          </a:xfrm>
          <a:prstGeom prst="rect">
            <a:avLst/>
          </a:prstGeom>
        </p:spPr>
      </p:pic>
    </p:spTree>
    <p:extLst>
      <p:ext uri="{BB962C8B-B14F-4D97-AF65-F5344CB8AC3E}">
        <p14:creationId xmlns:p14="http://schemas.microsoft.com/office/powerpoint/2010/main" val="6259156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205AF-79C7-B9F7-52E1-8A379AB6CD37}"/>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7E33D9EA-B1E4-C50A-0263-F259C46C6943}"/>
                  </a:ext>
                </a:extLst>
              </p:cNvPr>
              <p:cNvSpPr txBox="1"/>
              <p:nvPr/>
            </p:nvSpPr>
            <p:spPr>
              <a:xfrm>
                <a:off x="623620" y="548800"/>
                <a:ext cx="10584735" cy="1998689"/>
              </a:xfrm>
              <a:prstGeom prst="rect">
                <a:avLst/>
              </a:prstGeom>
              <a:noFill/>
            </p:spPr>
            <p:txBody>
              <a:bodyPr wrap="square">
                <a:spAutoFit/>
              </a:bodyPr>
              <a:lstStyle/>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为等边三角形</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右侧一点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交</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延长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的长</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7E33D9EA-B1E4-C50A-0263-F259C46C6943}"/>
                  </a:ext>
                </a:extLst>
              </p:cNvPr>
              <p:cNvSpPr txBox="1">
                <a:spLocks noRot="1" noChangeAspect="1" noMove="1" noResize="1" noEditPoints="1" noAdjustHandles="1" noChangeArrowheads="1" noChangeShapeType="1" noTextEdit="1"/>
              </p:cNvSpPr>
              <p:nvPr/>
            </p:nvSpPr>
            <p:spPr>
              <a:xfrm>
                <a:off x="623620" y="548800"/>
                <a:ext cx="10584735" cy="1998689"/>
              </a:xfrm>
              <a:prstGeom prst="rect">
                <a:avLst/>
              </a:prstGeom>
              <a:blipFill>
                <a:blip r:embed="rId3"/>
                <a:stretch>
                  <a:fillRect l="-1151" b="-7622"/>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9AD0AB18-8615-9148-6983-FE01F5B42DF0}"/>
              </a:ext>
            </a:extLst>
          </p:cNvPr>
          <p:cNvPicPr>
            <a:picLocks noChangeAspect="1"/>
          </p:cNvPicPr>
          <p:nvPr/>
        </p:nvPicPr>
        <p:blipFill>
          <a:blip r:embed="rId4"/>
          <a:stretch>
            <a:fillRect/>
          </a:stretch>
        </p:blipFill>
        <p:spPr>
          <a:xfrm>
            <a:off x="8184145" y="2924624"/>
            <a:ext cx="3200400" cy="2771775"/>
          </a:xfrm>
          <a:prstGeom prst="rect">
            <a:avLst/>
          </a:prstGeom>
        </p:spPr>
      </p:pic>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62BECF8F-103F-CDAC-B2CE-3F7684367AA7}"/>
                  </a:ext>
                </a:extLst>
              </p:cNvPr>
              <p:cNvSpPr txBox="1"/>
              <p:nvPr/>
            </p:nvSpPr>
            <p:spPr>
              <a:xfrm>
                <a:off x="623620" y="2636945"/>
                <a:ext cx="8496590" cy="2656625"/>
              </a:xfrm>
              <a:prstGeom prst="rect">
                <a:avLst/>
              </a:prstGeom>
              <a:noFill/>
            </p:spPr>
            <p:txBody>
              <a:bodyPr wrap="square">
                <a:spAutoFit/>
              </a:bodyPr>
              <a:lstStyle/>
              <a:p>
                <a:pPr>
                  <a:lnSpc>
                    <a:spcPct val="150000"/>
                  </a:lnSpc>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为等边三角形</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ACB=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BAF=</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FAC=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°.∴CF=</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AC.</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Rt△</a:t>
                </a:r>
                <a:r>
                  <a:rPr lang="en-US" altLang="zh-CN" sz="2800" b="1" i="1" dirty="0" err="1">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FAC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AC</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=CF</a:t>
                </a:r>
                <a:r>
                  <a:rPr lang="en-US" altLang="zh-CN" sz="2800" b="1" baseline="30000"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AF=</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∵AD=AC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文本框 6">
                <a:extLst>
                  <a:ext uri="{FF2B5EF4-FFF2-40B4-BE49-F238E27FC236}">
                    <a16:creationId xmlns:a16="http://schemas.microsoft.com/office/drawing/2014/main" id="{62BECF8F-103F-CDAC-B2CE-3F7684367AA7}"/>
                  </a:ext>
                </a:extLst>
              </p:cNvPr>
              <p:cNvSpPr txBox="1">
                <a:spLocks noRot="1" noChangeAspect="1" noMove="1" noResize="1" noEditPoints="1" noAdjustHandles="1" noChangeArrowheads="1" noChangeShapeType="1" noTextEdit="1"/>
              </p:cNvSpPr>
              <p:nvPr/>
            </p:nvSpPr>
            <p:spPr>
              <a:xfrm>
                <a:off x="623620" y="2636945"/>
                <a:ext cx="8496590" cy="2656625"/>
              </a:xfrm>
              <a:prstGeom prst="rect">
                <a:avLst/>
              </a:prstGeom>
              <a:blipFill>
                <a:blip r:embed="rId5"/>
                <a:stretch>
                  <a:fillRect l="-1435" b="-597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5702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91997-C7D6-DBDE-C5C0-135BBE1DC9BA}"/>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26DF9635-EEBE-13A9-FE40-32074147CF68}"/>
              </a:ext>
            </a:extLst>
          </p:cNvPr>
          <p:cNvSpPr txBox="1"/>
          <p:nvPr/>
        </p:nvSpPr>
        <p:spPr>
          <a:xfrm>
            <a:off x="695625" y="548800"/>
            <a:ext cx="5103220" cy="592213"/>
          </a:xfrm>
          <a:prstGeom prst="rect">
            <a:avLst/>
          </a:prstGeom>
          <a:noFill/>
        </p:spPr>
        <p:txBody>
          <a:bodyPr wrap="square">
            <a:spAutoFit/>
          </a:bodyPr>
          <a:lstStyle/>
          <a:p>
            <a:pPr>
              <a:lnSpc>
                <a:spcPct val="13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F8248CDD-8791-EC15-0E58-EAC58E02DFEB}"/>
              </a:ext>
            </a:extLst>
          </p:cNvPr>
          <p:cNvSpPr txBox="1"/>
          <p:nvPr/>
        </p:nvSpPr>
        <p:spPr>
          <a:xfrm>
            <a:off x="695625" y="1170433"/>
            <a:ext cx="7839410" cy="4517134"/>
          </a:xfrm>
          <a:prstGeom prst="rect">
            <a:avLst/>
          </a:prstGeom>
          <a:noFill/>
        </p:spPr>
        <p:txBody>
          <a:bodyPr wrap="square">
            <a:spAutoFit/>
          </a:bodyPr>
          <a:lstStyle/>
          <a:p>
            <a:pPr>
              <a:lnSpc>
                <a:spcPct val="130000"/>
              </a:lnSpc>
              <a:buNone/>
            </a:pP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如答案图</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上截取</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CH=AE</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AH.</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∵AB=AC</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ACB=</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BAC</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ABE</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CAH</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(SAS)</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∵AD=AC=AB</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FAH=</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a:t>
            </a:r>
          </a:p>
          <a:p>
            <a:pPr>
              <a:lnSpc>
                <a:spcPct val="130000"/>
              </a:lnSpc>
              <a:buNone/>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None/>
            </a:pPr>
            <a:r>
              <a:rPr lang="zh-CN"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又</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FHA=</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ACB+</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FAH=</a:t>
            </a:r>
            <a:r>
              <a:rPr lang="en-US" altLang="zh-CN" sz="2800" b="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E33E22"/>
                </a:solidFill>
                <a:effectLst/>
                <a:latin typeface="Times New Roman" panose="02020603050405020304" pitchFamily="18" charset="0"/>
                <a:ea typeface="宋体" panose="02010600030101010101" pitchFamily="2" charset="-122"/>
                <a:cs typeface="Times New Roman" panose="02020603050405020304" pitchFamily="18" charset="0"/>
              </a:rPr>
              <a:t>FHA.∴HF=AF.∴CF=HF+CH=AF+AE.</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9F8E4EEC-E6E3-D508-71B4-19C7282DAD18}"/>
              </a:ext>
            </a:extLst>
          </p:cNvPr>
          <p:cNvPicPr>
            <a:picLocks noChangeAspect="1"/>
          </p:cNvPicPr>
          <p:nvPr/>
        </p:nvPicPr>
        <p:blipFill>
          <a:blip r:embed="rId3"/>
          <a:stretch>
            <a:fillRect/>
          </a:stretch>
        </p:blipFill>
        <p:spPr>
          <a:xfrm>
            <a:off x="8087760" y="2068939"/>
            <a:ext cx="3200400" cy="2771775"/>
          </a:xfrm>
          <a:prstGeom prst="rect">
            <a:avLst/>
          </a:prstGeom>
        </p:spPr>
      </p:pic>
      <p:pic>
        <p:nvPicPr>
          <p:cNvPr id="8" name="图片 7">
            <a:extLst>
              <a:ext uri="{FF2B5EF4-FFF2-40B4-BE49-F238E27FC236}">
                <a16:creationId xmlns:a16="http://schemas.microsoft.com/office/drawing/2014/main" id="{067DDAB1-D601-9BE6-CAA1-E646FB9E9C5D}"/>
              </a:ext>
            </a:extLst>
          </p:cNvPr>
          <p:cNvPicPr>
            <a:picLocks noChangeAspect="1"/>
          </p:cNvPicPr>
          <p:nvPr/>
        </p:nvPicPr>
        <p:blipFill>
          <a:blip r:embed="rId4"/>
          <a:stretch>
            <a:fillRect/>
          </a:stretch>
        </p:blipFill>
        <p:spPr>
          <a:xfrm>
            <a:off x="8040135" y="2024062"/>
            <a:ext cx="3248025" cy="2809875"/>
          </a:xfrm>
          <a:prstGeom prst="rect">
            <a:avLst/>
          </a:prstGeom>
        </p:spPr>
      </p:pic>
    </p:spTree>
    <p:extLst>
      <p:ext uri="{BB962C8B-B14F-4D97-AF65-F5344CB8AC3E}">
        <p14:creationId xmlns:p14="http://schemas.microsoft.com/office/powerpoint/2010/main" val="255409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41BD9-D51D-117A-6CC0-2ABF34758DAB}"/>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4A81BF74-AEAA-E4E6-BE2F-EF90CA481804}"/>
                  </a:ext>
                </a:extLst>
              </p:cNvPr>
              <p:cNvSpPr txBox="1"/>
              <p:nvPr/>
            </p:nvSpPr>
            <p:spPr>
              <a:xfrm>
                <a:off x="611829" y="459604"/>
                <a:ext cx="11160775" cy="1118063"/>
              </a:xfrm>
              <a:prstGeom prst="rect">
                <a:avLst/>
              </a:prstGeom>
              <a:noFill/>
            </p:spPr>
            <p:txBody>
              <a:bodyPr wrap="square">
                <a:spAutoFit/>
              </a:bodyPr>
              <a:lstStyle/>
              <a:p>
                <a:pPr>
                  <a:lnSpc>
                    <a:spcPct val="12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一元二次方程</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根的判别式的值是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rad>
                      <m:radPr>
                        <m:degHide m:val="on"/>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𝟏𝟕</m:t>
                        </m:r>
                      </m:e>
                    </m:ra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B.17	       C.13	          D.1</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4A81BF74-AEAA-E4E6-BE2F-EF90CA481804}"/>
                  </a:ext>
                </a:extLst>
              </p:cNvPr>
              <p:cNvSpPr txBox="1">
                <a:spLocks noRot="1" noChangeAspect="1" noMove="1" noResize="1" noEditPoints="1" noAdjustHandles="1" noChangeArrowheads="1" noChangeShapeType="1" noTextEdit="1"/>
              </p:cNvSpPr>
              <p:nvPr/>
            </p:nvSpPr>
            <p:spPr>
              <a:xfrm>
                <a:off x="611829" y="459604"/>
                <a:ext cx="11160775" cy="1118063"/>
              </a:xfrm>
              <a:prstGeom prst="rect">
                <a:avLst/>
              </a:prstGeom>
              <a:blipFill>
                <a:blip r:embed="rId3"/>
                <a:stretch>
                  <a:fillRect l="-1092" t="-3804" b="-14130"/>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FC43941E-EFCF-D1F5-CB8C-DED116BE60C4}"/>
              </a:ext>
            </a:extLst>
          </p:cNvPr>
          <p:cNvSpPr txBox="1"/>
          <p:nvPr/>
        </p:nvSpPr>
        <p:spPr>
          <a:xfrm>
            <a:off x="577250" y="1594858"/>
            <a:ext cx="11160775" cy="1597873"/>
          </a:xfrm>
          <a:prstGeom prst="rect">
            <a:avLst/>
          </a:prstGeom>
          <a:noFill/>
        </p:spPr>
        <p:txBody>
          <a:bodyPr wrap="square">
            <a:spAutoFit/>
          </a:bodyPr>
          <a:lstStyle/>
          <a:p>
            <a:pPr>
              <a:lnSpc>
                <a:spcPct val="12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的面积与</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的面积之比为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	              B.1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	       C.2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	          D.4</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4DA25581-ECE2-BFCB-90CA-37841EF99377}"/>
              </a:ext>
            </a:extLst>
          </p:cNvPr>
          <p:cNvSpPr txBox="1"/>
          <p:nvPr/>
        </p:nvSpPr>
        <p:spPr>
          <a:xfrm>
            <a:off x="551614" y="3284990"/>
            <a:ext cx="11304785" cy="2628155"/>
          </a:xfrm>
          <a:prstGeom prst="rect">
            <a:avLst/>
          </a:prstGeom>
          <a:noFill/>
        </p:spPr>
        <p:txBody>
          <a:bodyPr wrap="square">
            <a:spAutoFit/>
          </a:bodyPr>
          <a:lstStyle/>
          <a:p>
            <a:pPr>
              <a:lnSpc>
                <a:spcPct val="12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围棋起源于中国</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棋子分黑白两色</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一个不透明的盒子中装有黑白两色棋子共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枚</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每枚棋子除颜色外都相同</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将盒子中的棋子搅拌均匀</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从中随机摸出一枚棋子</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记下它的颜色后再放回盒子中</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不断重复这一过程</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共摸了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次</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发现有</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71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次摸到白色棋子</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则盒子中黑色棋子可能有</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A.2.9</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枚</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B.3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枚</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C.7</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枚</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D.7</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枚</a:t>
            </a:r>
          </a:p>
        </p:txBody>
      </p:sp>
      <p:sp>
        <p:nvSpPr>
          <p:cNvPr id="9" name="文本框 8">
            <a:extLst>
              <a:ext uri="{FF2B5EF4-FFF2-40B4-BE49-F238E27FC236}">
                <a16:creationId xmlns:a16="http://schemas.microsoft.com/office/drawing/2014/main" id="{A8EC433C-2F5B-F39F-0E8A-435F0B94BD32}"/>
              </a:ext>
            </a:extLst>
          </p:cNvPr>
          <p:cNvSpPr txBox="1"/>
          <p:nvPr/>
        </p:nvSpPr>
        <p:spPr>
          <a:xfrm>
            <a:off x="7752115" y="495415"/>
            <a:ext cx="38907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
        <p:nvSpPr>
          <p:cNvPr id="11" name="文本框 10">
            <a:extLst>
              <a:ext uri="{FF2B5EF4-FFF2-40B4-BE49-F238E27FC236}">
                <a16:creationId xmlns:a16="http://schemas.microsoft.com/office/drawing/2014/main" id="{CE5C8398-B1EF-7A28-2E25-48065053C3C2}"/>
              </a:ext>
            </a:extLst>
          </p:cNvPr>
          <p:cNvSpPr txBox="1"/>
          <p:nvPr/>
        </p:nvSpPr>
        <p:spPr>
          <a:xfrm>
            <a:off x="2034675" y="2177815"/>
            <a:ext cx="53308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
        <p:nvSpPr>
          <p:cNvPr id="13" name="文本框 12">
            <a:extLst>
              <a:ext uri="{FF2B5EF4-FFF2-40B4-BE49-F238E27FC236}">
                <a16:creationId xmlns:a16="http://schemas.microsoft.com/office/drawing/2014/main" id="{FF33F0D9-2695-EE51-39C8-160E59539B0B}"/>
              </a:ext>
            </a:extLst>
          </p:cNvPr>
          <p:cNvSpPr txBox="1"/>
          <p:nvPr/>
        </p:nvSpPr>
        <p:spPr>
          <a:xfrm>
            <a:off x="10200285" y="4918661"/>
            <a:ext cx="57604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34123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2DDB75-27CE-9D17-4180-5859D14F4648}"/>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C2F5E2AB-D592-ACD6-6250-FA836945E497}"/>
              </a:ext>
            </a:extLst>
          </p:cNvPr>
          <p:cNvSpPr txBox="1"/>
          <p:nvPr/>
        </p:nvSpPr>
        <p:spPr>
          <a:xfrm>
            <a:off x="551615" y="549071"/>
            <a:ext cx="11016765" cy="1384995"/>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若在等边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G</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的中点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AG</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为</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AG</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上一动点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绕着点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逆时针旋转</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AN</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最小时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直接写出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AMN</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B3204A4B-587F-3AA7-EDB1-5859FAC978E9}"/>
                  </a:ext>
                </a:extLst>
              </p:cNvPr>
              <p:cNvSpPr txBox="1"/>
              <p:nvPr/>
            </p:nvSpPr>
            <p:spPr>
              <a:xfrm>
                <a:off x="582781" y="2001221"/>
                <a:ext cx="8608512" cy="3812710"/>
              </a:xfrm>
              <a:prstGeom prst="rect">
                <a:avLst/>
              </a:prstGeom>
              <a:noFill/>
            </p:spPr>
            <p:txBody>
              <a:bodyPr wrap="square">
                <a:spAutoFit/>
              </a:bodyPr>
              <a:lstStyle/>
              <a:p>
                <a:pPr>
                  <a:buNone/>
                </a:pP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解</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如答案图</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GA</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上截取</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GK=GC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p>
              <a:p>
                <a:pPr>
                  <a:buNone/>
                </a:pP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CK</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过点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作</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AK</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于点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是等边三角形</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的中点</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∴BG=CG=</a:t>
                </a:r>
                <a14:m>
                  <m:oMath xmlns:m="http://schemas.openxmlformats.org/officeDocument/2006/math">
                    <m:f>
                      <m:fPr>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BC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AG=</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∵KG=CG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KGC=</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∴KC=</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CG</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GCK=</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绕着点</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逆时针旋转</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到</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∴CM=MN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CMN=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°.∴CN=</a:t>
                </a:r>
                <a14:m>
                  <m:oMath xmlns:m="http://schemas.openxmlformats.org/officeDocument/2006/math">
                    <m:rad>
                      <m:radPr>
                        <m:degHide m:val="on"/>
                        <m:ctrlPr>
                          <a:rPr lang="zh-CN" altLang="zh-CN" sz="2800" b="1" i="1">
                            <a:solidFill>
                              <a:srgbClr val="DB251C"/>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solidFill>
                              <a:srgbClr val="DB251C"/>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CM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MCN=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p>
              <a:p>
                <a:pPr>
                  <a:buNone/>
                </a:pP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GCK=</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MCN=</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45</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GCM=</a:t>
                </a:r>
                <a:r>
                  <a:rPr lang="en-US"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rPr>
                  <a:t>KCN.</a:t>
                </a:r>
                <a:endParaRPr lang="zh-CN" altLang="zh-CN" sz="2800" b="1" dirty="0">
                  <a:solidFill>
                    <a:srgbClr val="DB251C"/>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B3204A4B-587F-3AA7-EDB1-5859FAC978E9}"/>
                  </a:ext>
                </a:extLst>
              </p:cNvPr>
              <p:cNvSpPr txBox="1">
                <a:spLocks noRot="1" noChangeAspect="1" noMove="1" noResize="1" noEditPoints="1" noAdjustHandles="1" noChangeArrowheads="1" noChangeShapeType="1" noTextEdit="1"/>
              </p:cNvSpPr>
              <p:nvPr/>
            </p:nvSpPr>
            <p:spPr>
              <a:xfrm>
                <a:off x="582781" y="2001221"/>
                <a:ext cx="8608512" cy="3812710"/>
              </a:xfrm>
              <a:prstGeom prst="rect">
                <a:avLst/>
              </a:prstGeom>
              <a:blipFill>
                <a:blip r:embed="rId3"/>
                <a:stretch>
                  <a:fillRect l="-1487" t="-2077" b="-3514"/>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D1105C5F-8F2A-31AD-3F5F-9D9D9951C9C1}"/>
              </a:ext>
            </a:extLst>
          </p:cNvPr>
          <p:cNvPicPr>
            <a:picLocks noChangeAspect="1"/>
          </p:cNvPicPr>
          <p:nvPr/>
        </p:nvPicPr>
        <p:blipFill>
          <a:blip r:embed="rId4"/>
          <a:stretch>
            <a:fillRect/>
          </a:stretch>
        </p:blipFill>
        <p:spPr>
          <a:xfrm>
            <a:off x="9022691" y="2593126"/>
            <a:ext cx="1990725" cy="2628900"/>
          </a:xfrm>
          <a:prstGeom prst="rect">
            <a:avLst/>
          </a:prstGeom>
        </p:spPr>
      </p:pic>
      <p:pic>
        <p:nvPicPr>
          <p:cNvPr id="9" name="图片 8">
            <a:extLst>
              <a:ext uri="{FF2B5EF4-FFF2-40B4-BE49-F238E27FC236}">
                <a16:creationId xmlns:a16="http://schemas.microsoft.com/office/drawing/2014/main" id="{21C7D558-B795-070C-F200-F1F2CDAC360F}"/>
              </a:ext>
            </a:extLst>
          </p:cNvPr>
          <p:cNvPicPr>
            <a:picLocks noChangeAspect="1"/>
          </p:cNvPicPr>
          <p:nvPr/>
        </p:nvPicPr>
        <p:blipFill>
          <a:blip r:embed="rId5"/>
          <a:stretch>
            <a:fillRect/>
          </a:stretch>
        </p:blipFill>
        <p:spPr>
          <a:xfrm>
            <a:off x="8832190" y="2507401"/>
            <a:ext cx="2371725" cy="2800350"/>
          </a:xfrm>
          <a:prstGeom prst="rect">
            <a:avLst/>
          </a:prstGeom>
        </p:spPr>
      </p:pic>
    </p:spTree>
    <p:extLst>
      <p:ext uri="{BB962C8B-B14F-4D97-AF65-F5344CB8AC3E}">
        <p14:creationId xmlns:p14="http://schemas.microsoft.com/office/powerpoint/2010/main" val="3012509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3B701-72A4-98BB-CF01-6AF9FD9A9838}"/>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3206C808-4113-7413-F7EC-8084BDA4230F}"/>
                  </a:ext>
                </a:extLst>
              </p:cNvPr>
              <p:cNvSpPr txBox="1"/>
              <p:nvPr/>
            </p:nvSpPr>
            <p:spPr>
              <a:xfrm>
                <a:off x="623620" y="548800"/>
                <a:ext cx="9432655" cy="537288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𝑪𝑴</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𝑪𝑵</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𝑪𝑮</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𝑪𝑲</m:t>
                        </m:r>
                      </m:den>
                    </m:f>
                  </m:oMath>
                </a14:m>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GCM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KCN.∴</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CGM=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CKN=</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点</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在过点</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K</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且垂直于</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CK</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的直线上移动</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当且仅当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AN</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KN</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AN</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取得最小值</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此时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NKA=</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NAK=</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45</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∴AN=NK.</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AN</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取得最小值时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AH=NH=HK=</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AK=</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AG-GK</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e>
                        </m:rad>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NHM=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NMC=</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CGM=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HMN+</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GMC=</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HMN+</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HNM=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GMC=</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HNM.∴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MGC</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NHM</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(AAS)</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∴HN=GM=</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e>
                        </m:rad>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HM=CG=</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.∴AM=AG-GM=</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e>
                        </m:rad>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当</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AN</a:t>
                </a:r>
                <a:r>
                  <a:rPr kumimoji="0" lang="zh-CN"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最小时</a:t>
                </a:r>
                <a:r>
                  <a:rPr kumimoji="0" lang="en-US" altLang="zh-CN" sz="2800" b="1" i="0"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800" b="1" i="0" u="none" strike="noStrike" kern="1200" cap="none" spc="0" normalizeH="0" baseline="-2500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1" i="1" u="none" strike="noStrike" kern="1200" cap="none" spc="0" normalizeH="0" baseline="-2500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AMN</a:t>
                </a:r>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e>
                        </m:rad>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radPr>
                          <m:deg/>
                          <m:e>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e>
                        </m:rad>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m:t>
                        </m:r>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kumimoji="0" lang="zh-CN" altLang="zh-CN" sz="2800" b="1" i="1" u="none" strike="noStrike" kern="1200" cap="none" spc="0" normalizeH="0" baseline="0" noProof="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𝟒</m:t>
                        </m:r>
                      </m:den>
                    </m:f>
                  </m:oMath>
                </a14:m>
                <a:r>
                  <a:rPr kumimoji="0" lang="en-US" altLang="zh-CN" sz="2800" b="1" i="1" u="none"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mc:Choice>
        <mc:Fallback>
          <p:sp>
            <p:nvSpPr>
              <p:cNvPr id="3" name="文本框 2">
                <a:extLst>
                  <a:ext uri="{FF2B5EF4-FFF2-40B4-BE49-F238E27FC236}">
                    <a16:creationId xmlns:a16="http://schemas.microsoft.com/office/drawing/2014/main" id="{3206C808-4113-7413-F7EC-8084BDA4230F}"/>
                  </a:ext>
                </a:extLst>
              </p:cNvPr>
              <p:cNvSpPr txBox="1">
                <a:spLocks noRot="1" noChangeAspect="1" noMove="1" noResize="1" noEditPoints="1" noAdjustHandles="1" noChangeArrowheads="1" noChangeShapeType="1" noTextEdit="1"/>
              </p:cNvSpPr>
              <p:nvPr/>
            </p:nvSpPr>
            <p:spPr>
              <a:xfrm>
                <a:off x="623620" y="548800"/>
                <a:ext cx="9432655" cy="5372881"/>
              </a:xfrm>
              <a:prstGeom prst="rect">
                <a:avLst/>
              </a:prstGeom>
              <a:blipFill>
                <a:blip r:embed="rId3"/>
                <a:stretch>
                  <a:fillRect l="-1292" b="-568"/>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B7445197-A96E-846F-ADD2-7F3C4D838372}"/>
              </a:ext>
            </a:extLst>
          </p:cNvPr>
          <p:cNvPicPr>
            <a:picLocks noChangeAspect="1"/>
          </p:cNvPicPr>
          <p:nvPr/>
        </p:nvPicPr>
        <p:blipFill>
          <a:blip r:embed="rId4"/>
          <a:stretch>
            <a:fillRect/>
          </a:stretch>
        </p:blipFill>
        <p:spPr>
          <a:xfrm>
            <a:off x="8870412" y="3235240"/>
            <a:ext cx="2371725" cy="2800350"/>
          </a:xfrm>
          <a:prstGeom prst="rect">
            <a:avLst/>
          </a:prstGeom>
        </p:spPr>
      </p:pic>
    </p:spTree>
    <p:extLst>
      <p:ext uri="{BB962C8B-B14F-4D97-AF65-F5344CB8AC3E}">
        <p14:creationId xmlns:p14="http://schemas.microsoft.com/office/powerpoint/2010/main" val="2057931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6FF9F-D8E9-5C45-AF41-CA620B80A1F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606F44FC-80AC-D30F-2EEF-CB8EF13A3678}"/>
              </a:ext>
            </a:extLst>
          </p:cNvPr>
          <p:cNvSpPr txBox="1"/>
          <p:nvPr/>
        </p:nvSpPr>
        <p:spPr>
          <a:xfrm>
            <a:off x="430243" y="476795"/>
            <a:ext cx="10850117" cy="1384995"/>
          </a:xfrm>
          <a:prstGeom prst="rect">
            <a:avLst/>
          </a:prstGeom>
          <a:noFill/>
        </p:spPr>
        <p:txBody>
          <a:bodyPr wrap="square">
            <a:spAutoFit/>
          </a:bodyPr>
          <a:lstStyle/>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是方程</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的一个根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则代数式</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+106</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A.105	             B.106	     C.107	     D.108</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0E03B11C-ADB0-2526-2FD2-B780427956E9}"/>
              </a:ext>
            </a:extLst>
          </p:cNvPr>
          <p:cNvSpPr txBox="1"/>
          <p:nvPr/>
        </p:nvSpPr>
        <p:spPr>
          <a:xfrm>
            <a:off x="430243" y="1903103"/>
            <a:ext cx="11331514" cy="1815882"/>
          </a:xfrm>
          <a:prstGeom prst="rect">
            <a:avLst/>
          </a:prstGeom>
          <a:noFill/>
        </p:spPr>
        <p:txBody>
          <a:bodyPr wrap="square">
            <a:spAutoFit/>
          </a:bodyPr>
          <a:lstStyle/>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7</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小琦在复习几种特殊四边形的关系时整理出如图所示的转换图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,①②③④</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处需要添加条件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则下列条件添加错误的是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A.①</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处可填</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B.②</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处可填</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C.③</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处可填</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D.④</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处可填</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779EA2F4-2ACB-6C23-3C19-D5751570FF64}"/>
                  </a:ext>
                </a:extLst>
              </p:cNvPr>
              <p:cNvSpPr txBox="1"/>
              <p:nvPr/>
            </p:nvSpPr>
            <p:spPr>
              <a:xfrm>
                <a:off x="477804" y="3771523"/>
                <a:ext cx="8381624" cy="2013821"/>
              </a:xfrm>
              <a:prstGeom prst="rect">
                <a:avLst/>
              </a:prstGeom>
              <a:noFill/>
            </p:spPr>
            <p:txBody>
              <a:bodyPr wrap="square">
                <a:spAutoFit/>
              </a:bodyPr>
              <a:lstStyle/>
              <a:p>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8</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已知反比例函数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k</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的图象经过</a:t>
                </a:r>
                <a:r>
                  <a:rPr lang="en-US" altLang="zh-CN" sz="2800" b="1" dirty="0" err="1">
                    <a:effectLst/>
                    <a:latin typeface="Times New Roman" panose="02020603050405020304" pitchFamily="18" charset="0"/>
                    <a:ea typeface="宋体" panose="02010600030101010101" pitchFamily="2" charset="-122"/>
                    <a:cs typeface="Times New Roman" panose="02020603050405020304" pitchFamily="18" charset="0"/>
                  </a:rPr>
                  <a:t>Rt△</a:t>
                </a:r>
                <a:r>
                  <a:rPr lang="en-US" altLang="zh-CN" sz="2800" b="1" i="1" dirty="0" err="1">
                    <a:effectLst/>
                    <a:latin typeface="Times New Roman" panose="02020603050405020304" pitchFamily="18" charset="0"/>
                    <a:ea typeface="宋体" panose="02010600030101010101" pitchFamily="2" charset="-122"/>
                    <a:cs typeface="Times New Roman" panose="02020603050405020304" pitchFamily="18" charset="0"/>
                  </a:rPr>
                  <a:t>OAB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斜边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OA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的中点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且与直角边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相交于点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的坐标为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AOC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的面积为</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A.4	            B.2.5	    C.3	                D.2</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文本框 6">
                <a:extLst>
                  <a:ext uri="{FF2B5EF4-FFF2-40B4-BE49-F238E27FC236}">
                    <a16:creationId xmlns:a16="http://schemas.microsoft.com/office/drawing/2014/main" id="{779EA2F4-2ACB-6C23-3C19-D5751570FF64}"/>
                  </a:ext>
                </a:extLst>
              </p:cNvPr>
              <p:cNvSpPr txBox="1">
                <a:spLocks noRot="1" noChangeAspect="1" noMove="1" noResize="1" noEditPoints="1" noAdjustHandles="1" noChangeArrowheads="1" noChangeShapeType="1" noTextEdit="1"/>
              </p:cNvSpPr>
              <p:nvPr/>
            </p:nvSpPr>
            <p:spPr>
              <a:xfrm>
                <a:off x="477804" y="3771523"/>
                <a:ext cx="8381624" cy="2013821"/>
              </a:xfrm>
              <a:prstGeom prst="rect">
                <a:avLst/>
              </a:prstGeom>
              <a:blipFill>
                <a:blip r:embed="rId3"/>
                <a:stretch>
                  <a:fillRect l="-1455" r="-945" b="-7576"/>
                </a:stretch>
              </a:blipFill>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B80E1B00-E836-F8F7-4441-E5B8A26FD96F}"/>
              </a:ext>
            </a:extLst>
          </p:cNvPr>
          <p:cNvPicPr>
            <a:picLocks noChangeAspect="1"/>
          </p:cNvPicPr>
          <p:nvPr/>
        </p:nvPicPr>
        <p:blipFill>
          <a:blip r:embed="rId4"/>
          <a:stretch>
            <a:fillRect/>
          </a:stretch>
        </p:blipFill>
        <p:spPr>
          <a:xfrm>
            <a:off x="8859428" y="3230141"/>
            <a:ext cx="2833137" cy="2555203"/>
          </a:xfrm>
          <a:prstGeom prst="rect">
            <a:avLst/>
          </a:prstGeom>
        </p:spPr>
      </p:pic>
      <p:sp>
        <p:nvSpPr>
          <p:cNvPr id="11" name="文本框 10">
            <a:extLst>
              <a:ext uri="{FF2B5EF4-FFF2-40B4-BE49-F238E27FC236}">
                <a16:creationId xmlns:a16="http://schemas.microsoft.com/office/drawing/2014/main" id="{94CC48A7-5101-CEEE-FD5B-D08A40E361EE}"/>
              </a:ext>
            </a:extLst>
          </p:cNvPr>
          <p:cNvSpPr txBox="1"/>
          <p:nvPr/>
        </p:nvSpPr>
        <p:spPr>
          <a:xfrm>
            <a:off x="839635" y="949722"/>
            <a:ext cx="50403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
        <p:nvSpPr>
          <p:cNvPr id="13" name="文本框 12">
            <a:extLst>
              <a:ext uri="{FF2B5EF4-FFF2-40B4-BE49-F238E27FC236}">
                <a16:creationId xmlns:a16="http://schemas.microsoft.com/office/drawing/2014/main" id="{8BFB44E9-E9C9-F0F6-8C4C-1A8565399231}"/>
              </a:ext>
            </a:extLst>
          </p:cNvPr>
          <p:cNvSpPr txBox="1"/>
          <p:nvPr/>
        </p:nvSpPr>
        <p:spPr>
          <a:xfrm>
            <a:off x="7752115" y="2371749"/>
            <a:ext cx="64804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
        <p:nvSpPr>
          <p:cNvPr id="15" name="文本框 14">
            <a:extLst>
              <a:ext uri="{FF2B5EF4-FFF2-40B4-BE49-F238E27FC236}">
                <a16:creationId xmlns:a16="http://schemas.microsoft.com/office/drawing/2014/main" id="{CB96234E-E6BD-4C72-8994-46CC8B3343D8}"/>
              </a:ext>
            </a:extLst>
          </p:cNvPr>
          <p:cNvSpPr txBox="1"/>
          <p:nvPr/>
        </p:nvSpPr>
        <p:spPr>
          <a:xfrm>
            <a:off x="5655247" y="4869100"/>
            <a:ext cx="440753"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solidFill>
                <a:srgbClr val="DB251C"/>
              </a:solidFill>
            </a:endParaRPr>
          </a:p>
        </p:txBody>
      </p:sp>
    </p:spTree>
    <p:extLst>
      <p:ext uri="{BB962C8B-B14F-4D97-AF65-F5344CB8AC3E}">
        <p14:creationId xmlns:p14="http://schemas.microsoft.com/office/powerpoint/2010/main" val="72756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78F6E-0646-8E3B-91A3-4D7F0CBCF50A}"/>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9609F226-4BAE-899C-3101-6A707BC57F4E}"/>
                  </a:ext>
                </a:extLst>
              </p:cNvPr>
              <p:cNvSpPr txBox="1"/>
              <p:nvPr/>
            </p:nvSpPr>
            <p:spPr>
              <a:xfrm>
                <a:off x="839635" y="482039"/>
                <a:ext cx="10296715" cy="2946961"/>
              </a:xfrm>
              <a:prstGeom prst="rect">
                <a:avLst/>
              </a:prstGeom>
              <a:noFill/>
            </p:spPr>
            <p:txBody>
              <a:bodyPr wrap="square">
                <a:spAutoFit/>
              </a:bodyPr>
              <a:lstStyle/>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已知正方形</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边长是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是线段</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上一动点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过点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作</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AP</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CD</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CDE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𝟕𝟓</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B.20</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C.3</a:t>
                </a:r>
                <a14:m>
                  <m:oMath xmlns:m="http://schemas.openxmlformats.org/officeDocument/2006/math">
                    <m:rad>
                      <m:radPr>
                        <m:degHide m:val="on"/>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D.10</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9609F226-4BAE-899C-3101-6A707BC57F4E}"/>
                  </a:ext>
                </a:extLst>
              </p:cNvPr>
              <p:cNvSpPr txBox="1">
                <a:spLocks noRot="1" noChangeAspect="1" noMove="1" noResize="1" noEditPoints="1" noAdjustHandles="1" noChangeArrowheads="1" noChangeShapeType="1" noTextEdit="1"/>
              </p:cNvSpPr>
              <p:nvPr/>
            </p:nvSpPr>
            <p:spPr>
              <a:xfrm>
                <a:off x="839635" y="482039"/>
                <a:ext cx="10296715" cy="2946961"/>
              </a:xfrm>
              <a:prstGeom prst="rect">
                <a:avLst/>
              </a:prstGeom>
              <a:blipFill>
                <a:blip r:embed="rId3"/>
                <a:stretch>
                  <a:fillRect l="-1243" b="-4752"/>
                </a:stretch>
              </a:blipFill>
            </p:spPr>
            <p:txBody>
              <a:bodyPr/>
              <a:lstStyle/>
              <a:p>
                <a:r>
                  <a:rPr lang="zh-CN" altLang="en-US">
                    <a:noFill/>
                  </a:rPr>
                  <a:t> </a:t>
                </a:r>
              </a:p>
            </p:txBody>
          </p:sp>
        </mc:Fallback>
      </mc:AlternateContent>
      <p:pic>
        <p:nvPicPr>
          <p:cNvPr id="6" name="image119.jpeg">
            <a:extLst>
              <a:ext uri="{FF2B5EF4-FFF2-40B4-BE49-F238E27FC236}">
                <a16:creationId xmlns:a16="http://schemas.microsoft.com/office/drawing/2014/main" id="{7ABF8FB4-2C82-AA14-D26C-1639DA55FAC2}"/>
              </a:ext>
            </a:extLst>
          </p:cNvPr>
          <p:cNvPicPr>
            <a:picLocks noChangeAspect="1"/>
          </p:cNvPicPr>
          <p:nvPr/>
        </p:nvPicPr>
        <p:blipFill>
          <a:blip r:embed="rId4"/>
          <a:stretch>
            <a:fillRect/>
          </a:stretch>
        </p:blipFill>
        <p:spPr>
          <a:xfrm>
            <a:off x="5051927" y="3501005"/>
            <a:ext cx="2376165" cy="2376165"/>
          </a:xfrm>
          <a:prstGeom prst="rect">
            <a:avLst/>
          </a:prstGeom>
        </p:spPr>
      </p:pic>
      <p:sp>
        <p:nvSpPr>
          <p:cNvPr id="10" name="文本框 9">
            <a:extLst>
              <a:ext uri="{FF2B5EF4-FFF2-40B4-BE49-F238E27FC236}">
                <a16:creationId xmlns:a16="http://schemas.microsoft.com/office/drawing/2014/main" id="{59176429-9E7B-28FD-BE85-F531841B5814}"/>
              </a:ext>
            </a:extLst>
          </p:cNvPr>
          <p:cNvSpPr txBox="1"/>
          <p:nvPr/>
        </p:nvSpPr>
        <p:spPr>
          <a:xfrm>
            <a:off x="9624245" y="1268850"/>
            <a:ext cx="533080"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616837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FD9558-8D32-F0D5-A46E-CD1E6FF21196}"/>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7DC56D2A-9972-571A-F004-991BFC6CBC6F}"/>
                  </a:ext>
                </a:extLst>
              </p:cNvPr>
              <p:cNvSpPr txBox="1"/>
              <p:nvPr/>
            </p:nvSpPr>
            <p:spPr>
              <a:xfrm>
                <a:off x="443607" y="620805"/>
                <a:ext cx="11304785" cy="5106141"/>
              </a:xfrm>
              <a:prstGeom prst="rect">
                <a:avLst/>
              </a:prstGeom>
              <a:noFill/>
            </p:spPr>
            <p:txBody>
              <a:bodyPr wrap="square">
                <a:spAutoFit/>
              </a:bodyPr>
              <a:lstStyle/>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已知多项式</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多项式</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①</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则代数式</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𝟏𝟑</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num>
                      <m:den>
                        <m:sSup>
                          <m:sSup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𝟑</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的值为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𝟐𝟔</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②</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代数式</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的最小值为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-14;</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③</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则关于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的方程有两个实数根</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④</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当</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时</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14:m>
                  <m:oMath xmlns:m="http://schemas.openxmlformats.org/officeDocument/2006/math">
                    <m:d>
                      <m:dPr>
                        <m:begChr m:val="|"/>
                        <m:endChr m:val="|"/>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𝑴</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𝑵</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e>
                    </m: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𝑴</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𝑵</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𝟏𝟓</m:t>
                        </m:r>
                      </m:e>
                    </m:d>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的取值范围是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𝟕</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&lt;2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以上结论正确的个数是</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B.1</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C.2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	        D.3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a:t>
                </a:r>
              </a:p>
            </p:txBody>
          </p:sp>
        </mc:Choice>
        <mc:Fallback>
          <p:sp>
            <p:nvSpPr>
              <p:cNvPr id="5" name="文本框 4">
                <a:extLst>
                  <a:ext uri="{FF2B5EF4-FFF2-40B4-BE49-F238E27FC236}">
                    <a16:creationId xmlns:a16="http://schemas.microsoft.com/office/drawing/2014/main" id="{7DC56D2A-9972-571A-F004-991BFC6CBC6F}"/>
                  </a:ext>
                </a:extLst>
              </p:cNvPr>
              <p:cNvSpPr txBox="1">
                <a:spLocks noRot="1" noChangeAspect="1" noMove="1" noResize="1" noEditPoints="1" noAdjustHandles="1" noChangeArrowheads="1" noChangeShapeType="1" noTextEdit="1"/>
              </p:cNvSpPr>
              <p:nvPr/>
            </p:nvSpPr>
            <p:spPr>
              <a:xfrm>
                <a:off x="443607" y="620805"/>
                <a:ext cx="11304785" cy="5106141"/>
              </a:xfrm>
              <a:prstGeom prst="rect">
                <a:avLst/>
              </a:prstGeom>
              <a:blipFill>
                <a:blip r:embed="rId3"/>
                <a:stretch>
                  <a:fillRect l="-1133" r="-1888" b="-2628"/>
                </a:stretch>
              </a:blipFill>
            </p:spPr>
            <p:txBody>
              <a:bodyPr/>
              <a:lstStyle/>
              <a:p>
                <a:r>
                  <a:rPr lang="zh-CN" altLang="en-US">
                    <a:noFill/>
                  </a:rPr>
                  <a:t> </a:t>
                </a:r>
              </a:p>
            </p:txBody>
          </p:sp>
        </mc:Fallback>
      </mc:AlternateContent>
      <p:sp>
        <p:nvSpPr>
          <p:cNvPr id="3" name="文本框 2">
            <a:extLst>
              <a:ext uri="{FF2B5EF4-FFF2-40B4-BE49-F238E27FC236}">
                <a16:creationId xmlns:a16="http://schemas.microsoft.com/office/drawing/2014/main" id="{2F401D15-245E-24B7-FBF6-951897DEC2CB}"/>
              </a:ext>
            </a:extLst>
          </p:cNvPr>
          <p:cNvSpPr txBox="1"/>
          <p:nvPr/>
        </p:nvSpPr>
        <p:spPr>
          <a:xfrm>
            <a:off x="4439885" y="4509075"/>
            <a:ext cx="504035" cy="523220"/>
          </a:xfrm>
          <a:prstGeom prst="rect">
            <a:avLst/>
          </a:prstGeom>
          <a:noFill/>
        </p:spPr>
        <p:txBody>
          <a:bodyPr wrap="square">
            <a:spAutoFit/>
          </a:bodyPr>
          <a:lstStyle/>
          <a:p>
            <a:r>
              <a:rPr kumimoji="0" lang="en-US" altLang="zh-CN" sz="2800" b="1" i="0" u="none"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043600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3D2CD-9939-3B07-D295-AD3491C61911}"/>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1C409B77-5EC6-FBA9-FDFE-B6ABC582A359}"/>
                  </a:ext>
                </a:extLst>
              </p:cNvPr>
              <p:cNvSpPr txBox="1"/>
              <p:nvPr/>
            </p:nvSpPr>
            <p:spPr>
              <a:xfrm>
                <a:off x="623620" y="692810"/>
                <a:ext cx="10584735" cy="4175695"/>
              </a:xfrm>
              <a:prstGeom prst="rect">
                <a:avLst/>
              </a:prstGeom>
              <a:noFill/>
            </p:spPr>
            <p:txBody>
              <a:bodyPr wrap="square">
                <a:spAutoFit/>
              </a:bodyPr>
              <a:lstStyle/>
              <a:p>
                <a:pPr>
                  <a:lnSpc>
                    <a:spcPct val="150000"/>
                  </a:lnSpc>
                  <a:buNone/>
                </a:pP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二、填空题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本大题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每小题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buNone/>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11</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已知反比例函数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𝒎</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800" b="1" i="1" smtClean="0">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的图象的一支位于第二象限</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则常数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m</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的取值范围是</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一个不透明的袋子里装着质地、大小都相同的</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个红球和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个绿球</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随机从中摸出一球</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不再放回袋中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充分搅匀后再随机摸出一球</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两次都摸到红球的概率是</a:t>
                </a:r>
                <a:r>
                  <a:rPr lang="en-US" altLang="zh-CN" sz="2800" b="1" i="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文本框 2">
                <a:extLst>
                  <a:ext uri="{FF2B5EF4-FFF2-40B4-BE49-F238E27FC236}">
                    <a16:creationId xmlns:a16="http://schemas.microsoft.com/office/drawing/2014/main" id="{1C409B77-5EC6-FBA9-FDFE-B6ABC582A359}"/>
                  </a:ext>
                </a:extLst>
              </p:cNvPr>
              <p:cNvSpPr txBox="1">
                <a:spLocks noRot="1" noChangeAspect="1" noMove="1" noResize="1" noEditPoints="1" noAdjustHandles="1" noChangeArrowheads="1" noChangeShapeType="1" noTextEdit="1"/>
              </p:cNvSpPr>
              <p:nvPr/>
            </p:nvSpPr>
            <p:spPr>
              <a:xfrm>
                <a:off x="623620" y="692810"/>
                <a:ext cx="10584735" cy="4175695"/>
              </a:xfrm>
              <a:prstGeom prst="rect">
                <a:avLst/>
              </a:prstGeom>
              <a:blipFill>
                <a:blip r:embed="rId3"/>
                <a:stretch>
                  <a:fillRect l="-1151" r="-921" b="-3212"/>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751D1BCE-8E61-D53F-68E1-9F8077BBF927}"/>
              </a:ext>
            </a:extLst>
          </p:cNvPr>
          <p:cNvSpPr txBox="1"/>
          <p:nvPr/>
        </p:nvSpPr>
        <p:spPr>
          <a:xfrm>
            <a:off x="2207730" y="2403054"/>
            <a:ext cx="864060" cy="523220"/>
          </a:xfrm>
          <a:prstGeom prst="rect">
            <a:avLst/>
          </a:prstGeom>
          <a:noFill/>
        </p:spPr>
        <p:txBody>
          <a:bodyPr wrap="square">
            <a:spAutoFit/>
          </a:bodyPr>
          <a:lstStyle/>
          <a:p>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m&lt;</a:t>
            </a:r>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endParaRPr lang="zh-CN" altLang="en-US" dirty="0"/>
          </a:p>
        </p:txBody>
      </p:sp>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F777BD03-4307-33E6-B65B-6F72FE1D9819}"/>
                  </a:ext>
                </a:extLst>
              </p:cNvPr>
              <p:cNvSpPr txBox="1"/>
              <p:nvPr/>
            </p:nvSpPr>
            <p:spPr>
              <a:xfrm>
                <a:off x="4439885" y="4153822"/>
                <a:ext cx="576040" cy="714683"/>
              </a:xfrm>
              <a:prstGeom prst="rect">
                <a:avLst/>
              </a:prstGeom>
              <a:noFill/>
            </p:spPr>
            <p:txBody>
              <a:bodyPr wrap="square">
                <a:spAutoFit/>
              </a:bodyPr>
              <a:lstStyle/>
              <a:p>
                <a14:m>
                  <m:oMath xmlns:m="http://schemas.openxmlformats.org/officeDocument/2006/math">
                    <m:f>
                      <m:fPr>
                        <m:ctrlPr>
                          <a:rPr kumimoji="0" lang="zh-CN"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𝟏𝟎</m:t>
                        </m:r>
                      </m:den>
                    </m:f>
                  </m:oMath>
                </a14:m>
                <a:r>
                  <a:rPr kumimoji="0" lang="zh-CN" altLang="zh-CN" sz="2800" b="1" i="0" u="sng"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solidFill>
                    <a:srgbClr val="DB251C"/>
                  </a:solidFill>
                </a:endParaRPr>
              </a:p>
            </p:txBody>
          </p:sp>
        </mc:Choice>
        <mc:Fallback>
          <p:sp>
            <p:nvSpPr>
              <p:cNvPr id="7" name="文本框 6">
                <a:extLst>
                  <a:ext uri="{FF2B5EF4-FFF2-40B4-BE49-F238E27FC236}">
                    <a16:creationId xmlns:a16="http://schemas.microsoft.com/office/drawing/2014/main" id="{F777BD03-4307-33E6-B65B-6F72FE1D9819}"/>
                  </a:ext>
                </a:extLst>
              </p:cNvPr>
              <p:cNvSpPr txBox="1">
                <a:spLocks noRot="1" noChangeAspect="1" noMove="1" noResize="1" noEditPoints="1" noAdjustHandles="1" noChangeArrowheads="1" noChangeShapeType="1" noTextEdit="1"/>
              </p:cNvSpPr>
              <p:nvPr/>
            </p:nvSpPr>
            <p:spPr>
              <a:xfrm>
                <a:off x="4439885" y="4153822"/>
                <a:ext cx="576040" cy="714683"/>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51544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262B0-2DD5-E50B-06BA-B2F361515303}"/>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9D4F3946-D2CC-6654-A7A6-2EEA937A8F86}"/>
              </a:ext>
            </a:extLst>
          </p:cNvPr>
          <p:cNvSpPr txBox="1"/>
          <p:nvPr/>
        </p:nvSpPr>
        <p:spPr>
          <a:xfrm>
            <a:off x="551615" y="764815"/>
            <a:ext cx="6912480" cy="1949508"/>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13</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的面积相等</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边上</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交</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=18,</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的长是</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19CDE974-6C10-6B72-FF89-01429899DF7C}"/>
                  </a:ext>
                </a:extLst>
              </p:cNvPr>
              <p:cNvSpPr txBox="1"/>
              <p:nvPr/>
            </p:nvSpPr>
            <p:spPr>
              <a:xfrm>
                <a:off x="551615" y="3429000"/>
                <a:ext cx="10944760" cy="2317494"/>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14</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若数</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使关于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的一元二次方程</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baseline="30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x</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有两个不相等的实数解</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且使关于</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y</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的分式方程</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𝒚</m:t>
                        </m:r>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800" b="1" i="1">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𝟏</m:t>
                        </m:r>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800" b="1" i="1">
                            <a:effectLst/>
                            <a:latin typeface="Cambria Math" panose="02040503050406030204" pitchFamily="18" charset="0"/>
                            <a:ea typeface="宋体" panose="02010600030101010101" pitchFamily="2" charset="-122"/>
                            <a:cs typeface="Times New Roman" panose="02020603050405020304" pitchFamily="18" charset="0"/>
                          </a:rPr>
                          <m:t>𝒚</m:t>
                        </m:r>
                      </m:den>
                    </m:f>
                  </m:oMath>
                </a14:m>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的解为非负整数</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则所有满足条件的</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的和为</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19CDE974-6C10-6B72-FF89-01429899DF7C}"/>
                  </a:ext>
                </a:extLst>
              </p:cNvPr>
              <p:cNvSpPr txBox="1">
                <a:spLocks noRot="1" noChangeAspect="1" noMove="1" noResize="1" noEditPoints="1" noAdjustHandles="1" noChangeArrowheads="1" noChangeShapeType="1" noTextEdit="1"/>
              </p:cNvSpPr>
              <p:nvPr/>
            </p:nvSpPr>
            <p:spPr>
              <a:xfrm>
                <a:off x="551615" y="3429000"/>
                <a:ext cx="10944760" cy="2317494"/>
              </a:xfrm>
              <a:prstGeom prst="rect">
                <a:avLst/>
              </a:prstGeom>
              <a:blipFill>
                <a:blip r:embed="rId3"/>
                <a:stretch>
                  <a:fillRect l="-1114" b="-6579"/>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2AB76BDE-BD4C-9250-E414-62EDA9657690}"/>
              </a:ext>
            </a:extLst>
          </p:cNvPr>
          <p:cNvPicPr>
            <a:picLocks noChangeAspect="1"/>
          </p:cNvPicPr>
          <p:nvPr/>
        </p:nvPicPr>
        <p:blipFill>
          <a:blip r:embed="rId4"/>
          <a:stretch>
            <a:fillRect/>
          </a:stretch>
        </p:blipFill>
        <p:spPr>
          <a:xfrm>
            <a:off x="7752114" y="548800"/>
            <a:ext cx="3031789" cy="2880200"/>
          </a:xfrm>
          <a:prstGeom prst="rect">
            <a:avLst/>
          </a:prstGeom>
        </p:spPr>
      </p:pic>
      <p:sp>
        <p:nvSpPr>
          <p:cNvPr id="9" name="文本框 8">
            <a:extLst>
              <a:ext uri="{FF2B5EF4-FFF2-40B4-BE49-F238E27FC236}">
                <a16:creationId xmlns:a16="http://schemas.microsoft.com/office/drawing/2014/main" id="{DA32DDF6-A796-5A3F-D00B-D135B88A3BD0}"/>
              </a:ext>
            </a:extLst>
          </p:cNvPr>
          <p:cNvSpPr txBox="1"/>
          <p:nvPr/>
        </p:nvSpPr>
        <p:spPr>
          <a:xfrm>
            <a:off x="2783770" y="2191103"/>
            <a:ext cx="576040"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14</a:t>
            </a:r>
            <a:endParaRPr lang="zh-CN" altLang="en-US" dirty="0"/>
          </a:p>
        </p:txBody>
      </p:sp>
      <p:sp>
        <p:nvSpPr>
          <p:cNvPr id="11" name="文本框 10">
            <a:extLst>
              <a:ext uri="{FF2B5EF4-FFF2-40B4-BE49-F238E27FC236}">
                <a16:creationId xmlns:a16="http://schemas.microsoft.com/office/drawing/2014/main" id="{269EBB8E-A944-B5FC-9E2C-B1378A49D718}"/>
              </a:ext>
            </a:extLst>
          </p:cNvPr>
          <p:cNvSpPr txBox="1"/>
          <p:nvPr/>
        </p:nvSpPr>
        <p:spPr>
          <a:xfrm>
            <a:off x="1919710" y="5223274"/>
            <a:ext cx="432030"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6</a:t>
            </a:r>
            <a:endParaRPr lang="zh-CN" altLang="en-US" dirty="0"/>
          </a:p>
        </p:txBody>
      </p:sp>
    </p:spTree>
    <p:extLst>
      <p:ext uri="{BB962C8B-B14F-4D97-AF65-F5344CB8AC3E}">
        <p14:creationId xmlns:p14="http://schemas.microsoft.com/office/powerpoint/2010/main" val="362679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EAE96-9608-BEC0-3892-DD1D34E38D9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71309988-DAF8-BF61-D4CB-DE48D12592C8}"/>
              </a:ext>
            </a:extLst>
          </p:cNvPr>
          <p:cNvSpPr txBox="1"/>
          <p:nvPr/>
        </p:nvSpPr>
        <p:spPr>
          <a:xfrm>
            <a:off x="610715" y="620805"/>
            <a:ext cx="10970570" cy="2595839"/>
          </a:xfrm>
          <a:prstGeom prst="rect">
            <a:avLst/>
          </a:prstGeom>
          <a:noFill/>
        </p:spPr>
        <p:txBody>
          <a:bodyPr wrap="square">
            <a:spAutoFit/>
          </a:bodyPr>
          <a:lstStyle/>
          <a:p>
            <a:pPr>
              <a:lnSpc>
                <a:spcPct val="150000"/>
              </a:lnSpc>
            </a:pP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如图</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在矩形</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ABCD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中</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分别在边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AB</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不与点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重合</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连接</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且</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DFE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=90</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将</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BEF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沿直线</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EF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翻折</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的对应点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恰好落在边</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AD</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上</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BFE</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α</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B'DF</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用含</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α</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的代数式表示</a:t>
            </a:r>
            <a:r>
              <a:rPr lang="en-US" altLang="zh-CN" sz="2800" b="1"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BF</a:t>
            </a:r>
            <a:r>
              <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rPr>
              <a:t>的长为</a:t>
            </a:r>
            <a:r>
              <a:rPr lang="en-US" altLang="zh-CN" sz="2800" b="1" i="1" u="sng" dirty="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i="1"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b="1"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5FA03276-1459-8B3D-F954-1DEDB2A81486}"/>
              </a:ext>
            </a:extLst>
          </p:cNvPr>
          <p:cNvPicPr>
            <a:picLocks noChangeAspect="1"/>
          </p:cNvPicPr>
          <p:nvPr/>
        </p:nvPicPr>
        <p:blipFill>
          <a:blip r:embed="rId3"/>
          <a:srcRect b="18688"/>
          <a:stretch/>
        </p:blipFill>
        <p:spPr>
          <a:xfrm>
            <a:off x="4511890" y="3641357"/>
            <a:ext cx="3352800" cy="2013693"/>
          </a:xfrm>
          <a:prstGeom prst="rect">
            <a:avLst/>
          </a:prstGeom>
        </p:spPr>
      </p:pic>
      <p:sp>
        <p:nvSpPr>
          <p:cNvPr id="11" name="文本框 10">
            <a:extLst>
              <a:ext uri="{FF2B5EF4-FFF2-40B4-BE49-F238E27FC236}">
                <a16:creationId xmlns:a16="http://schemas.microsoft.com/office/drawing/2014/main" id="{78F15C23-82EB-434B-5290-7562A67F8BBE}"/>
              </a:ext>
            </a:extLst>
          </p:cNvPr>
          <p:cNvSpPr txBox="1"/>
          <p:nvPr/>
        </p:nvSpPr>
        <p:spPr>
          <a:xfrm>
            <a:off x="8976200" y="1988900"/>
            <a:ext cx="1376855" cy="523220"/>
          </a:xfrm>
          <a:prstGeom prst="rect">
            <a:avLst/>
          </a:prstGeom>
          <a:noFill/>
        </p:spPr>
        <p:txBody>
          <a:bodyPr wrap="square">
            <a:spAutoFit/>
          </a:bodyPr>
          <a:lstStyle/>
          <a:p>
            <a:r>
              <a:rPr kumimoji="0" lang="en-US" altLang="zh-CN" sz="2800" b="1" i="0"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2800" b="1" i="1" strike="noStrike" kern="1200" cap="none" spc="0" normalizeH="0" baseline="0" noProof="0" dirty="0">
                <a:ln>
                  <a:noFill/>
                </a:ln>
                <a:solidFill>
                  <a:srgbClr val="E33E22"/>
                </a:solidFill>
                <a:effectLst/>
                <a:uLnTx/>
                <a:uFillTx/>
                <a:latin typeface="Times New Roman" panose="02020603050405020304" pitchFamily="18" charset="0"/>
                <a:ea typeface="宋体" panose="02010600030101010101" pitchFamily="2" charset="-122"/>
                <a:cs typeface="Times New Roman" panose="02020603050405020304" pitchFamily="18" charset="0"/>
              </a:rPr>
              <a:t>°-α</a:t>
            </a:r>
            <a:r>
              <a:rPr kumimoji="0" lang="zh-CN" altLang="zh-CN" sz="2800" b="1" i="0"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p>
        </p:txBody>
      </p:sp>
      <mc:AlternateContent xmlns:mc="http://schemas.openxmlformats.org/markup-compatibility/2006">
        <mc:Choice xmlns:a14="http://schemas.microsoft.com/office/drawing/2010/main" Requires="a14">
          <p:sp>
            <p:nvSpPr>
              <p:cNvPr id="13" name="文本框 12">
                <a:extLst>
                  <a:ext uri="{FF2B5EF4-FFF2-40B4-BE49-F238E27FC236}">
                    <a16:creationId xmlns:a16="http://schemas.microsoft.com/office/drawing/2014/main" id="{1D1FA370-7E8E-1F57-3F59-536276C8070E}"/>
                  </a:ext>
                </a:extLst>
              </p:cNvPr>
              <p:cNvSpPr txBox="1"/>
              <p:nvPr/>
            </p:nvSpPr>
            <p:spPr>
              <a:xfrm>
                <a:off x="5231940" y="2493293"/>
                <a:ext cx="605085" cy="721031"/>
              </a:xfrm>
              <a:prstGeom prst="rect">
                <a:avLst/>
              </a:prstGeom>
              <a:noFill/>
            </p:spPr>
            <p:txBody>
              <a:bodyPr wrap="square">
                <a:spAutoFit/>
              </a:bodyPr>
              <a:lstStyle/>
              <a:p>
                <a14:m>
                  <m:oMath xmlns:m="http://schemas.openxmlformats.org/officeDocument/2006/math">
                    <m:f>
                      <m:fPr>
                        <m:ctrlPr>
                          <a:rPr kumimoji="0" lang="zh-CN"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𝟐𝟓</m:t>
                        </m:r>
                      </m:num>
                      <m:den>
                        <m:r>
                          <a:rPr kumimoji="0" lang="en-US" altLang="zh-CN" sz="2800" b="1" i="1" u="none" strike="noStrike" kern="1200" cap="none" spc="0" normalizeH="0" baseline="0" noProof="0" smtClean="0">
                            <a:ln>
                              <a:noFill/>
                            </a:ln>
                            <a:solidFill>
                              <a:srgbClr val="DB251C"/>
                            </a:solidFill>
                            <a:effectLst/>
                            <a:uLnTx/>
                            <a:uFillTx/>
                            <a:latin typeface="Cambria Math" panose="02040503050406030204" pitchFamily="18" charset="0"/>
                            <a:ea typeface="宋体" panose="02010600030101010101" pitchFamily="2" charset="-122"/>
                            <a:cs typeface="Times New Roman" panose="02020603050405020304" pitchFamily="18" charset="0"/>
                          </a:rPr>
                          <m:t>𝟑</m:t>
                        </m:r>
                      </m:den>
                    </m:f>
                  </m:oMath>
                </a14:m>
                <a:r>
                  <a:rPr kumimoji="0" lang="zh-CN" altLang="zh-CN" sz="2800" b="1" i="0" u="sng" strike="noStrike" kern="1200" cap="none" spc="0" normalizeH="0" baseline="0" noProof="0" dirty="0">
                    <a:ln>
                      <a:noFill/>
                    </a:ln>
                    <a:solidFill>
                      <a:srgbClr val="DB251C"/>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solidFill>
                    <a:srgbClr val="DB251C"/>
                  </a:solidFill>
                </a:endParaRPr>
              </a:p>
            </p:txBody>
          </p:sp>
        </mc:Choice>
        <mc:Fallback>
          <p:sp>
            <p:nvSpPr>
              <p:cNvPr id="13" name="文本框 12">
                <a:extLst>
                  <a:ext uri="{FF2B5EF4-FFF2-40B4-BE49-F238E27FC236}">
                    <a16:creationId xmlns:a16="http://schemas.microsoft.com/office/drawing/2014/main" id="{1D1FA370-7E8E-1F57-3F59-536276C8070E}"/>
                  </a:ext>
                </a:extLst>
              </p:cNvPr>
              <p:cNvSpPr txBox="1">
                <a:spLocks noRot="1" noChangeAspect="1" noMove="1" noResize="1" noEditPoints="1" noAdjustHandles="1" noChangeArrowheads="1" noChangeShapeType="1" noTextEdit="1"/>
              </p:cNvSpPr>
              <p:nvPr/>
            </p:nvSpPr>
            <p:spPr>
              <a:xfrm>
                <a:off x="5231940" y="2493293"/>
                <a:ext cx="605085" cy="721031"/>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411558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课件模板（2016.6）</Template>
  <TotalTime>3580</TotalTime>
  <Words>4010</Words>
  <Application>Microsoft Office PowerPoint</Application>
  <PresentationFormat>宽屏</PresentationFormat>
  <Paragraphs>194</Paragraphs>
  <Slides>31</Slides>
  <Notes>31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31</vt:i4>
      </vt:variant>
    </vt:vector>
  </HeadingPairs>
  <TitlesOfParts>
    <vt:vector size="38" baseType="lpstr">
      <vt:lpstr>黑体</vt:lpstr>
      <vt:lpstr>Arial</vt:lpstr>
      <vt:lpstr>Calibri</vt:lpstr>
      <vt:lpstr>Calibri Light</vt:lpstr>
      <vt:lpstr>Cambria Math</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书链出品</dc:title>
  <dc:creator>书链出品</dc:creator>
  <cp:lastModifiedBy>PC</cp:lastModifiedBy>
  <cp:revision>222</cp:revision>
  <dcterms:created xsi:type="dcterms:W3CDTF">2024-04-24T12:16:00Z</dcterms:created>
  <dcterms:modified xsi:type="dcterms:W3CDTF">2025-03-31T14:46:48Z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KSORubyTemplateID">
    <vt:lpwstr>13</vt:lpwstr>
  </property>
  <property fmtid="{D5CDD505-2E9C-101B-9397-08002B2CF9AE}" pid="4" name="ICV">
    <vt:lpwstr>C1F74F484A28490C9854105CB33BFC36_13</vt:lpwstr>
  </property>
</Properties>
</file>