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67" r:id="rId2"/>
    <p:sldId id="2636" r:id="rId3"/>
    <p:sldId id="2637" r:id="rId4"/>
    <p:sldId id="2638" r:id="rId5"/>
    <p:sldId id="2639" r:id="rId6"/>
    <p:sldId id="2640" r:id="rId7"/>
    <p:sldId id="2641" r:id="rId8"/>
    <p:sldId id="2642" r:id="rId9"/>
    <p:sldId id="2643" r:id="rId10"/>
    <p:sldId id="2644" r:id="rId11"/>
    <p:sldId id="2645" r:id="rId12"/>
    <p:sldId id="2646" r:id="rId13"/>
    <p:sldId id="2647" r:id="rId14"/>
    <p:sldId id="2648" r:id="rId15"/>
    <p:sldId id="2649" r:id="rId16"/>
    <p:sldId id="2650" r:id="rId17"/>
    <p:sldId id="2651" r:id="rId18"/>
    <p:sldId id="2652" r:id="rId19"/>
    <p:sldId id="2653" r:id="rId20"/>
    <p:sldId id="2654" r:id="rId21"/>
    <p:sldId id="2655" r:id="rId22"/>
    <p:sldId id="2656" r:id="rId23"/>
    <p:sldId id="2657" r:id="rId24"/>
    <p:sldId id="2658" r:id="rId25"/>
    <p:sldId id="2659" r:id="rId26"/>
    <p:sldId id="2660" r:id="rId27"/>
    <p:sldId id="2661" r:id="rId28"/>
    <p:sldId id="2662" r:id="rId29"/>
    <p:sldId id="2663" r:id="rId30"/>
    <p:sldId id="2664" r:id="rId31"/>
    <p:sldId id="2665" r:id="rId32"/>
    <p:sldId id="2666" r:id="rId33"/>
    <p:sldId id="2667" r:id="rId34"/>
    <p:sldId id="2669" r:id="rId35"/>
    <p:sldId id="2668" r:id="rId36"/>
    <p:sldId id="2670" r:id="rId37"/>
    <p:sldId id="2671" r:id="rId38"/>
    <p:sldId id="2672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0D48-01F6-82BB-07CD-BEC88AE07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6AC304A-5D59-2635-4C96-7273440501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C5583E-660E-253A-F3F0-6D0DAB04F3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33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C316F-9378-65AF-880B-C7E864708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8420F0-6A4D-40B3-B673-DA8372AF6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CA40AF-F3D8-F9F0-489B-BDE103B871A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81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68414-406B-6B12-BB4C-A79700241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2464172-604C-096B-8AEC-40EA9780C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369BEBE-C42F-EF77-0C7E-DF445B48EB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67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4A588-A233-CB6B-77D5-7A57EB2BE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693CE4-B773-5B45-903A-EA5BDC5485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0235B7-C6BE-6588-3904-E36765EA39F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675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0C7C01-08E7-AE78-979A-D2A7B9526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022E56-41AA-B1D0-6190-43AFAA0A3F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EE0BB3-91F8-365E-8657-A9FE45FA921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24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9C1A1-1C28-90A9-2608-C9523D18B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933705-4CF3-5ED5-8A96-98E190598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8788E48-5E88-95F9-97DC-1DB17895118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6605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A383C-0739-9DB3-2231-9711E1031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3F09902-35E0-390D-AA70-B70CF4A762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62ECCCD-31A1-039C-C817-83BCCCF03A2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292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46AE33-796F-740B-F237-6AE0ABE43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2ED4A73-9746-F05B-CE5E-C1EA74443B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E6A2AA1-A7DD-8761-7641-B70FAF7D51E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795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F91F5-14F8-4233-BAF9-4DA4A3888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2CA6BB7-CF15-DC91-49A8-2EBBB8976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E2097A-F05F-CA80-643B-B5DC6CFA023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2740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B9291-7387-4A66-D10E-A56D5A692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A8BB539-6B8A-0682-CDE5-D1B0B0BCD1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8E4E8B2-96D9-C1BA-E00C-723846879DF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370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BBD05-EE9F-213B-AA77-3267EF144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B62B807-3DCC-13B4-36E6-92D561E84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4B6274-28A0-162E-DE6C-7D9E580F1F5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60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388B1-BD42-0290-8C36-FB42E4F8F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0B8BE1-C18A-8995-DB7F-B7FF2D77D5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9D1EBB-D723-2F7A-A8B2-D48D08A8C9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6024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12B04-5ADC-389E-F23F-B37CE9A26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48EDE4A-0018-9D8F-807D-D6F12522A4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AE1B0AE-73CC-FEAC-E36A-96E7A66D2CD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63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4B45-4716-68E2-4690-DC33C39A5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C9BAC5-6BC7-2B19-D357-8E8D6B65A0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AF888C-6DB6-9612-F3D9-AA82A1D4BA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960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1439E-32E8-2BB3-EE5D-397F67B35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98D421E-5F9C-D9C7-4935-68460B1EA8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DF0D840-552A-2F7B-B9E1-E3A081AEDAE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5599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BA67C-1DFD-8375-D58C-F1AB25EA8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6226BE-1A0E-90A4-91B5-0A86EAC025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644CE43-9F8A-8342-B0A8-E102B090EFC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6776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89AE1-FDC0-87D8-0A6D-57E62B078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C00286D-7C16-2769-273D-439F3AD809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C5A369-C5B2-216C-B7F8-CDC4468A773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7274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0C588-3528-9819-AF12-F02914A59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202E33D-4944-9E77-4498-E51B024768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B0595CC-DE49-D067-EAEA-DF0F0EEF979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9673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47861-D43A-C5D7-F0FE-FAFD91954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8F0130C-5816-2060-1566-743F75BC48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0226F3E-D7A8-C282-5445-FAFD0526A27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4220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B4472-4B0F-8F5C-FE8E-B764516DB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AE7617-2570-0D40-9CD7-C75248D12E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B3C6CA1-B96D-3DC7-BE2A-59658EE320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217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6B6BE-4AF8-5F4B-FC45-C0D4536D2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EF7E98A-97CD-2B31-E273-7D76926857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ADD2153-857B-91B4-CA61-7B1DA134DE6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604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FDC5D-2695-7439-41B3-1B7F4BD1E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A6BA659-CF6A-4E7D-D9CA-F88197906C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8B2B25-6D89-9BEE-D097-DA714891B05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047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E1171-F48B-C30A-2B4C-564827BFF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0E78F05-99DB-B31C-F269-27728CB327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93D0750-B69E-BDFF-AC39-C2816F84A9C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670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D464B-4B43-052B-F1C9-5BFBF31E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765AA2-9539-A4CD-32E7-E4F8E9966C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C0AFFD7-8F69-A2AB-903C-4C80DDFBFC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4693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6AFD5-2876-91B8-8032-5420605BF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7CC1D7-FC1B-6D31-6C8D-23E499B1C3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6BC0BB-1619-48AE-BE3E-8DCE5A93751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896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D01F4-1AA5-C6E1-D3DE-9D442B95B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4B135F-42AE-5A58-95D2-F42709F75E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4F56A0-CD73-09C6-2425-41CC3EA5AD5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946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4E059-F092-235A-DC3B-2423D8C48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168BBA-DC39-6B6A-04D6-03755CA4B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98E0D49-1C22-2B83-5EE4-3DE96BDD9F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0317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4144E-820E-7315-CA21-D109E0DFC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C0C4DAF-A103-9066-5ED8-6DF1C15733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6BCFF7E-B6E3-CEE1-8029-28A43C1411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8742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D828B-F5DE-C637-1BF5-631A2B616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318AA19-965B-78F0-FBD5-71DAB0F50C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349C9CD-4EA6-2F35-9942-2425517F87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1079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3B0C6-E1C0-0F5D-B4CA-9ECDD1EE4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6AD010-F2ED-7F20-8721-4494D9D6BF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CF4880C-699E-759A-8514-13AA5CE4E29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72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41B61-7505-42CF-18C1-414F1F43B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A23273-87D2-BED3-4EA3-321EB92C72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DCBC35-F689-375D-2AFD-68D944F434F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616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36220-0401-210F-269F-068B7B1A8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1CC22A-C0CB-211D-FF91-EA24D51918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3C4A7D9-0E10-9171-4624-D2FA14C4C8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27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FB9B2-E7ED-FC2B-5C25-62852ED8F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A463E48-BE2E-0530-3157-8DE8F50D4A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6FF5454-96C7-F15A-D368-0B40FADCA17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84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374C6-3501-6FE6-3B70-BB3F4549C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ED6E75-67E6-626E-3A7E-1504046BEF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942D9F8-8974-27AD-0BE2-F48F22B8A6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863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70E5F-827D-3F2C-DEC6-3C8A4D7C0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972B070-FC02-AAB2-2939-4EBAF6E4B9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14725B-9608-04DF-A6FF-D986199D58E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780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41F97-7ACF-2D10-556D-096AB2A77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ED49DF4-809B-CAE8-292D-3C36D03348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46E9E5-643F-BBA1-6809-4714022F2E0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222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36A0F-E625-D942-C386-B557C9F9E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BE5631-CDAD-9BEC-D762-C1CC46221B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A063C1D-4DEB-DAA3-F3B2-3C8766AEA08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787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C9C9C60-53FA-5173-9F24-8410C9440831}"/>
              </a:ext>
            </a:extLst>
          </p:cNvPr>
          <p:cNvSpPr txBox="1"/>
          <p:nvPr/>
        </p:nvSpPr>
        <p:spPr>
          <a:xfrm>
            <a:off x="2351740" y="1628875"/>
            <a:ext cx="77765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《平行四边形》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章末达标检测卷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6A96E-BD2A-974C-5EDA-BCAF7C17E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1087B1-BF8A-D0A0-2C84-0D26C50D4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22" y="476795"/>
            <a:ext cx="1087275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已知在正方形网格中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每个小方格的边长都相等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两点在小方格的顶点上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为顶点的网格平行四边形的个数为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        	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image20.jpeg">
            <a:extLst>
              <a:ext uri="{FF2B5EF4-FFF2-40B4-BE49-F238E27FC236}">
                <a16:creationId xmlns:a16="http://schemas.microsoft.com/office/drawing/2014/main" id="{0CC0616E-9C1D-D720-B7CA-19C129C38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0" y="3068975"/>
            <a:ext cx="2880200" cy="2880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2B2540A-252D-130B-C835-F318FF5A4104}"/>
              </a:ext>
            </a:extLst>
          </p:cNvPr>
          <p:cNvSpPr txBox="1"/>
          <p:nvPr/>
        </p:nvSpPr>
        <p:spPr>
          <a:xfrm>
            <a:off x="7752115" y="1635152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108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97474-8049-17B9-8FD8-797FD0DFA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B487A1-CAB1-37C4-BFB8-C0BE911C15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5" y="404790"/>
            <a:ext cx="11304785" cy="497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边的中点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并延长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添加一个条件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你认为下面四个条件中可选择的是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.CD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50FFDA-6C32-4A97-EDE4-FD2819D34DBA}"/>
              </a:ext>
            </a:extLst>
          </p:cNvPr>
          <p:cNvSpPr txBox="1"/>
          <p:nvPr/>
        </p:nvSpPr>
        <p:spPr>
          <a:xfrm>
            <a:off x="1127655" y="3105834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pic>
        <p:nvPicPr>
          <p:cNvPr id="5" name="image21.jpeg">
            <a:extLst>
              <a:ext uri="{FF2B5EF4-FFF2-40B4-BE49-F238E27FC236}">
                <a16:creationId xmlns:a16="http://schemas.microsoft.com/office/drawing/2014/main" id="{B5559D12-7F37-EDC2-70F6-4E212A233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2896253"/>
            <a:ext cx="2808195" cy="307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42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62C71-FD2A-244D-3804-C259BA1C0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50052E-CCEA-DAC2-AD65-39235FD1AFE6}"/>
              </a:ext>
            </a:extLst>
          </p:cNvPr>
          <p:cNvSpPr txBox="1"/>
          <p:nvPr/>
        </p:nvSpPr>
        <p:spPr>
          <a:xfrm>
            <a:off x="551615" y="548800"/>
            <a:ext cx="1108877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二、填空题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2.jpeg">
            <a:extLst>
              <a:ext uri="{FF2B5EF4-FFF2-40B4-BE49-F238E27FC236}">
                <a16:creationId xmlns:a16="http://schemas.microsoft.com/office/drawing/2014/main" id="{B4986070-B216-E5A6-29BE-C0957142D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925" y="3074239"/>
            <a:ext cx="3114150" cy="23621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82FED46-CE62-67EF-19F9-D97697E57E8E}"/>
              </a:ext>
            </a:extLst>
          </p:cNvPr>
          <p:cNvSpPr txBox="1"/>
          <p:nvPr/>
        </p:nvSpPr>
        <p:spPr>
          <a:xfrm>
            <a:off x="4799910" y="5445140"/>
            <a:ext cx="23041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663907-6333-7A03-08B5-D7F5F6C052A8}"/>
              </a:ext>
            </a:extLst>
          </p:cNvPr>
          <p:cNvSpPr txBox="1"/>
          <p:nvPr/>
        </p:nvSpPr>
        <p:spPr>
          <a:xfrm>
            <a:off x="9120210" y="1124840"/>
            <a:ext cx="118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CCFE9A1-E505-4B49-CA4D-01B55A362C89}"/>
              </a:ext>
            </a:extLst>
          </p:cNvPr>
          <p:cNvSpPr txBox="1"/>
          <p:nvPr/>
        </p:nvSpPr>
        <p:spPr>
          <a:xfrm>
            <a:off x="9890538" y="2189818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06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2D9B2-5CD2-2759-0238-7F7EADC6D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4A8262-4357-C64A-0A0A-165E916FBB84}"/>
              </a:ext>
            </a:extLst>
          </p:cNvPr>
          <p:cNvSpPr txBox="1"/>
          <p:nvPr/>
        </p:nvSpPr>
        <p:spPr>
          <a:xfrm>
            <a:off x="623620" y="476795"/>
            <a:ext cx="10944760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的周长为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边上的高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边上的高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EA98F0-389B-C932-6003-C421AD30C158}"/>
              </a:ext>
            </a:extLst>
          </p:cNvPr>
          <p:cNvSpPr txBox="1"/>
          <p:nvPr/>
        </p:nvSpPr>
        <p:spPr>
          <a:xfrm>
            <a:off x="8616175" y="1486045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372118-BDA8-BDF9-25C2-A9041B7102A4}"/>
              </a:ext>
            </a:extLst>
          </p:cNvPr>
          <p:cNvSpPr txBox="1"/>
          <p:nvPr/>
        </p:nvSpPr>
        <p:spPr>
          <a:xfrm>
            <a:off x="6096000" y="3105834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pic>
        <p:nvPicPr>
          <p:cNvPr id="8" name="image23.jpeg">
            <a:extLst>
              <a:ext uri="{FF2B5EF4-FFF2-40B4-BE49-F238E27FC236}">
                <a16:creationId xmlns:a16="http://schemas.microsoft.com/office/drawing/2014/main" id="{ACDD9619-777C-0313-7A64-42C230784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1380" y="3428999"/>
            <a:ext cx="4302783" cy="208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1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BF77-C6E7-8D96-843B-C7D9A776A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8EE0910-C912-564F-8721-9E86D6A6AD57}"/>
              </a:ext>
            </a:extLst>
          </p:cNvPr>
          <p:cNvSpPr txBox="1"/>
          <p:nvPr/>
        </p:nvSpPr>
        <p:spPr>
          <a:xfrm>
            <a:off x="623619" y="548800"/>
            <a:ext cx="10440725" cy="2485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边上的一点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若再增加一个条件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就可推得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4.jpeg">
            <a:extLst>
              <a:ext uri="{FF2B5EF4-FFF2-40B4-BE49-F238E27FC236}">
                <a16:creationId xmlns:a16="http://schemas.microsoft.com/office/drawing/2014/main" id="{7BDC5961-1411-8785-B63F-4CE036734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85" y="3284990"/>
            <a:ext cx="4176290" cy="238494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70C28A-0884-BF1C-3D61-378CE6647D2C}"/>
              </a:ext>
            </a:extLst>
          </p:cNvPr>
          <p:cNvSpPr txBox="1"/>
          <p:nvPr/>
        </p:nvSpPr>
        <p:spPr>
          <a:xfrm>
            <a:off x="5313470" y="1535181"/>
            <a:ext cx="4348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AE=CF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91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2BDE9-FFEC-1244-B400-7575EA9A2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71C443-F7BD-7EA7-AF0C-C24723C71E05}"/>
              </a:ext>
            </a:extLst>
          </p:cNvPr>
          <p:cNvSpPr txBox="1"/>
          <p:nvPr/>
        </p:nvSpPr>
        <p:spPr>
          <a:xfrm>
            <a:off x="623620" y="692810"/>
            <a:ext cx="1094476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5.jpeg">
            <a:extLst>
              <a:ext uri="{FF2B5EF4-FFF2-40B4-BE49-F238E27FC236}">
                <a16:creationId xmlns:a16="http://schemas.microsoft.com/office/drawing/2014/main" id="{2074A2F4-857F-B7CC-1E71-40956FCC4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2924965"/>
            <a:ext cx="4761155" cy="25201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1D4C594-23C9-0C0A-A4CB-24F24311E091}"/>
              </a:ext>
            </a:extLst>
          </p:cNvPr>
          <p:cNvSpPr txBox="1"/>
          <p:nvPr/>
        </p:nvSpPr>
        <p:spPr>
          <a:xfrm>
            <a:off x="4799910" y="1695648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725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02451-9B23-F81F-015A-268BF5745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13A8DB-4458-588F-8D63-AF75FB15E64C}"/>
              </a:ext>
            </a:extLst>
          </p:cNvPr>
          <p:cNvSpPr txBox="1"/>
          <p:nvPr/>
        </p:nvSpPr>
        <p:spPr>
          <a:xfrm>
            <a:off x="623620" y="692810"/>
            <a:ext cx="1080075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则线段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的长度等于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6.jpeg">
            <a:extLst>
              <a:ext uri="{FF2B5EF4-FFF2-40B4-BE49-F238E27FC236}">
                <a16:creationId xmlns:a16="http://schemas.microsoft.com/office/drawing/2014/main" id="{ED58574E-68C8-A62E-3BD8-7FA6416B1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70" y="2996970"/>
            <a:ext cx="4104285" cy="23638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5FA7849-9CD5-8D56-E639-290468658107}"/>
              </a:ext>
            </a:extLst>
          </p:cNvPr>
          <p:cNvSpPr txBox="1"/>
          <p:nvPr/>
        </p:nvSpPr>
        <p:spPr>
          <a:xfrm>
            <a:off x="9336225" y="1695648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68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2A67-0573-D3F9-48D8-311127A3A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BC5FA2-806E-B9DD-B10D-D40FE5AAD7E2}"/>
              </a:ext>
            </a:extLst>
          </p:cNvPr>
          <p:cNvSpPr txBox="1"/>
          <p:nvPr/>
        </p:nvSpPr>
        <p:spPr>
          <a:xfrm>
            <a:off x="551614" y="476795"/>
            <a:ext cx="110167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上的两点且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EBFD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7.jpeg">
            <a:extLst>
              <a:ext uri="{FF2B5EF4-FFF2-40B4-BE49-F238E27FC236}">
                <a16:creationId xmlns:a16="http://schemas.microsoft.com/office/drawing/2014/main" id="{D8AF19F4-3C4E-8874-0D65-A761275F1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3212985"/>
            <a:ext cx="4824335" cy="25611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8AA66E-9559-2FCB-A763-DE3A4EFD3AAE}"/>
              </a:ext>
            </a:extLst>
          </p:cNvPr>
          <p:cNvSpPr txBox="1"/>
          <p:nvPr/>
        </p:nvSpPr>
        <p:spPr>
          <a:xfrm>
            <a:off x="3842525" y="2136518"/>
            <a:ext cx="2908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①②④⑤⑥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536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C083F-3127-2905-BF16-FBACD8135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3C733F-3776-9FFD-6337-75DC02D706F0}"/>
              </a:ext>
            </a:extLst>
          </p:cNvPr>
          <p:cNvSpPr txBox="1"/>
          <p:nvPr/>
        </p:nvSpPr>
        <p:spPr>
          <a:xfrm>
            <a:off x="539402" y="404790"/>
            <a:ext cx="1111319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其余每题各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对角线上两点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8.jpeg">
            <a:extLst>
              <a:ext uri="{FF2B5EF4-FFF2-40B4-BE49-F238E27FC236}">
                <a16:creationId xmlns:a16="http://schemas.microsoft.com/office/drawing/2014/main" id="{59C10426-34DC-ECA0-C852-1DC6CA8D5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60" y="2791846"/>
            <a:ext cx="4102471" cy="21778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833D4D-6DC1-2B2E-D7E9-AB32DDC3A3DC}"/>
              </a:ext>
            </a:extLst>
          </p:cNvPr>
          <p:cNvSpPr txBox="1"/>
          <p:nvPr/>
        </p:nvSpPr>
        <p:spPr>
          <a:xfrm>
            <a:off x="551987" y="2959335"/>
            <a:ext cx="758495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AD=BC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CAD.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DFA.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DFA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(A.A.S.)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.∴CE=AF.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21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DECA8-5A0A-93BD-0956-EC5ED0041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4713DB-A4A4-B5AA-CA42-1116DD618A90}"/>
              </a:ext>
            </a:extLst>
          </p:cNvPr>
          <p:cNvSpPr txBox="1"/>
          <p:nvPr/>
        </p:nvSpPr>
        <p:spPr>
          <a:xfrm>
            <a:off x="695625" y="620805"/>
            <a:ext cx="712849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在学习了平行四边形后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小天进行了拓展性研究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他发现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平行四边形一组对角顶点到另一组对角顶点所连线段的距离相等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他的解决思路是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通过证明对应线段所在的两个三角形全等得出结论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请根据他的思路完成以下的作图与填空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用直尺和圆规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只保留作图痕迹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FF3B6DEF-B76E-786A-376F-77961CFE8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2060905"/>
            <a:ext cx="3212598" cy="151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91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9568A-C422-988F-6506-BE2F6390C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D8F2571-810A-9A14-C0C9-510879AA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17" y="548800"/>
            <a:ext cx="1101676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一、选择题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在▱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下列结论一定正确的是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5.jpeg">
            <a:extLst>
              <a:ext uri="{FF2B5EF4-FFF2-40B4-BE49-F238E27FC236}">
                <a16:creationId xmlns:a16="http://schemas.microsoft.com/office/drawing/2014/main" id="{803E0094-87D0-728A-88AC-6AA11A6FA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70" y="3284990"/>
            <a:ext cx="3744260" cy="23386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A9D9EED-B185-8DBA-E42C-6AB80FC5988E}"/>
              </a:ext>
            </a:extLst>
          </p:cNvPr>
          <p:cNvSpPr txBox="1"/>
          <p:nvPr/>
        </p:nvSpPr>
        <p:spPr>
          <a:xfrm>
            <a:off x="9571290" y="1149220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271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15D2B-3DDD-86BB-E59B-B5E4A9EBC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835001-FEB2-E63E-3779-31BD01D46227}"/>
              </a:ext>
            </a:extLst>
          </p:cNvPr>
          <p:cNvSpPr txBox="1"/>
          <p:nvPr/>
        </p:nvSpPr>
        <p:spPr>
          <a:xfrm>
            <a:off x="551615" y="548800"/>
            <a:ext cx="105847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是对角线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9.jpeg">
            <a:extLst>
              <a:ext uri="{FF2B5EF4-FFF2-40B4-BE49-F238E27FC236}">
                <a16:creationId xmlns:a16="http://schemas.microsoft.com/office/drawing/2014/main" id="{480A7196-ECC9-4E7A-F83F-4D09920AB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90" y="2807652"/>
            <a:ext cx="3977502" cy="18721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544080F-27F9-4EAE-44D4-7CD3C0A28323}"/>
              </a:ext>
            </a:extLst>
          </p:cNvPr>
          <p:cNvSpPr txBox="1"/>
          <p:nvPr/>
        </p:nvSpPr>
        <p:spPr>
          <a:xfrm>
            <a:off x="551615" y="1844890"/>
            <a:ext cx="612042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:∵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∴①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=②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AEC611-AF10-FE6C-E55E-078293485462}"/>
              </a:ext>
            </a:extLst>
          </p:cNvPr>
          <p:cNvSpPr txBox="1"/>
          <p:nvPr/>
        </p:nvSpPr>
        <p:spPr>
          <a:xfrm>
            <a:off x="2001240" y="3486729"/>
            <a:ext cx="2044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AB=CD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165CE74-7A08-B13F-629E-E80238745341}"/>
              </a:ext>
            </a:extLst>
          </p:cNvPr>
          <p:cNvSpPr txBox="1"/>
          <p:nvPr/>
        </p:nvSpPr>
        <p:spPr>
          <a:xfrm>
            <a:off x="3488965" y="4040788"/>
            <a:ext cx="18001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CDB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827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D9D85-FAC5-37DF-D4F1-81B3A86A3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DD27879C-388F-FC0C-0B1F-90551C4463EF}"/>
              </a:ext>
            </a:extLst>
          </p:cNvPr>
          <p:cNvGrpSpPr/>
          <p:nvPr/>
        </p:nvGrpSpPr>
        <p:grpSpPr>
          <a:xfrm>
            <a:off x="7879835" y="980830"/>
            <a:ext cx="3832555" cy="2239085"/>
            <a:chOff x="8096544" y="-1164062"/>
            <a:chExt cx="3832555" cy="2239085"/>
          </a:xfrm>
        </p:grpSpPr>
        <p:pic>
          <p:nvPicPr>
            <p:cNvPr id="7" name="image30.jpeg">
              <a:extLst>
                <a:ext uri="{FF2B5EF4-FFF2-40B4-BE49-F238E27FC236}">
                  <a16:creationId xmlns:a16="http://schemas.microsoft.com/office/drawing/2014/main" id="{C599D7F6-473B-45D1-7E1F-845C8B33B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6544" y="-1164062"/>
              <a:ext cx="3832555" cy="191528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BAE5E4-772D-6C21-B5F7-1E736FCFEFDF}"/>
                </a:ext>
              </a:extLst>
            </p:cNvPr>
            <p:cNvSpPr txBox="1"/>
            <p:nvPr/>
          </p:nvSpPr>
          <p:spPr>
            <a:xfrm>
              <a:off x="8651925" y="551803"/>
              <a:ext cx="22607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038FB08-D3F1-63C4-F68E-ED23CC44DDEC}"/>
              </a:ext>
            </a:extLst>
          </p:cNvPr>
          <p:cNvSpPr txBox="1"/>
          <p:nvPr/>
        </p:nvSpPr>
        <p:spPr>
          <a:xfrm>
            <a:off x="479610" y="470085"/>
            <a:ext cx="964867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∴③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(A.A.S.)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小天再进一步研究发现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平行四边形一组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对角顶点到经过平行四边形对角线交点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的直线的距离均有此特征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请你依照题意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完成下面真命题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平行四边形一组对角顶点到经过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5F5353-B506-B17D-D14D-CE10E0B1FF11}"/>
              </a:ext>
            </a:extLst>
          </p:cNvPr>
          <p:cNvSpPr txBox="1"/>
          <p:nvPr/>
        </p:nvSpPr>
        <p:spPr>
          <a:xfrm>
            <a:off x="767629" y="5187586"/>
            <a:ext cx="49683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作图如答案图所示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4FA620-0DB3-35D8-338E-A6C4C5749B03}"/>
              </a:ext>
            </a:extLst>
          </p:cNvPr>
          <p:cNvSpPr txBox="1"/>
          <p:nvPr/>
        </p:nvSpPr>
        <p:spPr>
          <a:xfrm>
            <a:off x="1415675" y="4351005"/>
            <a:ext cx="80211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平行四边形对角线交点的直线的距离相等　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5A817B-BD22-C5D4-DA15-F41ABDFB14FB}"/>
              </a:ext>
            </a:extLst>
          </p:cNvPr>
          <p:cNvSpPr txBox="1"/>
          <p:nvPr/>
        </p:nvSpPr>
        <p:spPr>
          <a:xfrm>
            <a:off x="1784871" y="470085"/>
            <a:ext cx="33030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AEB=</a:t>
            </a:r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710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BA2C5-0CD1-5280-2246-4A502D7B71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930860-381D-24AB-F101-1311D0871CEB}"/>
              </a:ext>
            </a:extLst>
          </p:cNvPr>
          <p:cNvSpPr txBox="1"/>
          <p:nvPr/>
        </p:nvSpPr>
        <p:spPr>
          <a:xfrm>
            <a:off x="453750" y="363631"/>
            <a:ext cx="111607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,▱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1.jpeg">
            <a:extLst>
              <a:ext uri="{FF2B5EF4-FFF2-40B4-BE49-F238E27FC236}">
                <a16:creationId xmlns:a16="http://schemas.microsoft.com/office/drawing/2014/main" id="{3A58EE4A-90A4-6F85-0E9A-0E004DD95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356" y="3284990"/>
            <a:ext cx="4283024" cy="22019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BD06E8-E2ED-97C4-1B11-2DD251AACC13}"/>
              </a:ext>
            </a:extLst>
          </p:cNvPr>
          <p:cNvSpPr txBox="1"/>
          <p:nvPr/>
        </p:nvSpPr>
        <p:spPr>
          <a:xfrm>
            <a:off x="479610" y="2159116"/>
            <a:ext cx="784854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∴OA=OC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EAO=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FCO.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∵OE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AEO=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CFO=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AEO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CFO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(A.A.S.)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∴OE=OF.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47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84558-E7D2-9DF1-152D-B60F80470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96B51F4-70F1-3705-D8F6-D789BB614665}"/>
              </a:ext>
            </a:extLst>
          </p:cNvPr>
          <p:cNvSpPr txBox="1"/>
          <p:nvPr/>
        </p:nvSpPr>
        <p:spPr>
          <a:xfrm>
            <a:off x="587617" y="548800"/>
            <a:ext cx="110167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FG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交线段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BGFE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AC804C-9364-B1C1-FD8A-63225BA77EBF}"/>
              </a:ext>
            </a:extLst>
          </p:cNvPr>
          <p:cNvSpPr txBox="1"/>
          <p:nvPr/>
        </p:nvSpPr>
        <p:spPr>
          <a:xfrm>
            <a:off x="551616" y="2492935"/>
            <a:ext cx="82085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∵FG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AGF=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GAF.∴AF=GF.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∵BE=AF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∴FG=BE.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∵FG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BGFE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2.jpeg">
            <a:extLst>
              <a:ext uri="{FF2B5EF4-FFF2-40B4-BE49-F238E27FC236}">
                <a16:creationId xmlns:a16="http://schemas.microsoft.com/office/drawing/2014/main" id="{D14A313D-9BA7-082F-A961-E5B8F0A35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15" y="2636945"/>
            <a:ext cx="3718235" cy="29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4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E7B20-9341-9C29-4B32-E4DD374C3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6D3A30-EC39-6742-58F4-7721EFEDB01B}"/>
              </a:ext>
            </a:extLst>
          </p:cNvPr>
          <p:cNvSpPr txBox="1"/>
          <p:nvPr/>
        </p:nvSpPr>
        <p:spPr>
          <a:xfrm>
            <a:off x="479610" y="491447"/>
            <a:ext cx="1065674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分别为边作等边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和等边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879206-A790-4DD4-F425-318CCE503C16}"/>
              </a:ext>
            </a:extLst>
          </p:cNvPr>
          <p:cNvSpPr txBox="1"/>
          <p:nvPr/>
        </p:nvSpPr>
        <p:spPr>
          <a:xfrm>
            <a:off x="479610" y="1596550"/>
            <a:ext cx="41006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3.jpeg">
            <a:extLst>
              <a:ext uri="{FF2B5EF4-FFF2-40B4-BE49-F238E27FC236}">
                <a16:creationId xmlns:a16="http://schemas.microsoft.com/office/drawing/2014/main" id="{46927ED1-890F-DE4F-C938-3CABED372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155" y="2335753"/>
            <a:ext cx="2988155" cy="298815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BC124F1-5E63-43DE-68B0-EE500F6ABCBD}"/>
              </a:ext>
            </a:extLst>
          </p:cNvPr>
          <p:cNvSpPr txBox="1"/>
          <p:nvPr/>
        </p:nvSpPr>
        <p:spPr>
          <a:xfrm>
            <a:off x="479611" y="2276920"/>
            <a:ext cx="76325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∴BC=AD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AB=CD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CBA=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∴BE=AB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AD=DF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EBA=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∴BE=CD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BC=DF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(S.A.S.),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∴EC=CF.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92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E00D-B083-5473-B5EA-4984E6387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612292-7B11-ED12-D4D4-4760C55661AD}"/>
              </a:ext>
            </a:extLst>
          </p:cNvPr>
          <p:cNvSpPr txBox="1"/>
          <p:nvPr/>
        </p:nvSpPr>
        <p:spPr>
          <a:xfrm>
            <a:off x="602845" y="332785"/>
            <a:ext cx="4896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ECF</a:t>
            </a:r>
            <a:r>
              <a:rPr lang="zh-CN" altLang="zh-CN" sz="3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</a:t>
            </a:r>
            <a:r>
              <a:rPr lang="en-US" altLang="zh-CN" sz="35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82731E-1FFD-F1C9-BA6B-F109956BBB24}"/>
              </a:ext>
            </a:extLst>
          </p:cNvPr>
          <p:cNvSpPr txBox="1"/>
          <p:nvPr/>
        </p:nvSpPr>
        <p:spPr>
          <a:xfrm>
            <a:off x="582070" y="1003741"/>
            <a:ext cx="1071833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FDC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DCF.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</a:t>
            </a:r>
            <a:r>
              <a:rPr lang="zh-CN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BEC+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CBE=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CBA.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BCD=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°-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CBA=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BCE+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DCF+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ECF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ECF=</a:t>
            </a:r>
            <a:r>
              <a:rPr lang="en-US" altLang="zh-CN" sz="35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5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5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3.jpeg">
            <a:extLst>
              <a:ext uri="{FF2B5EF4-FFF2-40B4-BE49-F238E27FC236}">
                <a16:creationId xmlns:a16="http://schemas.microsoft.com/office/drawing/2014/main" id="{8A650516-4B80-D28D-32B9-49DE01788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160" y="476795"/>
            <a:ext cx="2592180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65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84D47-CD3E-F423-E1BB-453E42186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500F99-9404-08B3-959A-C6AEF2E3A5E5}"/>
              </a:ext>
            </a:extLst>
          </p:cNvPr>
          <p:cNvSpPr txBox="1"/>
          <p:nvPr/>
        </p:nvSpPr>
        <p:spPr>
          <a:xfrm>
            <a:off x="666115" y="503041"/>
            <a:ext cx="105127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分别在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CF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4.jpeg">
            <a:extLst>
              <a:ext uri="{FF2B5EF4-FFF2-40B4-BE49-F238E27FC236}">
                <a16:creationId xmlns:a16="http://schemas.microsoft.com/office/drawing/2014/main" id="{4B5F7E95-28B2-CB5D-8268-793F29010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65" y="3096494"/>
            <a:ext cx="2843978" cy="17562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F31A56E-FA1A-D272-3231-779C842E7875}"/>
              </a:ext>
            </a:extLst>
          </p:cNvPr>
          <p:cNvSpPr txBox="1"/>
          <p:nvPr/>
        </p:nvSpPr>
        <p:spPr>
          <a:xfrm>
            <a:off x="666115" y="1580259"/>
            <a:ext cx="89286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试证明四边形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AFCE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6E6ED0-9A66-CE89-52C7-1F52CA6BD365}"/>
              </a:ext>
            </a:extLst>
          </p:cNvPr>
          <p:cNvSpPr txBox="1"/>
          <p:nvPr/>
        </p:nvSpPr>
        <p:spPr>
          <a:xfrm>
            <a:off x="666115" y="2204915"/>
            <a:ext cx="81660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AB=CD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AE=AD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同理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BFC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也是等边三角形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∴ED=AD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BF=BC.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∴AB+BF=CD+DE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AF=CE.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AFCE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82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B375D-4A37-0F85-896F-68A76AF16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2F8A4A0-4289-B038-591D-D8F53F2851A6}"/>
              </a:ext>
            </a:extLst>
          </p:cNvPr>
          <p:cNvSpPr txBox="1"/>
          <p:nvPr/>
        </p:nvSpPr>
        <p:spPr>
          <a:xfrm>
            <a:off x="623620" y="620805"/>
            <a:ext cx="1080075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若去掉已知条件“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中的结论还成立吗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请直接回答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0086BF-3802-9749-EE65-17B2B6F37921}"/>
              </a:ext>
            </a:extLst>
          </p:cNvPr>
          <p:cNvSpPr txBox="1"/>
          <p:nvPr/>
        </p:nvSpPr>
        <p:spPr>
          <a:xfrm>
            <a:off x="695625" y="2269974"/>
            <a:ext cx="2520175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成立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4.jpeg">
            <a:extLst>
              <a:ext uri="{FF2B5EF4-FFF2-40B4-BE49-F238E27FC236}">
                <a16:creationId xmlns:a16="http://schemas.microsoft.com/office/drawing/2014/main" id="{C404D837-5F3B-ECD0-2E89-1ADFE9942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2550864"/>
            <a:ext cx="3520784" cy="217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F5607-8A9F-85BD-D272-65DF972CB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E3AEAA-7703-25CE-29AA-E6FBE9FBFBCE}"/>
              </a:ext>
            </a:extLst>
          </p:cNvPr>
          <p:cNvSpPr txBox="1"/>
          <p:nvPr/>
        </p:nvSpPr>
        <p:spPr>
          <a:xfrm>
            <a:off x="661548" y="548800"/>
            <a:ext cx="1072874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是等边三角形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上的一个动点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为边的等边三角形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75B719-E31C-4ADE-4E91-6073D1247A1E}"/>
              </a:ext>
            </a:extLst>
          </p:cNvPr>
          <p:cNvSpPr txBox="1"/>
          <p:nvPr/>
        </p:nvSpPr>
        <p:spPr>
          <a:xfrm>
            <a:off x="661548" y="2841924"/>
            <a:ext cx="88131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5.jpeg">
            <a:extLst>
              <a:ext uri="{FF2B5EF4-FFF2-40B4-BE49-F238E27FC236}">
                <a16:creationId xmlns:a16="http://schemas.microsoft.com/office/drawing/2014/main" id="{C5526ED4-079A-A749-48BC-C915153B4D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9830"/>
          <a:stretch/>
        </p:blipFill>
        <p:spPr>
          <a:xfrm>
            <a:off x="8060337" y="2780955"/>
            <a:ext cx="3470115" cy="297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57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83B28-1019-ACA8-6E6B-91DF0376A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6F74F63-9D6B-9F1D-AC35-374707F70BE3}"/>
              </a:ext>
            </a:extLst>
          </p:cNvPr>
          <p:cNvSpPr txBox="1"/>
          <p:nvPr/>
        </p:nvSpPr>
        <p:spPr>
          <a:xfrm>
            <a:off x="551615" y="620805"/>
            <a:ext cx="103687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:∵△ABC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△ADE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都是等边三角形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∴AE=AD,AB=AC,∠EAD=∠BAC=60°.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∵∠EAB=∠EAD-∠BAD,</a:t>
            </a: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∠DAC=∠BAC-∠BAD,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∴∠EAB=∠DAC.</a:t>
            </a:r>
          </a:p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∴△AEB≌△ADC(S.A.S.).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.jpeg">
            <a:extLst>
              <a:ext uri="{FF2B5EF4-FFF2-40B4-BE49-F238E27FC236}">
                <a16:creationId xmlns:a16="http://schemas.microsoft.com/office/drawing/2014/main" id="{F233DA17-04E6-E88F-7F0E-5B6F859F26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9830"/>
          <a:stretch/>
        </p:blipFill>
        <p:spPr>
          <a:xfrm>
            <a:off x="7680110" y="2136555"/>
            <a:ext cx="3688582" cy="316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8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19056-1905-F64D-5863-1C3899B53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55475D-1CA1-0F08-9231-E1D685FC7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4" y="692810"/>
            <a:ext cx="1116077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的对角线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下列结论正确的是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.S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kumimoji="0" lang="en-US" altLang="zh-CN" sz="3600" b="1" i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3600" b="1" i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是轴对称图形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92CDE1-454B-AF75-4A46-BB5FD82B901E}"/>
              </a:ext>
            </a:extLst>
          </p:cNvPr>
          <p:cNvSpPr txBox="1"/>
          <p:nvPr/>
        </p:nvSpPr>
        <p:spPr>
          <a:xfrm>
            <a:off x="4871915" y="134085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pic>
        <p:nvPicPr>
          <p:cNvPr id="5" name="image16.jpeg">
            <a:extLst>
              <a:ext uri="{FF2B5EF4-FFF2-40B4-BE49-F238E27FC236}">
                <a16:creationId xmlns:a16="http://schemas.microsoft.com/office/drawing/2014/main" id="{843CDE5A-6611-A864-2952-0FF9AC9A0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20" y="2636945"/>
            <a:ext cx="4392305" cy="233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8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D23F0-DC97-BD7C-CFE0-CE9FE23A9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98E3F98-980C-493D-A9EF-4F18BBE10463}"/>
              </a:ext>
            </a:extLst>
          </p:cNvPr>
          <p:cNvSpPr txBox="1"/>
          <p:nvPr/>
        </p:nvSpPr>
        <p:spPr>
          <a:xfrm>
            <a:off x="553395" y="692810"/>
            <a:ext cx="111607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BCGE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是怎样特殊的四边形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.jpeg">
            <a:extLst>
              <a:ext uri="{FF2B5EF4-FFF2-40B4-BE49-F238E27FC236}">
                <a16:creationId xmlns:a16="http://schemas.microsoft.com/office/drawing/2014/main" id="{020EDDAD-34EF-5D74-880E-1A99F28554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9830"/>
          <a:stretch/>
        </p:blipFill>
        <p:spPr>
          <a:xfrm>
            <a:off x="7752115" y="1902270"/>
            <a:ext cx="3688582" cy="31653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6FC4F7B-9900-5C08-18EB-006A29B1BB9B}"/>
              </a:ext>
            </a:extLst>
          </p:cNvPr>
          <p:cNvSpPr txBox="1"/>
          <p:nvPr/>
        </p:nvSpPr>
        <p:spPr>
          <a:xfrm>
            <a:off x="551615" y="1628875"/>
            <a:ext cx="707375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ABE=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BAC.∴EB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GC.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∵EG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1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88F26-BDB2-A9AA-84FF-F19FCF50B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7592B9-C310-7983-6D6F-D87A7B731223}"/>
              </a:ext>
            </a:extLst>
          </p:cNvPr>
          <p:cNvSpPr txBox="1"/>
          <p:nvPr/>
        </p:nvSpPr>
        <p:spPr>
          <a:xfrm>
            <a:off x="407605" y="332785"/>
            <a:ext cx="1101676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的延长线上时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中的两个结论是否成立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.jpeg">
            <a:extLst>
              <a:ext uri="{FF2B5EF4-FFF2-40B4-BE49-F238E27FC236}">
                <a16:creationId xmlns:a16="http://schemas.microsoft.com/office/drawing/2014/main" id="{866E62E5-A758-CEFA-3DFC-D0AB5BB160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87" r="-876"/>
          <a:stretch/>
        </p:blipFill>
        <p:spPr>
          <a:xfrm>
            <a:off x="8409350" y="1340855"/>
            <a:ext cx="3178397" cy="28515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D3CBA9F-D512-9D26-6D79-4AE3FBEF38A1}"/>
              </a:ext>
            </a:extLst>
          </p:cNvPr>
          <p:cNvSpPr txBox="1"/>
          <p:nvPr/>
        </p:nvSpPr>
        <p:spPr>
          <a:xfrm>
            <a:off x="479610" y="1916895"/>
            <a:ext cx="8512223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:①②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都成立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∵△ABC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△ADE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都是等边三角形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∴AE=AD,AB=AC,∠EAD=∠BAC=60°.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∵∠EAB=∠BAC-∠EAC,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∠DAC=∠EAD-∠EAC,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90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BFCE0-9374-D935-62E9-00707CBBB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D505B5-5074-D697-F108-6D7A8596E15B}"/>
              </a:ext>
            </a:extLst>
          </p:cNvPr>
          <p:cNvSpPr txBox="1"/>
          <p:nvPr/>
        </p:nvSpPr>
        <p:spPr>
          <a:xfrm>
            <a:off x="767630" y="836820"/>
            <a:ext cx="1051273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∴∠EAB=∠DAC.</a:t>
            </a:r>
            <a:endParaRPr kumimoji="0" lang="zh-CN" altLang="zh-CN" sz="3600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∴△AEB≌△ADC(S.A.S.).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∴∠ABE=∠ACD=120°.</a:t>
            </a:r>
            <a:endParaRPr kumimoji="0" lang="zh-CN" altLang="zh-CN" sz="3600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∵∠BAC=60°,∴∠ABE+∠BAC=180°.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∴EB∥GC.</a:t>
            </a:r>
            <a:endParaRPr kumimoji="0" lang="zh-CN" altLang="zh-CN" sz="3600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∵EG∥BC,∴</a:t>
            </a:r>
            <a:r>
              <a:rPr kumimoji="0" lang="zh-CN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BCGE</a:t>
            </a:r>
            <a:r>
              <a:rPr kumimoji="0" lang="zh-CN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</a:t>
            </a: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5.jpeg">
            <a:extLst>
              <a:ext uri="{FF2B5EF4-FFF2-40B4-BE49-F238E27FC236}">
                <a16:creationId xmlns:a16="http://schemas.microsoft.com/office/drawing/2014/main" id="{DEB5FF81-4E4E-188C-4D5C-5E43C26D9B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887" r="-876"/>
          <a:stretch/>
        </p:blipFill>
        <p:spPr>
          <a:xfrm>
            <a:off x="8269018" y="471885"/>
            <a:ext cx="3178397" cy="285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286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0EE8C-6576-A26D-5E79-5D4378A61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BE63D1F-4840-4CDF-BB5B-950C97F91726}"/>
              </a:ext>
            </a:extLst>
          </p:cNvPr>
          <p:cNvSpPr txBox="1"/>
          <p:nvPr/>
        </p:nvSpPr>
        <p:spPr>
          <a:xfrm>
            <a:off x="579255" y="404790"/>
            <a:ext cx="1072874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综合与实践</a:t>
            </a: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【问题情境】在数学综合实践课上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同学们以特殊三角形为背景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探究动点运动的几何问题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上的动点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不含端点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BM.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【初步尝试】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为等边三角形时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小颜发现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请思考并证明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6.jpeg">
            <a:extLst>
              <a:ext uri="{FF2B5EF4-FFF2-40B4-BE49-F238E27FC236}">
                <a16:creationId xmlns:a16="http://schemas.microsoft.com/office/drawing/2014/main" id="{1FAA3EBE-187A-FD39-FCBD-BB6C33CFC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750" y="3944220"/>
            <a:ext cx="8208570" cy="202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948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7A2F8-F9F3-8D55-39BF-F5D5C4D9D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2E4C797-1CB3-D8B0-B40A-98455DF19A95}"/>
              </a:ext>
            </a:extLst>
          </p:cNvPr>
          <p:cNvSpPr txBox="1"/>
          <p:nvPr/>
        </p:nvSpPr>
        <p:spPr>
          <a:xfrm>
            <a:off x="767630" y="692810"/>
            <a:ext cx="806456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∵MA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∴DM=AM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∵AN=MB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MBD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(S.A.S.),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∴MN=DB.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6.jpeg">
            <a:extLst>
              <a:ext uri="{FF2B5EF4-FFF2-40B4-BE49-F238E27FC236}">
                <a16:creationId xmlns:a16="http://schemas.microsoft.com/office/drawing/2014/main" id="{F8A09247-0A25-DC84-F291-B7CF6688F2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9298"/>
          <a:stretch/>
        </p:blipFill>
        <p:spPr>
          <a:xfrm>
            <a:off x="7608105" y="2492935"/>
            <a:ext cx="3577807" cy="28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069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3D6A4-1A00-969F-64E6-5A80B91E5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098EF95-E9E8-06F3-53F4-750AA041727C}"/>
              </a:ext>
            </a:extLst>
          </p:cNvPr>
          <p:cNvSpPr txBox="1"/>
          <p:nvPr/>
        </p:nvSpPr>
        <p:spPr>
          <a:xfrm>
            <a:off x="515612" y="596388"/>
            <a:ext cx="111607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【类比探究】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小梁尝试改变三角形的形状后进一步探究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试猜想四边形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6.jpeg">
            <a:extLst>
              <a:ext uri="{FF2B5EF4-FFF2-40B4-BE49-F238E27FC236}">
                <a16:creationId xmlns:a16="http://schemas.microsoft.com/office/drawing/2014/main" id="{5484C4D8-E415-11F6-6A56-459B9940FF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356" r="35100"/>
          <a:stretch/>
        </p:blipFill>
        <p:spPr>
          <a:xfrm>
            <a:off x="4151865" y="3212984"/>
            <a:ext cx="3528245" cy="259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500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1D145-5492-858F-FE33-6877EBAFE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F7AFDD-4888-BF0B-0C78-53D807D6D555}"/>
              </a:ext>
            </a:extLst>
          </p:cNvPr>
          <p:cNvSpPr txBox="1"/>
          <p:nvPr/>
        </p:nvSpPr>
        <p:spPr>
          <a:xfrm>
            <a:off x="767630" y="476795"/>
            <a:ext cx="964867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∵AB=AC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由旋转的性质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MA=MD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MDA=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BF.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可证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ANM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MBD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AMN=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MDB.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AMN+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MAE=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MDB+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MBD=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MAE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AFBD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为平行四边形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6.jpeg">
            <a:extLst>
              <a:ext uri="{FF2B5EF4-FFF2-40B4-BE49-F238E27FC236}">
                <a16:creationId xmlns:a16="http://schemas.microsoft.com/office/drawing/2014/main" id="{E67A7BE5-AF7F-6AB8-7BA5-7EE45E270B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356" r="35100"/>
          <a:stretch/>
        </p:blipFill>
        <p:spPr>
          <a:xfrm>
            <a:off x="7896125" y="2492935"/>
            <a:ext cx="3528245" cy="259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939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DAD6A-95C8-ED7F-B59D-805777278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C5CCA6-5A8F-8C1A-6F09-187CE155676E}"/>
              </a:ext>
            </a:extLst>
          </p:cNvPr>
          <p:cNvSpPr txBox="1"/>
          <p:nvPr/>
        </p:nvSpPr>
        <p:spPr>
          <a:xfrm>
            <a:off x="551615" y="692810"/>
            <a:ext cx="109447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【拓展延伸】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孙老师提出新的探究方向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6.jpeg">
            <a:extLst>
              <a:ext uri="{FF2B5EF4-FFF2-40B4-BE49-F238E27FC236}">
                <a16:creationId xmlns:a16="http://schemas.microsoft.com/office/drawing/2014/main" id="{7867F2E5-EE53-9A69-F485-A520D03270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6269" r="-497"/>
          <a:stretch/>
        </p:blipFill>
        <p:spPr>
          <a:xfrm>
            <a:off x="4151865" y="2996970"/>
            <a:ext cx="3600250" cy="259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654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C6C05-9438-6ED9-88D3-BAC51B211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8EC217-E07A-0BB3-43A5-19AD0E238E34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8568595" cy="54023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且使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AG=CB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GM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BG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O.</a:t>
                </a: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易证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GAM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≌△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BCN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∴GM=BN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∴BN+CM=GM+CM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三点共线时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BN+CM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最小值为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易知四边形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ACBG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为平行四边形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𝑨𝑩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CG=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CO=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𝑶</m:t>
                            </m:r>
                          </m:e>
                          <m:sup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e>
                    </m:ra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∴BN+CM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e>
                    </m:ra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8EC217-E07A-0BB3-43A5-19AD0E238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8568595" cy="5402313"/>
              </a:xfrm>
              <a:prstGeom prst="rect">
                <a:avLst/>
              </a:prstGeom>
              <a:blipFill>
                <a:blip r:embed="rId3"/>
                <a:stretch>
                  <a:fillRect l="-1778" t="-1919" r="-1849" b="-2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>
            <a:extLst>
              <a:ext uri="{FF2B5EF4-FFF2-40B4-BE49-F238E27FC236}">
                <a16:creationId xmlns:a16="http://schemas.microsoft.com/office/drawing/2014/main" id="{90B41618-6537-1F28-3670-E8A07A737D19}"/>
              </a:ext>
            </a:extLst>
          </p:cNvPr>
          <p:cNvGrpSpPr/>
          <p:nvPr/>
        </p:nvGrpSpPr>
        <p:grpSpPr>
          <a:xfrm>
            <a:off x="7188015" y="1556870"/>
            <a:ext cx="4320300" cy="2395350"/>
            <a:chOff x="7188015" y="1556870"/>
            <a:chExt cx="4320300" cy="2395350"/>
          </a:xfrm>
        </p:grpSpPr>
        <p:pic>
          <p:nvPicPr>
            <p:cNvPr id="2" name="image37.jpeg">
              <a:extLst>
                <a:ext uri="{FF2B5EF4-FFF2-40B4-BE49-F238E27FC236}">
                  <a16:creationId xmlns:a16="http://schemas.microsoft.com/office/drawing/2014/main" id="{05D23763-B242-5BDE-578A-1F0FA9ECE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88015" y="1556870"/>
              <a:ext cx="4320300" cy="1909300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EF97A95-579E-E7CF-4B85-ECADA1E3A7E4}"/>
                </a:ext>
              </a:extLst>
            </p:cNvPr>
            <p:cNvSpPr txBox="1"/>
            <p:nvPr/>
          </p:nvSpPr>
          <p:spPr>
            <a:xfrm>
              <a:off x="8904195" y="3429000"/>
              <a:ext cx="201614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9996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DC126-D25C-220B-03BE-93CB78F55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BB7D23-6321-E9C9-D64C-A4AD35EAA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17" y="1124840"/>
            <a:ext cx="11016765" cy="33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的四边分别为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是对边且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则四边形是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	  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对角线相等的四边形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任意四边形	  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对角线互相垂直的四边形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3AB746-923D-5152-9C01-2D02713F2195}"/>
              </a:ext>
            </a:extLst>
          </p:cNvPr>
          <p:cNvSpPr txBox="1"/>
          <p:nvPr/>
        </p:nvSpPr>
        <p:spPr>
          <a:xfrm>
            <a:off x="9624245" y="216686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719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CCA60-9D1A-50CF-F7ED-48D86CD5D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90936BA-1363-D9CD-5BEE-276416DAB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1412860"/>
            <a:ext cx="11016765" cy="331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的取值可以是下列中的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	 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	 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B520CD-6E42-9A6F-FA88-9AADFB9F1844}"/>
              </a:ext>
            </a:extLst>
          </p:cNvPr>
          <p:cNvSpPr txBox="1"/>
          <p:nvPr/>
        </p:nvSpPr>
        <p:spPr>
          <a:xfrm>
            <a:off x="7320085" y="245234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13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1C2B8-82AA-5FFE-0576-CFF6CABED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2D13D9-D36F-F6A0-C899-312C1F783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692810"/>
            <a:ext cx="1123278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在平行四边形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=110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7.jpeg">
            <a:extLst>
              <a:ext uri="{FF2B5EF4-FFF2-40B4-BE49-F238E27FC236}">
                <a16:creationId xmlns:a16="http://schemas.microsoft.com/office/drawing/2014/main" id="{541F606B-E44F-1F03-2F2B-8A2245A26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60" y="2970910"/>
            <a:ext cx="4032280" cy="28799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C558FF-4D44-4476-AC1A-913D4F8BC35C}"/>
              </a:ext>
            </a:extLst>
          </p:cNvPr>
          <p:cNvSpPr txBox="1"/>
          <p:nvPr/>
        </p:nvSpPr>
        <p:spPr>
          <a:xfrm>
            <a:off x="9264220" y="1246807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931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CF18D-21E5-2AAC-30FE-62E068B2F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8CB968-3292-16AC-9D43-8B549B245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25" y="476795"/>
            <a:ext cx="10800750" cy="33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则△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DBC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	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	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不确定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8.jpeg">
            <a:extLst>
              <a:ext uri="{FF2B5EF4-FFF2-40B4-BE49-F238E27FC236}">
                <a16:creationId xmlns:a16="http://schemas.microsoft.com/office/drawing/2014/main" id="{E40C411C-CF0F-67D6-9B33-BC89DDA54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20" y="2204915"/>
            <a:ext cx="3841679" cy="28802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F7A9DF5-3FD7-695E-71DD-5C6DCBFDB283}"/>
              </a:ext>
            </a:extLst>
          </p:cNvPr>
          <p:cNvSpPr txBox="1"/>
          <p:nvPr/>
        </p:nvSpPr>
        <p:spPr>
          <a:xfrm>
            <a:off x="1199660" y="1558584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1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EA2A4-9E90-3804-1F30-78C55E922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DAB59C-85FC-D3AD-10DA-C082ABAB4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24" y="1371391"/>
            <a:ext cx="10872755" cy="33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在四边形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对角线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相交于点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下列条件不能判定这个四边形是平行四边形的是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.AB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179661-0A03-600C-6A99-00995A1DDB5A}"/>
              </a:ext>
            </a:extLst>
          </p:cNvPr>
          <p:cNvSpPr txBox="1"/>
          <p:nvPr/>
        </p:nvSpPr>
        <p:spPr>
          <a:xfrm>
            <a:off x="9969415" y="242093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622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F064C-8D11-2876-35F2-06D338DB7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BE160D-2818-DBEF-2146-CA38353C9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645" y="476795"/>
            <a:ext cx="9864685" cy="248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是平行四边形内任一点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▱</a:t>
            </a:r>
            <a:r>
              <a:rPr kumimoji="0" lang="en-US" altLang="zh-CN" sz="3600" b="1" i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则图中阴影部分的面积是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	     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	          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9.jpeg">
            <a:extLst>
              <a:ext uri="{FF2B5EF4-FFF2-40B4-BE49-F238E27FC236}">
                <a16:creationId xmlns:a16="http://schemas.microsoft.com/office/drawing/2014/main" id="{B8202A1D-AD5B-EB09-5B38-3A8E90E21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855" y="3414045"/>
            <a:ext cx="4176290" cy="24052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25652ED-8707-A61C-9CFC-FE36B35884CB}"/>
              </a:ext>
            </a:extLst>
          </p:cNvPr>
          <p:cNvSpPr txBox="1"/>
          <p:nvPr/>
        </p:nvSpPr>
        <p:spPr>
          <a:xfrm>
            <a:off x="5735975" y="148486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581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220</TotalTime>
  <Words>2851</Words>
  <Application>Microsoft Office PowerPoint</Application>
  <PresentationFormat>宽屏</PresentationFormat>
  <Paragraphs>199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335</cp:revision>
  <dcterms:created xsi:type="dcterms:W3CDTF">2016-07-05T04:43:00Z</dcterms:created>
  <dcterms:modified xsi:type="dcterms:W3CDTF">2024-11-13T16:53:21Z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