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67" r:id="rId2"/>
    <p:sldId id="3020" r:id="rId3"/>
    <p:sldId id="3021" r:id="rId4"/>
    <p:sldId id="3022" r:id="rId5"/>
    <p:sldId id="3023" r:id="rId6"/>
    <p:sldId id="3024" r:id="rId7"/>
    <p:sldId id="3025" r:id="rId8"/>
    <p:sldId id="3026" r:id="rId9"/>
    <p:sldId id="3027" r:id="rId10"/>
    <p:sldId id="3028" r:id="rId11"/>
    <p:sldId id="3029" r:id="rId12"/>
    <p:sldId id="3030" r:id="rId13"/>
    <p:sldId id="3031" r:id="rId14"/>
    <p:sldId id="3032" r:id="rId15"/>
    <p:sldId id="3033" r:id="rId16"/>
    <p:sldId id="3034" r:id="rId17"/>
    <p:sldId id="3035" r:id="rId18"/>
    <p:sldId id="3036" r:id="rId19"/>
    <p:sldId id="3037" r:id="rId20"/>
    <p:sldId id="3038" r:id="rId21"/>
    <p:sldId id="3039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162" y="108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B84BC-2E2F-66F7-EB0B-7169B4FBC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03614BA-2B0E-73DE-2164-99C0D73C9A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09EEB88-2DC5-7C85-15F3-C04332C0763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2052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5F0B5-230B-AD9C-CCA9-0D5FC2593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3860E6A-8C87-D606-CD7C-C248B164B3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92135C3-E3DA-7622-90FC-37F21C21E82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1452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FF5FCC-7FC6-E9EC-1549-F36B930E4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AC9F07A-CF07-83DC-9212-EC7D780DC6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F33A1E7-9A2C-CC2D-C462-EFB183075C5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2797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80ED4D-38DF-7FC2-1D30-3F3899059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826C52A-58B3-07AB-55BF-38087780A4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8AC98DF-7F1F-8CDB-2099-62073C304E0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82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CAFE3-CA00-2EF0-FCB7-5D55C64E2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AE2AB9F-A109-8449-66AC-12507F4EA0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608182F-7AA7-0AA6-9825-45B01F5046A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9991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5C3E9-DB96-B19B-EFEA-C7ACDD15B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FD57172-9D9D-89E8-353A-77751A57E2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75CC7CE-3338-5C25-2A79-1A996B0C6A2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0794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068F5-6AE9-A381-2011-E5BC75105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01CDB27-125A-BB6A-2431-6C2640520B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91306A6-CA31-7069-71F9-01DD13A219A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8513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08387-A9F1-18BF-ED7E-8931A7A4E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334F8AC-54C3-1E77-12F6-CA6EA9E615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DDE5CBB-F26B-8CE3-47BD-214E7AD1399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8872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FE8FE-FE14-6CC7-D5BF-40FD54CFD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AA8E4AF-769D-4342-A10E-7356113876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250EDEF-5A17-930D-CC1B-95B8C66C2A2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0042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9D4AE-9606-349B-061C-98B0EBEE7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572278E-292B-A4C5-2738-67B887B2F4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9C16E06-106A-DDA7-52C1-BACF13F0196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8500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89DBA-4838-8FC4-ACFF-C06A88E3F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F0893C8-7B67-2C65-1DBD-8E85FF8221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6D7B00D-9B0B-F6F1-B319-AAA3E3D5B76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662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3D039-2E2B-DF3E-C768-49D3E884F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D26D1AF-312D-5F58-B59D-851B1E6732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2A2E338-BD48-D231-9712-42CF5D9263B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9252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D17D5-D054-4F3B-022B-483803E845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5371AC9-FD47-28C0-D0E8-69024E19FD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5458104-A835-BFA7-9044-43E2146A97D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251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51664-AC04-D487-FD79-FF588FFEF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0DE3D66-83F0-C2DB-5C57-DAE9A3D8BA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7A1D416-6BA2-F457-AB59-015DB4F2BC2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473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E66EB-9391-16EF-A369-7AC474D54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5F84B13-8390-8F53-9BD6-7E65C48138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315B26F-201A-6ADA-6AA5-A336ECE8DB5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131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9AF38-6D8C-1B55-B318-8AD316146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58CB81F-2E23-F5ED-54D0-F6F5E47500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565BCFD-C0D9-F16D-E0F5-6F300F733B9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003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C66150-FDCC-E145-294D-B5DDC7F45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EDF30A1-A8BF-1B5D-6583-1AD2C8557F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31EFC9F-71B2-5FE7-DBCA-826B4177441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090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CCC56-EE27-9229-DD29-7DCC5D9C8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BFFE3BC-844C-1BD7-9050-B34B39B1D0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28B148F-47DB-8E60-899E-FB9550E3FD6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604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F46963-113E-9C35-5142-01CC49734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55D8E9C-9349-1C8F-61EE-0F3E6B3364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247F2DE-139B-9B76-789F-55BF371031D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117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621710-55EF-CF62-2BB5-6EF735ABA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4056F27-41D7-A75B-A058-334F9DD82B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C004513-B1C8-859D-634D-931250D706A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850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TIF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TIF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TIF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TIF"/><Relationship Id="rId5" Type="http://schemas.openxmlformats.org/officeDocument/2006/relationships/image" Target="../media/image5.jpeg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ti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696AD06-1EE5-3DE3-B9DA-15ED2C8E29B6}"/>
              </a:ext>
            </a:extLst>
          </p:cNvPr>
          <p:cNvSpPr txBox="1"/>
          <p:nvPr/>
        </p:nvSpPr>
        <p:spPr>
          <a:xfrm>
            <a:off x="839635" y="1916895"/>
            <a:ext cx="1080075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一次函数与方程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、不等式的关系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4CDC9-F8F3-53DD-6685-CE187279D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EDEC8B0-BE5A-A082-ED2F-2D155C935DB8}"/>
                  </a:ext>
                </a:extLst>
              </p:cNvPr>
              <p:cNvSpPr txBox="1"/>
              <p:nvPr/>
            </p:nvSpPr>
            <p:spPr>
              <a:xfrm>
                <a:off x="551615" y="548800"/>
                <a:ext cx="11088770" cy="37877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与直线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在同一平面直角坐标系中交于点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(2,1)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直接写出方程组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endParaRPr lang="en-US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的解是</a:t>
                </a:r>
                <a:r>
                  <a:rPr lang="en-US" altLang="zh-CN" sz="36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  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EDEC8B0-BE5A-A082-ED2F-2D155C935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48800"/>
                <a:ext cx="11088770" cy="3787704"/>
              </a:xfrm>
              <a:prstGeom prst="rect">
                <a:avLst/>
              </a:prstGeom>
              <a:blipFill>
                <a:blip r:embed="rId3"/>
                <a:stretch>
                  <a:fillRect l="-1648" r="-934" b="-53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95DD398-954E-0772-AE98-82B2A02DB2F3}"/>
                  </a:ext>
                </a:extLst>
              </p:cNvPr>
              <p:cNvSpPr txBox="1"/>
              <p:nvPr/>
            </p:nvSpPr>
            <p:spPr>
              <a:xfrm>
                <a:off x="2063720" y="2924965"/>
                <a:ext cx="2304160" cy="13281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zh-CN" altLang="zh-CN" sz="36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kumimoji="0" lang="zh-CN" altLang="zh-CN" sz="36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</m:e>
                            </m:mr>
                            <m:mr>
                              <m:e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kumimoji="0" lang="en-US" altLang="zh-CN" sz="36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DB251C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95DD398-954E-0772-AE98-82B2A02DB2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20" y="2924965"/>
                <a:ext cx="2304160" cy="13281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15.jpeg">
            <a:extLst>
              <a:ext uri="{FF2B5EF4-FFF2-40B4-BE49-F238E27FC236}">
                <a16:creationId xmlns:a16="http://schemas.microsoft.com/office/drawing/2014/main" id="{05221D75-3D8E-169D-CEB7-3246073584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080" y="2420930"/>
            <a:ext cx="3816265" cy="315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1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B57D93-086E-1027-8F12-900726AEC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04CC70-780F-48CF-9FEC-DC1EA285190C}"/>
                  </a:ext>
                </a:extLst>
              </p:cNvPr>
              <p:cNvSpPr txBox="1"/>
              <p:nvPr/>
            </p:nvSpPr>
            <p:spPr>
              <a:xfrm>
                <a:off x="623620" y="476795"/>
                <a:ext cx="10656740" cy="12937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请判断三条直线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是否经过同一个点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请说明理由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04CC70-780F-48CF-9FEC-DC1EA28519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76795"/>
                <a:ext cx="10656740" cy="1293752"/>
              </a:xfrm>
              <a:prstGeom prst="rect">
                <a:avLst/>
              </a:prstGeom>
              <a:blipFill>
                <a:blip r:embed="rId3"/>
                <a:stretch>
                  <a:fillRect l="-1430" b="-14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86421B-3D73-4451-187D-219857523FE1}"/>
                  </a:ext>
                </a:extLst>
              </p:cNvPr>
              <p:cNvSpPr txBox="1"/>
              <p:nvPr/>
            </p:nvSpPr>
            <p:spPr>
              <a:xfrm>
                <a:off x="658170" y="1770547"/>
                <a:ext cx="10514900" cy="33177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:(2)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由题意知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y=x-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经过点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(2,1)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等式成立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三条直线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y=x-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endParaRPr lang="en-US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经过同一个点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(2,1)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86421B-3D73-4451-187D-219857523F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170" y="1770547"/>
                <a:ext cx="10514900" cy="3317768"/>
              </a:xfrm>
              <a:prstGeom prst="rect">
                <a:avLst/>
              </a:prstGeom>
              <a:blipFill>
                <a:blip r:embed="rId4"/>
                <a:stretch>
                  <a:fillRect l="-1507" b="-14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15.jpeg">
            <a:extLst>
              <a:ext uri="{FF2B5EF4-FFF2-40B4-BE49-F238E27FC236}">
                <a16:creationId xmlns:a16="http://schemas.microsoft.com/office/drawing/2014/main" id="{E93B79CC-D29D-1B3C-89FF-9A844296D1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095" y="2564940"/>
            <a:ext cx="3816265" cy="315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1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F198F-8D6C-D2A2-C5C0-C69C04EB8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16.jpeg">
            <a:extLst>
              <a:ext uri="{FF2B5EF4-FFF2-40B4-BE49-F238E27FC236}">
                <a16:creationId xmlns:a16="http://schemas.microsoft.com/office/drawing/2014/main" id="{26FB71A5-60B6-7247-31F9-0C1202BF5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884" y="681373"/>
            <a:ext cx="8384642" cy="5847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2B2F393-CF07-31AA-0AA9-B5FBF733067C}"/>
              </a:ext>
            </a:extLst>
          </p:cNvPr>
          <p:cNvSpPr txBox="1"/>
          <p:nvPr/>
        </p:nvSpPr>
        <p:spPr>
          <a:xfrm>
            <a:off x="2147413" y="576281"/>
            <a:ext cx="96404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一次函数与一元一次方程、一元一次不等式的关系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17.jpeg">
            <a:extLst>
              <a:ext uri="{FF2B5EF4-FFF2-40B4-BE49-F238E27FC236}">
                <a16:creationId xmlns:a16="http://schemas.microsoft.com/office/drawing/2014/main" id="{08BF8AF1-CD24-B571-9655-375F9F21BD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070" y="1484865"/>
            <a:ext cx="697595" cy="38709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E0997A6-C6EE-9209-9B2D-59AF58679F49}"/>
              </a:ext>
            </a:extLst>
          </p:cNvPr>
          <p:cNvSpPr txBox="1"/>
          <p:nvPr/>
        </p:nvSpPr>
        <p:spPr>
          <a:xfrm>
            <a:off x="407605" y="1390311"/>
            <a:ext cx="1101676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已知函数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的图象如图所示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利用函数图象回答下列问题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求方程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18.jpeg">
            <a:extLst>
              <a:ext uri="{FF2B5EF4-FFF2-40B4-BE49-F238E27FC236}">
                <a16:creationId xmlns:a16="http://schemas.microsoft.com/office/drawing/2014/main" id="{03A627EE-A7E1-B145-BB08-FF5E52E170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080" y="2475970"/>
            <a:ext cx="3871680" cy="333151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F85A22D-04EB-6172-549C-512689C0BEF6}"/>
              </a:ext>
            </a:extLst>
          </p:cNvPr>
          <p:cNvSpPr txBox="1"/>
          <p:nvPr/>
        </p:nvSpPr>
        <p:spPr>
          <a:xfrm>
            <a:off x="407605" y="3040805"/>
            <a:ext cx="27647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614D6A3-963B-643D-2BB1-2C85A7B9C1CB}"/>
              </a:ext>
            </a:extLst>
          </p:cNvPr>
          <p:cNvSpPr txBox="1"/>
          <p:nvPr/>
        </p:nvSpPr>
        <p:spPr>
          <a:xfrm>
            <a:off x="414482" y="4206619"/>
            <a:ext cx="50320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求方程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DF8553F-2C0A-6101-9FEC-1BB538283473}"/>
              </a:ext>
            </a:extLst>
          </p:cNvPr>
          <p:cNvSpPr txBox="1"/>
          <p:nvPr/>
        </p:nvSpPr>
        <p:spPr>
          <a:xfrm>
            <a:off x="550223" y="5076380"/>
            <a:ext cx="18001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95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6485D-F907-918C-11C2-D4A4297C46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18.jpeg">
            <a:extLst>
              <a:ext uri="{FF2B5EF4-FFF2-40B4-BE49-F238E27FC236}">
                <a16:creationId xmlns:a16="http://schemas.microsoft.com/office/drawing/2014/main" id="{E7C0F4D6-E49F-425F-441F-52C1DE0F9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5209" y="507806"/>
            <a:ext cx="3645865" cy="313720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A29F62B-86A6-E22E-9243-B9B870E80EA1}"/>
              </a:ext>
            </a:extLst>
          </p:cNvPr>
          <p:cNvSpPr txBox="1"/>
          <p:nvPr/>
        </p:nvSpPr>
        <p:spPr>
          <a:xfrm>
            <a:off x="767630" y="536417"/>
            <a:ext cx="6105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求不等式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9C362A-23F9-DA2C-0388-F3B4472DE4FB}"/>
              </a:ext>
            </a:extLst>
          </p:cNvPr>
          <p:cNvSpPr txBox="1"/>
          <p:nvPr/>
        </p:nvSpPr>
        <p:spPr>
          <a:xfrm>
            <a:off x="767630" y="1961331"/>
            <a:ext cx="6105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求不等式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5&lt;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&lt;2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33EE3E8-0AE0-E4B1-E910-8C76225C9381}"/>
              </a:ext>
            </a:extLst>
          </p:cNvPr>
          <p:cNvSpPr txBox="1"/>
          <p:nvPr/>
        </p:nvSpPr>
        <p:spPr>
          <a:xfrm>
            <a:off x="767630" y="1248874"/>
            <a:ext cx="23761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x&lt;-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E06FDD-FD07-1E87-DF5D-E69E94C9CE2F}"/>
              </a:ext>
            </a:extLst>
          </p:cNvPr>
          <p:cNvSpPr txBox="1"/>
          <p:nvPr/>
        </p:nvSpPr>
        <p:spPr>
          <a:xfrm>
            <a:off x="891441" y="2680770"/>
            <a:ext cx="6105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(4)0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32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28197A9-25DB-2AF7-C517-127FE4B9A289}"/>
              </a:ext>
            </a:extLst>
          </p:cNvPr>
          <p:cNvSpPr txBox="1"/>
          <p:nvPr/>
        </p:nvSpPr>
        <p:spPr>
          <a:xfrm>
            <a:off x="699833" y="3794071"/>
            <a:ext cx="1079233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方法归纳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利用函数图象求不等式的解集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主要考察数形结合思想的具体运用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一般方法是观察在某特定点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比如两个函数图象的交点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的左右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函数图象的上下位置关系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位置居上的函数值大于位置居下的函数值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对于同一个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值而言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20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CEB99-83C8-C8AE-000D-D560E79D6A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19.jpeg">
            <a:extLst>
              <a:ext uri="{FF2B5EF4-FFF2-40B4-BE49-F238E27FC236}">
                <a16:creationId xmlns:a16="http://schemas.microsoft.com/office/drawing/2014/main" id="{2405B8FA-8CDD-232B-79F3-4BE0E322F5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265" y="476795"/>
            <a:ext cx="1584110" cy="45260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F07A381-B303-EAD8-2DFB-0EC9F58372BE}"/>
              </a:ext>
            </a:extLst>
          </p:cNvPr>
          <p:cNvSpPr txBox="1"/>
          <p:nvPr/>
        </p:nvSpPr>
        <p:spPr>
          <a:xfrm>
            <a:off x="784265" y="1052835"/>
            <a:ext cx="1029671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的图象如图所示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的方程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的不等式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&lt;9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的解集为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20.jpeg">
            <a:extLst>
              <a:ext uri="{FF2B5EF4-FFF2-40B4-BE49-F238E27FC236}">
                <a16:creationId xmlns:a16="http://schemas.microsoft.com/office/drawing/2014/main" id="{FB93B8E7-931E-C632-C75E-FF96DEE8FD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75" y="2867026"/>
            <a:ext cx="3082149" cy="308214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34A5844-E4EF-BAE4-C4C4-7EA373220A8F}"/>
              </a:ext>
            </a:extLst>
          </p:cNvPr>
          <p:cNvSpPr txBox="1"/>
          <p:nvPr/>
        </p:nvSpPr>
        <p:spPr>
          <a:xfrm>
            <a:off x="7176075" y="1606832"/>
            <a:ext cx="11086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C610D4-CB8F-1859-1B12-60B6B4CF33F9}"/>
              </a:ext>
            </a:extLst>
          </p:cNvPr>
          <p:cNvSpPr txBox="1"/>
          <p:nvPr/>
        </p:nvSpPr>
        <p:spPr>
          <a:xfrm>
            <a:off x="8040135" y="2160829"/>
            <a:ext cx="15406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x&gt;-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597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033C7D-924B-6C2B-4C71-AEDD44680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78EA7E-04E4-A2BA-FB7B-2B2B8E426C16}"/>
              </a:ext>
            </a:extLst>
          </p:cNvPr>
          <p:cNvSpPr txBox="1"/>
          <p:nvPr/>
        </p:nvSpPr>
        <p:spPr>
          <a:xfrm>
            <a:off x="623620" y="476795"/>
            <a:ext cx="1036872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根据图中信息解答下列问题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的不等式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的解集是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的不等式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的解集是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,0&lt;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321.jpeg">
            <a:extLst>
              <a:ext uri="{FF2B5EF4-FFF2-40B4-BE49-F238E27FC236}">
                <a16:creationId xmlns:a16="http://schemas.microsoft.com/office/drawing/2014/main" id="{950AECD2-090F-A32F-57F6-36B7EDE15C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60" y="2420930"/>
            <a:ext cx="4245737" cy="341632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F752F50-77E4-5F66-6CF7-2413E0E864A4}"/>
              </a:ext>
            </a:extLst>
          </p:cNvPr>
          <p:cNvSpPr txBox="1"/>
          <p:nvPr/>
        </p:nvSpPr>
        <p:spPr>
          <a:xfrm>
            <a:off x="739078" y="3485944"/>
            <a:ext cx="24767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:(3)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≤1.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D4307E-4107-559E-02CB-89BE87B0671D}"/>
              </a:ext>
            </a:extLst>
          </p:cNvPr>
          <p:cNvSpPr txBox="1"/>
          <p:nvPr/>
        </p:nvSpPr>
        <p:spPr>
          <a:xfrm>
            <a:off x="733848" y="4265018"/>
            <a:ext cx="240994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(4)1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2DFA165-9BD0-513E-3645-42CF7F233547}"/>
              </a:ext>
            </a:extLst>
          </p:cNvPr>
          <p:cNvSpPr txBox="1"/>
          <p:nvPr/>
        </p:nvSpPr>
        <p:spPr>
          <a:xfrm>
            <a:off x="7608105" y="1029591"/>
            <a:ext cx="11086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8FDE74D-9C1E-052A-0A65-09B1429A5C6B}"/>
              </a:ext>
            </a:extLst>
          </p:cNvPr>
          <p:cNvSpPr txBox="1"/>
          <p:nvPr/>
        </p:nvSpPr>
        <p:spPr>
          <a:xfrm>
            <a:off x="7786839" y="1582387"/>
            <a:ext cx="10366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9B1D4-B80A-75C1-1532-0087FB6D0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22.jpeg">
            <a:extLst>
              <a:ext uri="{FF2B5EF4-FFF2-40B4-BE49-F238E27FC236}">
                <a16:creationId xmlns:a16="http://schemas.microsoft.com/office/drawing/2014/main" id="{F94DF618-F4AF-E337-58F6-365EEC765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7742360" cy="5399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02ECCD5-FBA5-4C0C-2882-59AFE1E7A567}"/>
              </a:ext>
            </a:extLst>
          </p:cNvPr>
          <p:cNvSpPr txBox="1"/>
          <p:nvPr/>
        </p:nvSpPr>
        <p:spPr>
          <a:xfrm>
            <a:off x="2063720" y="471403"/>
            <a:ext cx="92166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一次函数与方程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、不等式的关系的应用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323.jpeg">
            <a:extLst>
              <a:ext uri="{FF2B5EF4-FFF2-40B4-BE49-F238E27FC236}">
                <a16:creationId xmlns:a16="http://schemas.microsoft.com/office/drawing/2014/main" id="{9E051AD9-F092-147A-BD59-C4D8F4FBE2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340855"/>
            <a:ext cx="680973" cy="37787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3B6CEF8-0F99-5527-FB3D-BB6A8CC9EA2E}"/>
              </a:ext>
            </a:extLst>
          </p:cNvPr>
          <p:cNvSpPr txBox="1"/>
          <p:nvPr/>
        </p:nvSpPr>
        <p:spPr>
          <a:xfrm>
            <a:off x="695625" y="1192698"/>
            <a:ext cx="104407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某通信公司手机话费有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月租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通话费每分钟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月租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通话费每分钟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套餐每月话费为 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套餐每月话费为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月通话时间为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分别表示出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的函数关系式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F1B1F3-A18C-575B-81A6-A70592800FA5}"/>
              </a:ext>
            </a:extLst>
          </p:cNvPr>
          <p:cNvSpPr txBox="1"/>
          <p:nvPr/>
        </p:nvSpPr>
        <p:spPr>
          <a:xfrm>
            <a:off x="767630" y="4164134"/>
            <a:ext cx="610552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套餐的函数关系式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套餐的函数关系式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93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3C4BD-AF35-4915-D2A5-88F89B2E85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A80F5B0-E23C-BABB-EB8E-2A93DF2D55E9}"/>
              </a:ext>
            </a:extLst>
          </p:cNvPr>
          <p:cNvSpPr txBox="1"/>
          <p:nvPr/>
        </p:nvSpPr>
        <p:spPr>
          <a:xfrm>
            <a:off x="623619" y="476795"/>
            <a:ext cx="101527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月通话时间为多长时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两种套餐收费一样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7E3D9E-935F-F22E-6DE4-337F223365F4}"/>
              </a:ext>
            </a:extLst>
          </p:cNvPr>
          <p:cNvSpPr txBox="1"/>
          <p:nvPr/>
        </p:nvSpPr>
        <p:spPr>
          <a:xfrm>
            <a:off x="623619" y="1327751"/>
            <a:ext cx="107793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当月通话时间是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两种套餐收费一样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6A7578-A1BC-F6DA-C948-F5231EE844D8}"/>
              </a:ext>
            </a:extLst>
          </p:cNvPr>
          <p:cNvSpPr txBox="1"/>
          <p:nvPr/>
        </p:nvSpPr>
        <p:spPr>
          <a:xfrm>
            <a:off x="636404" y="3238691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什么情况下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套餐更省钱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6B15E1-5835-2835-C943-C9F2019A988A}"/>
              </a:ext>
            </a:extLst>
          </p:cNvPr>
          <p:cNvSpPr txBox="1"/>
          <p:nvPr/>
        </p:nvSpPr>
        <p:spPr>
          <a:xfrm>
            <a:off x="636404" y="4077045"/>
            <a:ext cx="102247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x&gt;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当月通话时间多于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套餐更省钱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76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5BCCF-AC7F-8CCE-8DF1-53A30F2BD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24.jpeg">
            <a:extLst>
              <a:ext uri="{FF2B5EF4-FFF2-40B4-BE49-F238E27FC236}">
                <a16:creationId xmlns:a16="http://schemas.microsoft.com/office/drawing/2014/main" id="{F5C84AF2-FB6D-5436-81CD-6EDFAF04AF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19" y="513396"/>
            <a:ext cx="1656115" cy="473176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2C77D9A8-B9A0-57C8-289A-1D6AC7152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218" y="1058577"/>
            <a:ext cx="10913161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武汉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在今年新的龟兔跑步比赛中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乌龟趁兔子睡着时率先出发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兔子醒来之后全力追赶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最后比乌龟提前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分钟到达终点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比赛中龟兔两者的时间与路程的关系如图所示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那么兔子出发后第几分钟追上了乌龟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F54FC8-7B9F-C51F-E652-0E5CDD408C05}"/>
              </a:ext>
            </a:extLst>
          </p:cNvPr>
          <p:cNvSpPr txBox="1"/>
          <p:nvPr/>
        </p:nvSpPr>
        <p:spPr>
          <a:xfrm>
            <a:off x="668793" y="4050049"/>
            <a:ext cx="44577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	             B.1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</a:t>
            </a: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	             D.2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25.jpeg">
            <a:extLst>
              <a:ext uri="{FF2B5EF4-FFF2-40B4-BE49-F238E27FC236}">
                <a16:creationId xmlns:a16="http://schemas.microsoft.com/office/drawing/2014/main" id="{99C5B4F2-C059-2943-95CE-5A4BFB897A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25" y="3429000"/>
            <a:ext cx="4252698" cy="244242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941BDAB-518C-7773-C21B-F49490A5E486}"/>
              </a:ext>
            </a:extLst>
          </p:cNvPr>
          <p:cNvSpPr txBox="1"/>
          <p:nvPr/>
        </p:nvSpPr>
        <p:spPr>
          <a:xfrm>
            <a:off x="1775700" y="3339143"/>
            <a:ext cx="2160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795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4BE35-C741-2BB4-ADF2-B26382A60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F8E9DD3-9EB5-8A22-5DDA-202435C4E0E6}"/>
              </a:ext>
            </a:extLst>
          </p:cNvPr>
          <p:cNvSpPr txBox="1"/>
          <p:nvPr/>
        </p:nvSpPr>
        <p:spPr>
          <a:xfrm>
            <a:off x="591296" y="551520"/>
            <a:ext cx="1104203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随着信息技术的快速发展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“互联网”渗透到我们日常生活的各个领域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网上在线学习交流已不再是梦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现有某教学网站策划了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两种上网学习的月收费方式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DB9A121-5BE4-48E6-D45D-3F1A388E54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188178"/>
              </p:ext>
            </p:extLst>
          </p:nvPr>
        </p:nvGraphicFramePr>
        <p:xfrm>
          <a:off x="839635" y="2293257"/>
          <a:ext cx="6584779" cy="1794510"/>
        </p:xfrm>
        <a:graphic>
          <a:graphicData uri="http://schemas.openxmlformats.org/drawingml/2006/table">
            <a:tbl>
              <a:tblPr firstRow="1" firstCol="1" bandRow="1"/>
              <a:tblGrid>
                <a:gridCol w="987717">
                  <a:extLst>
                    <a:ext uri="{9D8B030D-6E8A-4147-A177-3AD203B41FA5}">
                      <a16:colId xmlns:a16="http://schemas.microsoft.com/office/drawing/2014/main" val="3497198333"/>
                    </a:ext>
                  </a:extLst>
                </a:gridCol>
                <a:gridCol w="1975434">
                  <a:extLst>
                    <a:ext uri="{9D8B030D-6E8A-4147-A177-3AD203B41FA5}">
                      <a16:colId xmlns:a16="http://schemas.microsoft.com/office/drawing/2014/main" val="2097692742"/>
                    </a:ext>
                  </a:extLst>
                </a:gridCol>
                <a:gridCol w="1646194">
                  <a:extLst>
                    <a:ext uri="{9D8B030D-6E8A-4147-A177-3AD203B41FA5}">
                      <a16:colId xmlns:a16="http://schemas.microsoft.com/office/drawing/2014/main" val="2444726461"/>
                    </a:ext>
                  </a:extLst>
                </a:gridCol>
                <a:gridCol w="1975434">
                  <a:extLst>
                    <a:ext uri="{9D8B030D-6E8A-4147-A177-3AD203B41FA5}">
                      <a16:colId xmlns:a16="http://schemas.microsoft.com/office/drawing/2014/main" val="1478548298"/>
                    </a:ext>
                  </a:extLst>
                </a:gridCol>
              </a:tblGrid>
              <a:tr h="392430">
                <a:tc>
                  <a:txBody>
                    <a:bodyPr/>
                    <a:lstStyle/>
                    <a:p>
                      <a:pPr algn="ctr"/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收费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方式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月使用费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包时上网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超时费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8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min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9150552"/>
                  </a:ext>
                </a:extLst>
              </a:tr>
              <a:tr h="198755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0.01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589088"/>
                  </a:ext>
                </a:extLst>
              </a:tr>
              <a:tr h="198755">
                <a:tc>
                  <a:txBody>
                    <a:bodyPr/>
                    <a:lstStyle/>
                    <a:p>
                      <a:pPr algn="ctr"/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0.01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4828792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9E7EF5A7-905C-88EA-55CB-78861106E82B}"/>
              </a:ext>
            </a:extLst>
          </p:cNvPr>
          <p:cNvSpPr txBox="1"/>
          <p:nvPr/>
        </p:nvSpPr>
        <p:spPr>
          <a:xfrm>
            <a:off x="558672" y="4365065"/>
            <a:ext cx="110746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设每月上网学习时间为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方式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的收费金额分别为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i="1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i="1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</a:t>
            </a:r>
            <a:r>
              <a:rPr lang="en-US" altLang="zh-CN" sz="32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i="1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之间的函数关系图象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请根据图象填空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26.jpeg">
            <a:extLst>
              <a:ext uri="{FF2B5EF4-FFF2-40B4-BE49-F238E27FC236}">
                <a16:creationId xmlns:a16="http://schemas.microsoft.com/office/drawing/2014/main" id="{E7D0A0DC-E7ED-2B24-B341-C99EF66B6C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145" y="1634235"/>
            <a:ext cx="2979086" cy="273082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AB44B36-78FC-DB90-D6B0-EA2691D9DF8B}"/>
              </a:ext>
            </a:extLst>
          </p:cNvPr>
          <p:cNvSpPr txBox="1"/>
          <p:nvPr/>
        </p:nvSpPr>
        <p:spPr>
          <a:xfrm>
            <a:off x="1415675" y="5349950"/>
            <a:ext cx="7200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475242-47E6-7E23-A4FD-7FAD4DDEFA03}"/>
              </a:ext>
            </a:extLst>
          </p:cNvPr>
          <p:cNvSpPr txBox="1"/>
          <p:nvPr/>
        </p:nvSpPr>
        <p:spPr>
          <a:xfrm>
            <a:off x="3043238" y="5349950"/>
            <a:ext cx="7200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073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6700F-C02B-6A1D-CB42-4F39241DD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08.jpeg">
            <a:extLst>
              <a:ext uri="{FF2B5EF4-FFF2-40B4-BE49-F238E27FC236}">
                <a16:creationId xmlns:a16="http://schemas.microsoft.com/office/drawing/2014/main" id="{6476D431-730B-20A2-1596-F38123E1DF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6624460" cy="53811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F4CDFBF-261C-A2F4-4801-915B889AEF9F}"/>
              </a:ext>
            </a:extLst>
          </p:cNvPr>
          <p:cNvSpPr txBox="1"/>
          <p:nvPr/>
        </p:nvSpPr>
        <p:spPr>
          <a:xfrm>
            <a:off x="695624" y="1340854"/>
            <a:ext cx="10584735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与二元一次方程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的联系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二元一次方程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的无数组解在平面直角坐标系中可描出对应的点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这无数个点形成了一条直线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它的关系式为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76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7AAF2-700E-CB5F-AE96-3548EAB51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845551D-EEE0-D937-7FEC-9BE757378C3F}"/>
              </a:ext>
            </a:extLst>
          </p:cNvPr>
          <p:cNvSpPr txBox="1"/>
          <p:nvPr/>
        </p:nvSpPr>
        <p:spPr>
          <a:xfrm>
            <a:off x="767630" y="692810"/>
            <a:ext cx="93606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i="1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4189BF-EA06-BD3D-0A28-D0C76D2BBEA6}"/>
                  </a:ext>
                </a:extLst>
              </p:cNvPr>
              <p:cNvSpPr txBox="1"/>
              <p:nvPr/>
            </p:nvSpPr>
            <p:spPr>
              <a:xfrm>
                <a:off x="767630" y="1656944"/>
                <a:ext cx="6480450" cy="35441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≤25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7;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x&gt;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之间的函数关系式为</a:t>
                </a:r>
              </a:p>
              <a:p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𝟕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𝟐𝟓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),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𝟖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m:rPr>
                                  <m:nor/>
                                </m:rPr>
                                <a:rPr lang="en-US" altLang="zh-CN" sz="3600" b="1" i="1" dirty="0">
                                  <a:solidFill>
                                    <a:srgbClr val="DB251C"/>
                                  </a:solidFill>
                                  <a:latin typeface="Times New Roman" panose="020206030504050203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&gt;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𝟐𝟓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).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4189BF-EA06-BD3D-0A28-D0C76D2BB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656944"/>
                <a:ext cx="6480450" cy="3544112"/>
              </a:xfrm>
              <a:prstGeom prst="rect">
                <a:avLst/>
              </a:prstGeom>
              <a:blipFill>
                <a:blip r:embed="rId3"/>
                <a:stretch>
                  <a:fillRect l="-2916" t="-34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531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761142-2B8C-21C8-2FC0-C100F7294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805358-7D00-4A99-195D-2258118B1C45}"/>
              </a:ext>
            </a:extLst>
          </p:cNvPr>
          <p:cNvSpPr txBox="1"/>
          <p:nvPr/>
        </p:nvSpPr>
        <p:spPr>
          <a:xfrm>
            <a:off x="791239" y="548800"/>
            <a:ext cx="98410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选择哪种收费方式上网学习合算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7BC318-1DBD-C2B7-B106-322D0645A838}"/>
              </a:ext>
            </a:extLst>
          </p:cNvPr>
          <p:cNvSpPr txBox="1"/>
          <p:nvPr/>
        </p:nvSpPr>
        <p:spPr>
          <a:xfrm>
            <a:off x="775449" y="1291748"/>
            <a:ext cx="8128746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i="1" baseline="-25000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i="1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i="1" baseline="-25000" dirty="0" err="1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的函数图象如答案图所示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由图象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知当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选方式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选方式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和方式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一样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x&gt;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选方式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C106039-99BB-F00D-3C85-4AEEE846CF79}"/>
              </a:ext>
            </a:extLst>
          </p:cNvPr>
          <p:cNvGrpSpPr/>
          <p:nvPr/>
        </p:nvGrpSpPr>
        <p:grpSpPr>
          <a:xfrm>
            <a:off x="8256150" y="1599844"/>
            <a:ext cx="2880200" cy="3466672"/>
            <a:chOff x="8256150" y="1599844"/>
            <a:chExt cx="2880200" cy="3466672"/>
          </a:xfrm>
        </p:grpSpPr>
        <p:pic>
          <p:nvPicPr>
            <p:cNvPr id="6" name="image327.jpeg">
              <a:extLst>
                <a:ext uri="{FF2B5EF4-FFF2-40B4-BE49-F238E27FC236}">
                  <a16:creationId xmlns:a16="http://schemas.microsoft.com/office/drawing/2014/main" id="{E47DDC0C-CE9C-986E-1129-78D91E7C02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56150" y="1599844"/>
              <a:ext cx="2880200" cy="2640183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7725AA3-1E6D-C50C-4013-651B75D1C14A}"/>
                </a:ext>
              </a:extLst>
            </p:cNvPr>
            <p:cNvSpPr txBox="1"/>
            <p:nvPr/>
          </p:nvSpPr>
          <p:spPr>
            <a:xfrm>
              <a:off x="8688180" y="4543296"/>
              <a:ext cx="169211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540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9CFFE-F4CF-5640-8444-38E324AAE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A15D0C-4B2E-072D-AED7-9554B827E8BE}"/>
                  </a:ext>
                </a:extLst>
              </p:cNvPr>
              <p:cNvSpPr txBox="1"/>
              <p:nvPr/>
            </p:nvSpPr>
            <p:spPr>
              <a:xfrm>
                <a:off x="803632" y="692810"/>
                <a:ext cx="10584735" cy="47798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kumimoji="0" lang="zh-CN" altLang="zh-CN" sz="36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kumimoji="0" lang="zh-CN" altLang="zh-CN" sz="36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kumimoji="0" lang="zh-CN" altLang="zh-CN" sz="36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kumimoji="0" lang="zh-CN" altLang="zh-CN" sz="36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为常数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有解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且其解为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kumimoji="0" lang="zh-CN" altLang="zh-CN" sz="36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kumimoji="0" lang="zh-CN" altLang="zh-CN" sz="36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kumimoji="0" lang="en-US" altLang="zh-CN" sz="36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kumimoji="0" lang="en-US" altLang="zh-CN" sz="36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⇔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与直线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有交点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且交点为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kumimoji="0" lang="en-US" altLang="zh-CN" sz="3600" b="1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因此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解二元一次方程组时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只要先在平面直角坐标系中分别画出两条直线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再找出这两条直线的交点坐标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即得方程组的解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A15D0C-4B2E-072D-AED7-9554B827E8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632" y="692810"/>
                <a:ext cx="10584735" cy="4779898"/>
              </a:xfrm>
              <a:prstGeom prst="rect">
                <a:avLst/>
              </a:prstGeom>
              <a:blipFill>
                <a:blip r:embed="rId3"/>
                <a:stretch>
                  <a:fillRect l="-1786" r="-1152" b="-3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582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0999E-31E1-A707-51DE-BDE9AB34F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B8E5A34-3527-67BE-3D09-FC9D8D871C01}"/>
                  </a:ext>
                </a:extLst>
              </p:cNvPr>
              <p:cNvSpPr txBox="1"/>
              <p:nvPr/>
            </p:nvSpPr>
            <p:spPr>
              <a:xfrm>
                <a:off x="479610" y="692810"/>
                <a:ext cx="11232780" cy="45282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与一元一次方程的联系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轴的交点的横坐标就是一元一次方程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一元一次方程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为已知数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就是直线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上纵坐标等于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的这个点的横坐标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36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𝒚</m:t>
                            </m:r>
                          </m:e>
                          <m:sub>
                            <m:r>
                              <a:rPr lang="en-US" altLang="zh-CN" sz="36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sub>
                        </m:sSub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B8E5A34-3527-67BE-3D09-FC9D8D871C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692810"/>
                <a:ext cx="11232780" cy="4528227"/>
              </a:xfrm>
              <a:prstGeom prst="rect">
                <a:avLst/>
              </a:prstGeom>
              <a:blipFill>
                <a:blip r:embed="rId3"/>
                <a:stretch>
                  <a:fillRect l="-1683" r="-1249" b="-1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416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081CC0-8284-3E46-F523-FB98BB7F4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DDEA87-DB64-BA77-967D-A9B0633A50AA}"/>
              </a:ext>
            </a:extLst>
          </p:cNvPr>
          <p:cNvSpPr txBox="1"/>
          <p:nvPr/>
        </p:nvSpPr>
        <p:spPr>
          <a:xfrm>
            <a:off x="659622" y="908825"/>
            <a:ext cx="10872755" cy="468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一次函数与一元一次不等式的联系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求一元一次不等式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为常数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的解集可以看作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的函数值大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求自变量相应的取值范围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等价于一元一次不等式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≠0);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等价于一元一次不等式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3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35A62-8E3F-85F7-B7D9-FE5084E1C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09.jpeg">
            <a:extLst>
              <a:ext uri="{FF2B5EF4-FFF2-40B4-BE49-F238E27FC236}">
                <a16:creationId xmlns:a16="http://schemas.microsoft.com/office/drawing/2014/main" id="{E78BBF8B-BE85-A0BD-81EE-006163D61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35" y="472587"/>
            <a:ext cx="5979938" cy="485755"/>
          </a:xfrm>
          <a:prstGeom prst="rect">
            <a:avLst/>
          </a:prstGeom>
        </p:spPr>
      </p:pic>
      <p:pic>
        <p:nvPicPr>
          <p:cNvPr id="5" name="image310.jpeg">
            <a:extLst>
              <a:ext uri="{FF2B5EF4-FFF2-40B4-BE49-F238E27FC236}">
                <a16:creationId xmlns:a16="http://schemas.microsoft.com/office/drawing/2014/main" id="{590CCAF2-022D-65DE-DE3F-14CA2A9659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6" y="1206152"/>
            <a:ext cx="7776539" cy="54236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DEB96C6-EA52-F9E4-CFDB-FA20FE5E0D51}"/>
              </a:ext>
            </a:extLst>
          </p:cNvPr>
          <p:cNvSpPr txBox="1"/>
          <p:nvPr/>
        </p:nvSpPr>
        <p:spPr>
          <a:xfrm>
            <a:off x="2207730" y="1061683"/>
            <a:ext cx="79205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一次函数与二元一次方程组的关系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11.jpeg">
            <a:extLst>
              <a:ext uri="{FF2B5EF4-FFF2-40B4-BE49-F238E27FC236}">
                <a16:creationId xmlns:a16="http://schemas.microsoft.com/office/drawing/2014/main" id="{8EE1EC18-0ECF-9A34-EDEC-3306BDCC30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470" y="1987825"/>
            <a:ext cx="680971" cy="37787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8CF9341-CB61-66A5-A485-922E3728746B}"/>
              </a:ext>
            </a:extLst>
          </p:cNvPr>
          <p:cNvSpPr txBox="1"/>
          <p:nvPr/>
        </p:nvSpPr>
        <p:spPr>
          <a:xfrm>
            <a:off x="601988" y="1851856"/>
            <a:ext cx="722213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两直线交于点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312.jpeg">
            <a:extLst>
              <a:ext uri="{FF2B5EF4-FFF2-40B4-BE49-F238E27FC236}">
                <a16:creationId xmlns:a16="http://schemas.microsoft.com/office/drawing/2014/main" id="{28D00891-EF5F-D11A-3062-7EB66090C8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3753" y="2156610"/>
            <a:ext cx="3896879" cy="295287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7F0AD86-8E7A-BE0A-B511-544C7CF0A2E2}"/>
              </a:ext>
            </a:extLst>
          </p:cNvPr>
          <p:cNvSpPr txBox="1"/>
          <p:nvPr/>
        </p:nvSpPr>
        <p:spPr>
          <a:xfrm>
            <a:off x="582203" y="470227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三点的坐标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61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36C78-4072-5FB4-C2F0-536ADBE4C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67E952E-DB3D-562B-826C-E2C032299513}"/>
                  </a:ext>
                </a:extLst>
              </p:cNvPr>
              <p:cNvSpPr txBox="1"/>
              <p:nvPr/>
            </p:nvSpPr>
            <p:spPr>
              <a:xfrm>
                <a:off x="547311" y="1340855"/>
                <a:ext cx="8928620" cy="43597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1,0)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(1,0)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36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den>
                              </m:f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6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𝟒</m:t>
                                  </m:r>
                                </m:num>
                                <m:den>
                                  <m:r>
                                    <a:rPr lang="en-US" altLang="zh-CN" sz="3600" b="1" i="1" smtClean="0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den>
                              </m:f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67E952E-DB3D-562B-826C-E2C0322995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311" y="1340855"/>
                <a:ext cx="8928620" cy="4359720"/>
              </a:xfrm>
              <a:prstGeom prst="rect">
                <a:avLst/>
              </a:prstGeom>
              <a:blipFill>
                <a:blip r:embed="rId3"/>
                <a:stretch>
                  <a:fillRect l="-2117" t="-2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312.jpeg">
            <a:extLst>
              <a:ext uri="{FF2B5EF4-FFF2-40B4-BE49-F238E27FC236}">
                <a16:creationId xmlns:a16="http://schemas.microsoft.com/office/drawing/2014/main" id="{9EB0A7D4-A7D6-A712-7F1E-CE63026417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7810" y="764815"/>
            <a:ext cx="3896879" cy="295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2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02D58-00AD-9EE7-A884-EF7317739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DDC204C-6156-8795-631A-A6ED276CC1E2}"/>
              </a:ext>
            </a:extLst>
          </p:cNvPr>
          <p:cNvSpPr txBox="1"/>
          <p:nvPr/>
        </p:nvSpPr>
        <p:spPr>
          <a:xfrm>
            <a:off x="623620" y="468267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求四边形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PQOB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E87D222-FEB2-2C4D-F97B-25D9FABFC724}"/>
                  </a:ext>
                </a:extLst>
              </p:cNvPr>
              <p:cNvSpPr txBox="1"/>
              <p:nvPr/>
            </p:nvSpPr>
            <p:spPr>
              <a:xfrm>
                <a:off x="695625" y="1268850"/>
                <a:ext cx="7848545" cy="39155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(0,1),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∴OQ=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zh-CN" altLang="zh-CN" sz="3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四边形</a:t>
                </a:r>
                <a:r>
                  <a:rPr lang="en-US" altLang="zh-CN" sz="3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PQOB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3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APB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lang="en-US" altLang="zh-CN" sz="36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AOQ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E87D222-FEB2-2C4D-F97B-25D9FABFC7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268850"/>
                <a:ext cx="7848545" cy="3915559"/>
              </a:xfrm>
              <a:prstGeom prst="rect">
                <a:avLst/>
              </a:prstGeom>
              <a:blipFill>
                <a:blip r:embed="rId3"/>
                <a:stretch>
                  <a:fillRect l="-2329" t="-2960" b="-1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12.jpeg">
            <a:extLst>
              <a:ext uri="{FF2B5EF4-FFF2-40B4-BE49-F238E27FC236}">
                <a16:creationId xmlns:a16="http://schemas.microsoft.com/office/drawing/2014/main" id="{55491447-2EAC-6C1E-83AA-7556E79436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10" y="2852960"/>
            <a:ext cx="3896879" cy="295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3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4BB411-5A8B-6002-29EB-9BFCEA06F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13.jpeg">
            <a:extLst>
              <a:ext uri="{FF2B5EF4-FFF2-40B4-BE49-F238E27FC236}">
                <a16:creationId xmlns:a16="http://schemas.microsoft.com/office/drawing/2014/main" id="{CBE4A959-F7E7-7556-3F0E-3DF34AA5A8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38486"/>
            <a:ext cx="1385895" cy="3959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BD184AE-FBB4-34F6-0C7A-A8AB225D8AD8}"/>
                  </a:ext>
                </a:extLst>
              </p:cNvPr>
              <p:cNvSpPr txBox="1"/>
              <p:nvPr/>
            </p:nvSpPr>
            <p:spPr>
              <a:xfrm>
                <a:off x="602155" y="1068820"/>
                <a:ext cx="10894220" cy="16832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·陕西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2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2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的图象相交于点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𝒌𝒙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的解是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BD184AE-FBB4-34F6-0C7A-A8AB225D8A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155" y="1068820"/>
                <a:ext cx="10894220" cy="1683281"/>
              </a:xfrm>
              <a:prstGeom prst="rect">
                <a:avLst/>
              </a:prstGeom>
              <a:blipFill>
                <a:blip r:embed="rId4"/>
                <a:stretch>
                  <a:fillRect l="-1455" t="-6159" r="-11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7734F34-72A6-F30F-D65C-47C9D80F93B2}"/>
                  </a:ext>
                </a:extLst>
              </p:cNvPr>
              <p:cNvSpPr txBox="1"/>
              <p:nvPr/>
            </p:nvSpPr>
            <p:spPr>
              <a:xfrm>
                <a:off x="623621" y="2950938"/>
                <a:ext cx="5328370" cy="22893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B.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𝟕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D.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𝟕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2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7734F34-72A6-F30F-D65C-47C9D80F93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1" y="2950938"/>
                <a:ext cx="5328370" cy="2289345"/>
              </a:xfrm>
              <a:prstGeom prst="rect">
                <a:avLst/>
              </a:prstGeom>
              <a:blipFill>
                <a:blip r:embed="rId5"/>
                <a:stretch>
                  <a:fillRect l="-2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314.jpeg">
            <a:extLst>
              <a:ext uri="{FF2B5EF4-FFF2-40B4-BE49-F238E27FC236}">
                <a16:creationId xmlns:a16="http://schemas.microsoft.com/office/drawing/2014/main" id="{0D1D233E-EEF3-C5DF-8C62-88BA52797F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6050" y="2605056"/>
            <a:ext cx="3614715" cy="332167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B796953B-CC8F-2EF6-F688-B6B1E2B48543}"/>
              </a:ext>
            </a:extLst>
          </p:cNvPr>
          <p:cNvSpPr txBox="1"/>
          <p:nvPr/>
        </p:nvSpPr>
        <p:spPr>
          <a:xfrm>
            <a:off x="7824120" y="1908190"/>
            <a:ext cx="6045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836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919</TotalTime>
  <Words>1246</Words>
  <Application>Microsoft Office PowerPoint</Application>
  <PresentationFormat>宽屏</PresentationFormat>
  <Paragraphs>113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等线</vt:lpstr>
      <vt:lpstr>等线 Light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</cp:lastModifiedBy>
  <cp:revision>358</cp:revision>
  <dcterms:created xsi:type="dcterms:W3CDTF">2016-07-05T04:43:00Z</dcterms:created>
  <dcterms:modified xsi:type="dcterms:W3CDTF">2024-11-21T12:34:34Z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