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7" r:id="rId2"/>
    <p:sldId id="2841" r:id="rId3"/>
    <p:sldId id="2842" r:id="rId4"/>
    <p:sldId id="2843" r:id="rId5"/>
    <p:sldId id="2844" r:id="rId6"/>
    <p:sldId id="2845" r:id="rId7"/>
    <p:sldId id="2846" r:id="rId8"/>
    <p:sldId id="2847" r:id="rId9"/>
    <p:sldId id="2848" r:id="rId10"/>
    <p:sldId id="2849" r:id="rId11"/>
    <p:sldId id="2850" r:id="rId12"/>
    <p:sldId id="2851" r:id="rId13"/>
    <p:sldId id="2852" r:id="rId14"/>
    <p:sldId id="2853" r:id="rId15"/>
    <p:sldId id="2854" r:id="rId16"/>
    <p:sldId id="2855" r:id="rId17"/>
    <p:sldId id="2856" r:id="rId18"/>
    <p:sldId id="2857" r:id="rId19"/>
    <p:sldId id="2858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30F2D-D96F-EC86-C604-9800378C0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B32A42B-1465-E551-C132-8A4CCFB2BB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200334-E4CA-0678-2CB2-AFBE4A921D5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797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D0390-8B28-56EB-4C27-F67DC15B0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3202734-0B53-AB52-FEF0-7AE2DA2B39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B24E6FF-161E-1082-1DD6-55CC1FC90F7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92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74DCBC-11A1-A177-003C-DE838F6C5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2EE17E4-F741-82EE-85C2-C505589385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1A178D9-299B-4005-8A6D-A7D889BEF07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367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E6DE9-4659-0354-6280-03D9F1C98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43E95D3-CA20-97DE-0232-0295B3104F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34AB50C-2414-3DDB-E12B-0FCCBA11075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1936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416EE-CEF2-6C4D-B00C-B851EDB27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551BFB-1A06-CFCE-033D-87B72AA9FC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F545505-C1CD-DFCB-75D1-D417591E467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684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BE7EBA-8D03-6E4B-ADEB-23CB60AFD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F38D8AC-4360-F49E-9F8D-E7E20E24D2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5CBDE6D-16E8-C8C3-86C4-0FB2FA2C2CB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00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7BBDB-6C3B-BE69-3922-2645575D5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5DE2AC1-BCE7-28DD-22C9-DE36E1138B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D71FA96-FDEE-B986-445B-B9400E930A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1213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F8124-3D2F-BE7F-0FCD-9B592509A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F3D634C-83CE-B4CE-102F-B1D4CD041E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5C44876-DA97-ACC0-4458-4D29E8A82AC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214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8D960-72DB-DDB6-4A9C-A4EBD0339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5BF5F4C-8D5E-1F72-C156-0122C93FA2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39F0F7E-ADED-60E0-552C-D2B9E254519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1908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F57A9-DA45-CB23-AB07-5BD8E675A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A3E9067-8D97-A17A-D0EE-2D9A1D10DB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7B95719-4103-59AE-C418-0A0C19F40AA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712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44D12-1AE0-538A-2E72-BEF770D8A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B4B037E-0130-2BE1-2935-99369A338B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E70C6A5-7A1A-98D0-9A62-8739D2F3F83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533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C6884-1F8E-0A0F-9689-D7B5C1203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5309B99-433E-9622-E45A-1866356CE1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81268AE-A46B-B472-33E6-07A28511E03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864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D4363-0945-6B3F-76EE-D6E3594F3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B4E969D-0162-C23B-E3A4-B3868EFA88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BFD7CB8-2831-9AFB-EB54-02CB7448103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371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DD6A6-E5C2-A79F-1EE8-03C29529B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3A56488-6E95-92C2-3063-D556FA11F4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1539A4F-13B3-9845-297F-CE6B0AD64C8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17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9EAD4-068B-A275-1E69-78F0E8275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726C9FD-6E9A-AF2E-5E16-676AAAD63D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AB44083-FD52-F1E5-6493-85999C9D8F2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186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89E8A-7824-83FA-4CD9-D35A60F46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96F4DA3-9089-CFFE-F2A1-EEB66D642B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1A5BD6-20D4-14A3-EE6F-8056E6BC139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487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CE21B1-75EF-D1CB-888B-7745554D9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1B72428-975D-6260-2B39-7557E777D0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5492812-6E76-FF5C-300F-F4F629A6DB6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09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6C78E-B1E5-D909-53D1-7B769FEA8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3E6AB3E-8F9C-B51E-7FEF-80FC633BC3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26D5627-24EA-F296-FB99-A0B7C2D2FE1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81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tif"/><Relationship Id="rId4" Type="http://schemas.openxmlformats.org/officeDocument/2006/relationships/image" Target="../media/image28.t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4155B6B-9C02-3B1C-41B8-77985392F0D4}"/>
              </a:ext>
            </a:extLst>
          </p:cNvPr>
          <p:cNvSpPr txBox="1"/>
          <p:nvPr/>
        </p:nvSpPr>
        <p:spPr>
          <a:xfrm>
            <a:off x="3043238" y="1700880"/>
            <a:ext cx="6105524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变量与函数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BE58B-2E8B-BA47-A4F9-8E244F022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0BBA5470-0880-2BB1-C325-66200823AD06}"/>
              </a:ext>
            </a:extLst>
          </p:cNvPr>
          <p:cNvSpPr txBox="1"/>
          <p:nvPr/>
        </p:nvSpPr>
        <p:spPr>
          <a:xfrm>
            <a:off x="623620" y="745757"/>
            <a:ext cx="6105524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函数值为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6AE01CF-B3BB-1592-6464-4024F712308B}"/>
                  </a:ext>
                </a:extLst>
              </p:cNvPr>
              <p:cNvSpPr txBox="1"/>
              <p:nvPr/>
            </p:nvSpPr>
            <p:spPr>
              <a:xfrm>
                <a:off x="635515" y="1628875"/>
                <a:ext cx="6105524" cy="23854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函数值为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6AE01CF-B3BB-1592-6464-4024F71230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515" y="1628875"/>
                <a:ext cx="6105524" cy="2385461"/>
              </a:xfrm>
              <a:prstGeom prst="rect">
                <a:avLst/>
              </a:prstGeom>
              <a:blipFill>
                <a:blip r:embed="rId3"/>
                <a:stretch>
                  <a:fillRect l="-2994" b="-33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445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B7D47-6B2B-6B55-26B1-D0473A49B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9.jpeg">
            <a:extLst>
              <a:ext uri="{FF2B5EF4-FFF2-40B4-BE49-F238E27FC236}">
                <a16:creationId xmlns:a16="http://schemas.microsoft.com/office/drawing/2014/main" id="{AFAEFA4C-2FD9-95E3-48FD-41278F3185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506153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3E7A95B-89A5-1F23-18CA-5FB3E0501812}"/>
              </a:ext>
            </a:extLst>
          </p:cNvPr>
          <p:cNvSpPr txBox="1"/>
          <p:nvPr/>
        </p:nvSpPr>
        <p:spPr>
          <a:xfrm>
            <a:off x="695624" y="980830"/>
            <a:ext cx="1058473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·重庆巴蜀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根据如图所示的程序计算函数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若输入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则输出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若输入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则输出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7AB31F-E2F9-1346-47C0-66EB406C11DA}"/>
              </a:ext>
            </a:extLst>
          </p:cNvPr>
          <p:cNvSpPr txBox="1"/>
          <p:nvPr/>
        </p:nvSpPr>
        <p:spPr>
          <a:xfrm>
            <a:off x="840970" y="5230839"/>
            <a:ext cx="9503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A.10	          B.14	   C.18	       D.22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140.jpeg">
            <a:extLst>
              <a:ext uri="{FF2B5EF4-FFF2-40B4-BE49-F238E27FC236}">
                <a16:creationId xmlns:a16="http://schemas.microsoft.com/office/drawing/2014/main" id="{A8291922-0ED6-CFF7-4917-00A88FAAF1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905" y="2780955"/>
            <a:ext cx="7889409" cy="21601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5226B10-01A9-9A19-FE8D-9105BBECCCB9}"/>
              </a:ext>
            </a:extLst>
          </p:cNvPr>
          <p:cNvSpPr txBox="1"/>
          <p:nvPr/>
        </p:nvSpPr>
        <p:spPr>
          <a:xfrm>
            <a:off x="4655900" y="2134624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975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A3C9E-285A-0A9A-2382-F32DD7D18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95FE31-5C2D-1E9D-908A-E03D8A195E9D}"/>
                  </a:ext>
                </a:extLst>
              </p:cNvPr>
              <p:cNvSpPr txBox="1"/>
              <p:nvPr/>
            </p:nvSpPr>
            <p:spPr>
              <a:xfrm>
                <a:off x="695625" y="484591"/>
                <a:ext cx="9360650" cy="14465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对应的函数值是多少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95FE31-5C2D-1E9D-908A-E03D8A195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84591"/>
                <a:ext cx="9360650" cy="1446550"/>
              </a:xfrm>
              <a:prstGeom prst="rect">
                <a:avLst/>
              </a:prstGeom>
              <a:blipFill>
                <a:blip r:embed="rId3"/>
                <a:stretch>
                  <a:fillRect l="-1953" b="-1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7BC080-1724-43F2-6A6F-BC71A2E730D9}"/>
                  </a:ext>
                </a:extLst>
              </p:cNvPr>
              <p:cNvSpPr txBox="1"/>
              <p:nvPr/>
            </p:nvSpPr>
            <p:spPr>
              <a:xfrm>
                <a:off x="695625" y="1988114"/>
                <a:ext cx="8496590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7BC080-1724-43F2-6A6F-BC71A2E730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988114"/>
                <a:ext cx="8496590" cy="892552"/>
              </a:xfrm>
              <a:prstGeom prst="rect">
                <a:avLst/>
              </a:prstGeom>
              <a:blipFill>
                <a:blip r:embed="rId4"/>
                <a:stretch>
                  <a:fillRect l="-2152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E76B955-B74C-02A3-0A6B-2A0F13090C19}"/>
              </a:ext>
            </a:extLst>
          </p:cNvPr>
          <p:cNvSpPr txBox="1"/>
          <p:nvPr/>
        </p:nvSpPr>
        <p:spPr>
          <a:xfrm>
            <a:off x="697994" y="328910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函数值为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30EF061-8AB0-4F26-3725-7BB67335424A}"/>
                  </a:ext>
                </a:extLst>
              </p:cNvPr>
              <p:cNvSpPr txBox="1"/>
              <p:nvPr/>
            </p:nvSpPr>
            <p:spPr>
              <a:xfrm>
                <a:off x="695625" y="4221055"/>
                <a:ext cx="7788680" cy="16901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函数值为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30EF061-8AB0-4F26-3725-7BB673354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221055"/>
                <a:ext cx="7788680" cy="1690143"/>
              </a:xfrm>
              <a:prstGeom prst="rect">
                <a:avLst/>
              </a:prstGeom>
              <a:blipFill>
                <a:blip r:embed="rId5"/>
                <a:stretch>
                  <a:fillRect l="-2347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422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03895-314B-F9EB-E977-606A4933F5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1.jpeg">
            <a:extLst>
              <a:ext uri="{FF2B5EF4-FFF2-40B4-BE49-F238E27FC236}">
                <a16:creationId xmlns:a16="http://schemas.microsoft.com/office/drawing/2014/main" id="{D87104DC-DA04-62F5-414C-29592FC38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6" y="620805"/>
            <a:ext cx="7344510" cy="51223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0F21B75-FD51-DAE2-FA37-F64449F5A09C}"/>
              </a:ext>
            </a:extLst>
          </p:cNvPr>
          <p:cNvSpPr txBox="1"/>
          <p:nvPr/>
        </p:nvSpPr>
        <p:spPr>
          <a:xfrm>
            <a:off x="2135725" y="497911"/>
            <a:ext cx="73445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在实际问题中确定函数关系式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43.jpeg">
            <a:extLst>
              <a:ext uri="{FF2B5EF4-FFF2-40B4-BE49-F238E27FC236}">
                <a16:creationId xmlns:a16="http://schemas.microsoft.com/office/drawing/2014/main" id="{64AB2DFF-D94A-C1FD-77F7-318AA0A8E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340855"/>
            <a:ext cx="665960" cy="369543"/>
          </a:xfrm>
          <a:prstGeom prst="rect">
            <a:avLst/>
          </a:prstGeom>
        </p:spPr>
      </p:pic>
      <p:pic>
        <p:nvPicPr>
          <p:cNvPr id="6" name="image142.jpeg">
            <a:extLst>
              <a:ext uri="{FF2B5EF4-FFF2-40B4-BE49-F238E27FC236}">
                <a16:creationId xmlns:a16="http://schemas.microsoft.com/office/drawing/2014/main" id="{71892FAE-6BAA-CD42-D38A-B4197C3453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7955" y="3212985"/>
            <a:ext cx="3745953" cy="259218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4B7E77D-B113-BAFC-CF4C-CCBD252CD7C9}"/>
              </a:ext>
            </a:extLst>
          </p:cNvPr>
          <p:cNvSpPr txBox="1"/>
          <p:nvPr/>
        </p:nvSpPr>
        <p:spPr>
          <a:xfrm>
            <a:off x="551615" y="1214135"/>
            <a:ext cx="1080075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以每秒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个单位长度的速度沿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时停止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设移动时间为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秒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046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61CB6-E57D-A401-C061-49A74AA82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FDA2AD0-E131-68FF-1195-027E7C701385}"/>
                  </a:ext>
                </a:extLst>
              </p:cNvPr>
              <p:cNvSpPr txBox="1"/>
              <p:nvPr/>
            </p:nvSpPr>
            <p:spPr>
              <a:xfrm>
                <a:off x="551615" y="476795"/>
                <a:ext cx="10800750" cy="43511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根据勾股定理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𝑩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𝑪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到达点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所经过的路程为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AB+BC=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所需要的时间为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秒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&lt;x&lt;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FDA2AD0-E131-68FF-1195-027E7C7013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76795"/>
                <a:ext cx="10800750" cy="4351191"/>
              </a:xfrm>
              <a:prstGeom prst="rect">
                <a:avLst/>
              </a:prstGeom>
              <a:blipFill>
                <a:blip r:embed="rId3"/>
                <a:stretch>
                  <a:fillRect l="-1693" r="-1749" b="-4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42.jpeg">
            <a:extLst>
              <a:ext uri="{FF2B5EF4-FFF2-40B4-BE49-F238E27FC236}">
                <a16:creationId xmlns:a16="http://schemas.microsoft.com/office/drawing/2014/main" id="{11CF0E36-A09E-2513-EE7B-B91BDD17A5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080" y="3212985"/>
            <a:ext cx="3745953" cy="25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123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C5B22-9018-9672-B7FC-38C3ABB65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3879E5-EF61-02AD-27B3-A0B5E54C8FCA}"/>
              </a:ext>
            </a:extLst>
          </p:cNvPr>
          <p:cNvSpPr txBox="1"/>
          <p:nvPr/>
        </p:nvSpPr>
        <p:spPr>
          <a:xfrm>
            <a:off x="551615" y="692810"/>
            <a:ext cx="106567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上移动时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并求自变量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1001FA-DCD6-7FEB-36C2-A3E3094D3556}"/>
                  </a:ext>
                </a:extLst>
              </p:cNvPr>
              <p:cNvSpPr txBox="1"/>
              <p:nvPr/>
            </p:nvSpPr>
            <p:spPr>
              <a:xfrm>
                <a:off x="551615" y="2060905"/>
                <a:ext cx="6105524" cy="27981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由等积法求得斜边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上的高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上移动时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≤5)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1001FA-DCD6-7FEB-36C2-A3E3094D35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2060905"/>
                <a:ext cx="6105524" cy="2798138"/>
              </a:xfrm>
              <a:prstGeom prst="rect">
                <a:avLst/>
              </a:prstGeom>
              <a:blipFill>
                <a:blip r:embed="rId3"/>
                <a:stretch>
                  <a:fillRect l="-2994" t="-4139" r="-2994" b="-2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42.jpeg">
            <a:extLst>
              <a:ext uri="{FF2B5EF4-FFF2-40B4-BE49-F238E27FC236}">
                <a16:creationId xmlns:a16="http://schemas.microsoft.com/office/drawing/2014/main" id="{7ECE888F-4FBD-C3FE-E649-1D1E648336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2402" y="2302248"/>
            <a:ext cx="3745953" cy="25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977ED2-99DD-AEA9-1A23-7064983D0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850629-6D3C-24FD-5EFB-8CBBD1FC19D6}"/>
              </a:ext>
            </a:extLst>
          </p:cNvPr>
          <p:cNvSpPr txBox="1"/>
          <p:nvPr/>
        </p:nvSpPr>
        <p:spPr>
          <a:xfrm>
            <a:off x="704605" y="548800"/>
            <a:ext cx="1036872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上移动时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并求自变量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AFD2073-90FB-AF6F-BC72-4A45CB252753}"/>
                  </a:ext>
                </a:extLst>
              </p:cNvPr>
              <p:cNvSpPr txBox="1"/>
              <p:nvPr/>
            </p:nvSpPr>
            <p:spPr>
              <a:xfrm>
                <a:off x="695625" y="1844890"/>
                <a:ext cx="8352580" cy="17861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上移动时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边上的高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64(5≤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x&lt;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AFD2073-90FB-AF6F-BC72-4A45CB2527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844890"/>
                <a:ext cx="8352580" cy="1786195"/>
              </a:xfrm>
              <a:prstGeom prst="rect">
                <a:avLst/>
              </a:prstGeom>
              <a:blipFill>
                <a:blip r:embed="rId3"/>
                <a:stretch>
                  <a:fillRect l="-1825" t="-5802" r="-1898" b="-4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42.jpeg">
            <a:extLst>
              <a:ext uri="{FF2B5EF4-FFF2-40B4-BE49-F238E27FC236}">
                <a16:creationId xmlns:a16="http://schemas.microsoft.com/office/drawing/2014/main" id="{146E69FE-FEEE-9064-A383-5F121E86E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095" y="2924965"/>
            <a:ext cx="3745953" cy="25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27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0DBE8-3C70-3B2D-1E9E-B52E71513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4.jpeg">
            <a:extLst>
              <a:ext uri="{FF2B5EF4-FFF2-40B4-BE49-F238E27FC236}">
                <a16:creationId xmlns:a16="http://schemas.microsoft.com/office/drawing/2014/main" id="{9D5B40EC-EDD3-BCEC-F6E1-29E1F512C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12940"/>
            <a:ext cx="1637913" cy="467975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62D80293-BFF3-5B1E-6A79-696309116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615" y="1097710"/>
            <a:ext cx="1101676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某链条每节长为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 cm,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每两节链条相连部分重叠的圆的直径为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cm,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按照这种连接方式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节链条总长度为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cm,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之间的关系式是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8946B3-0926-627E-796D-0D3422D0900B}"/>
              </a:ext>
            </a:extLst>
          </p:cNvPr>
          <p:cNvSpPr txBox="1"/>
          <p:nvPr/>
        </p:nvSpPr>
        <p:spPr>
          <a:xfrm>
            <a:off x="605418" y="3057242"/>
            <a:ext cx="331223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 algn="just"/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	</a:t>
            </a:r>
          </a:p>
          <a:p>
            <a:pPr algn="just"/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45.jpeg">
            <a:extLst>
              <a:ext uri="{FF2B5EF4-FFF2-40B4-BE49-F238E27FC236}">
                <a16:creationId xmlns:a16="http://schemas.microsoft.com/office/drawing/2014/main" id="{10790EC0-96C9-2FC1-7BA0-EC3EF73FE3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45" y="2996970"/>
            <a:ext cx="4367529" cy="1406647"/>
          </a:xfrm>
          <a:prstGeom prst="rect">
            <a:avLst/>
          </a:prstGeom>
        </p:spPr>
      </p:pic>
      <p:pic>
        <p:nvPicPr>
          <p:cNvPr id="7" name="image146.jpeg">
            <a:extLst>
              <a:ext uri="{FF2B5EF4-FFF2-40B4-BE49-F238E27FC236}">
                <a16:creationId xmlns:a16="http://schemas.microsoft.com/office/drawing/2014/main" id="{C5A7ACA6-9F98-4125-503E-568AAF2F4E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5926" y="4615867"/>
            <a:ext cx="5252582" cy="140664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4014020-9468-AAA0-FAEE-9E9BD15548D9}"/>
              </a:ext>
            </a:extLst>
          </p:cNvPr>
          <p:cNvSpPr txBox="1"/>
          <p:nvPr/>
        </p:nvSpPr>
        <p:spPr>
          <a:xfrm>
            <a:off x="9480235" y="2278172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859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66E13-61AB-4A49-82F4-16A7CA949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326047A-C2B4-13AA-A7EA-A1CAC8B81439}"/>
              </a:ext>
            </a:extLst>
          </p:cNvPr>
          <p:cNvSpPr txBox="1"/>
          <p:nvPr/>
        </p:nvSpPr>
        <p:spPr>
          <a:xfrm>
            <a:off x="551615" y="476795"/>
            <a:ext cx="1058473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我们知道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“距离地面越高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气温越低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”下表表示的是某地某时气温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(℃)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随距离地面高度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变化而变化的情况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7FC7FFA-B7B7-E88B-FE28-3A3836AB38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746015"/>
              </p:ext>
            </p:extLst>
          </p:nvPr>
        </p:nvGraphicFramePr>
        <p:xfrm>
          <a:off x="983645" y="2329431"/>
          <a:ext cx="9720673" cy="1155700"/>
        </p:xfrm>
        <a:graphic>
          <a:graphicData uri="http://schemas.openxmlformats.org/drawingml/2006/table">
            <a:tbl>
              <a:tblPr firstRow="1" firstCol="1" bandRow="1"/>
              <a:tblGrid>
                <a:gridCol w="4410388">
                  <a:extLst>
                    <a:ext uri="{9D8B030D-6E8A-4147-A177-3AD203B41FA5}">
                      <a16:colId xmlns:a16="http://schemas.microsoft.com/office/drawing/2014/main" val="814409354"/>
                    </a:ext>
                  </a:extLst>
                </a:gridCol>
                <a:gridCol w="859803">
                  <a:extLst>
                    <a:ext uri="{9D8B030D-6E8A-4147-A177-3AD203B41FA5}">
                      <a16:colId xmlns:a16="http://schemas.microsoft.com/office/drawing/2014/main" val="3408176755"/>
                    </a:ext>
                  </a:extLst>
                </a:gridCol>
                <a:gridCol w="859803">
                  <a:extLst>
                    <a:ext uri="{9D8B030D-6E8A-4147-A177-3AD203B41FA5}">
                      <a16:colId xmlns:a16="http://schemas.microsoft.com/office/drawing/2014/main" val="1603505809"/>
                    </a:ext>
                  </a:extLst>
                </a:gridCol>
                <a:gridCol w="859803">
                  <a:extLst>
                    <a:ext uri="{9D8B030D-6E8A-4147-A177-3AD203B41FA5}">
                      <a16:colId xmlns:a16="http://schemas.microsoft.com/office/drawing/2014/main" val="423810325"/>
                    </a:ext>
                  </a:extLst>
                </a:gridCol>
                <a:gridCol w="859803">
                  <a:extLst>
                    <a:ext uri="{9D8B030D-6E8A-4147-A177-3AD203B41FA5}">
                      <a16:colId xmlns:a16="http://schemas.microsoft.com/office/drawing/2014/main" val="3347943122"/>
                    </a:ext>
                  </a:extLst>
                </a:gridCol>
                <a:gridCol w="859803">
                  <a:extLst>
                    <a:ext uri="{9D8B030D-6E8A-4147-A177-3AD203B41FA5}">
                      <a16:colId xmlns:a16="http://schemas.microsoft.com/office/drawing/2014/main" val="2636653608"/>
                    </a:ext>
                  </a:extLst>
                </a:gridCol>
                <a:gridCol w="1011270">
                  <a:extLst>
                    <a:ext uri="{9D8B030D-6E8A-4147-A177-3AD203B41FA5}">
                      <a16:colId xmlns:a16="http://schemas.microsoft.com/office/drawing/2014/main" val="3788761793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距离地面高度</a:t>
                      </a:r>
                      <a:r>
                        <a:rPr lang="en-US" sz="36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h/</a:t>
                      </a: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km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3907326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气温</a:t>
                      </a:r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t/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℃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-4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-10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9149522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EA3A550-5F08-B2B0-62F7-7582D28744FF}"/>
              </a:ext>
            </a:extLst>
          </p:cNvPr>
          <p:cNvSpPr txBox="1"/>
          <p:nvPr/>
        </p:nvSpPr>
        <p:spPr>
          <a:xfrm>
            <a:off x="695625" y="3583441"/>
            <a:ext cx="95766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请你用关系式表示出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FA5BC7-C480-222F-72DE-A9385FAA80DC}"/>
              </a:ext>
            </a:extLst>
          </p:cNvPr>
          <p:cNvSpPr txBox="1"/>
          <p:nvPr/>
        </p:nvSpPr>
        <p:spPr>
          <a:xfrm>
            <a:off x="731626" y="4365065"/>
            <a:ext cx="102247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由表格中的数据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可得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的关系式为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h.</a:t>
            </a:r>
            <a:endParaRPr lang="zh-CN" altLang="zh-CN" sz="36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53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48590-7038-7ABD-640F-2751E5745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F26E35E-E77E-97A5-2BE8-D576B4606179}"/>
              </a:ext>
            </a:extLst>
          </p:cNvPr>
          <p:cNvSpPr txBox="1"/>
          <p:nvPr/>
        </p:nvSpPr>
        <p:spPr>
          <a:xfrm>
            <a:off x="767629" y="586099"/>
            <a:ext cx="94326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当地距离地面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km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的高空气温是多少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3B7A16-DE49-459A-9489-FC5F22E3BA5F}"/>
              </a:ext>
            </a:extLst>
          </p:cNvPr>
          <p:cNvSpPr txBox="1"/>
          <p:nvPr/>
        </p:nvSpPr>
        <p:spPr>
          <a:xfrm>
            <a:off x="767628" y="1281290"/>
            <a:ext cx="90726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16(℃)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即当地距离地面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km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的高空气温是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 ℃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40A100-E6FB-0C39-513C-AB3F612BCA49}"/>
              </a:ext>
            </a:extLst>
          </p:cNvPr>
          <p:cNvSpPr txBox="1"/>
          <p:nvPr/>
        </p:nvSpPr>
        <p:spPr>
          <a:xfrm>
            <a:off x="767628" y="2827856"/>
            <a:ext cx="1065674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当地某山顶当时的气温为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℃,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求此山顶与地面的高度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51E08B-A4B7-9F9C-0201-CA1E0002551E}"/>
              </a:ext>
            </a:extLst>
          </p:cNvPr>
          <p:cNvSpPr txBox="1"/>
          <p:nvPr/>
        </p:nvSpPr>
        <p:spPr>
          <a:xfrm>
            <a:off x="767628" y="4149050"/>
            <a:ext cx="81365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故此山顶与地面的高度为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 km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20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8ABFC-00F4-D140-E026-B56B3E669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2.jpeg">
            <a:extLst>
              <a:ext uri="{FF2B5EF4-FFF2-40B4-BE49-F238E27FC236}">
                <a16:creationId xmlns:a16="http://schemas.microsoft.com/office/drawing/2014/main" id="{3B6EBF01-8E83-A608-ACE3-367ECE97D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476795"/>
            <a:ext cx="597993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25555E1-157F-4F12-C817-0BEF9E9A3687}"/>
              </a:ext>
            </a:extLst>
          </p:cNvPr>
          <p:cNvSpPr txBox="1"/>
          <p:nvPr/>
        </p:nvSpPr>
        <p:spPr>
          <a:xfrm>
            <a:off x="695625" y="1166842"/>
            <a:ext cx="1056453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自变量的取值范围和函数的意义</a:t>
            </a: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使函数有意义的自变量的取值的全体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叫做函数的自变量的取值范围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判断自变量的取值范围通常有以下三种情况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当函数关系式为整式时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自变量的取值范围是全体实数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当函数关系式中含有分式时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自变量的取值要使分母不为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568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504AA-1014-CF2D-6288-EFDB3030E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64C10CE-71DE-49AA-9C9D-0BC7E90BEEEF}"/>
              </a:ext>
            </a:extLst>
          </p:cNvPr>
          <p:cNvSpPr txBox="1"/>
          <p:nvPr/>
        </p:nvSpPr>
        <p:spPr>
          <a:xfrm>
            <a:off x="749170" y="539748"/>
            <a:ext cx="1022471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当函数关系式中含有开平方运算时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自变量的取值要使被开方数为非负数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41D7D2-EC2E-073E-DCEC-F73D04D0B374}"/>
              </a:ext>
            </a:extLst>
          </p:cNvPr>
          <p:cNvSpPr txBox="1"/>
          <p:nvPr/>
        </p:nvSpPr>
        <p:spPr>
          <a:xfrm>
            <a:off x="767630" y="2188917"/>
            <a:ext cx="1023744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对于自变量在取值范围内的一个确定的值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有唯一确定的值与之对应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这个对应值就叫做当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时的函数值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429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042B9A-2464-81A4-4918-45461AFBF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3.jpeg">
            <a:extLst>
              <a:ext uri="{FF2B5EF4-FFF2-40B4-BE49-F238E27FC236}">
                <a16:creationId xmlns:a16="http://schemas.microsoft.com/office/drawing/2014/main" id="{04C8C369-4D0B-231A-7A51-12D3BAEC8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5979938" cy="485755"/>
          </a:xfrm>
          <a:prstGeom prst="rect">
            <a:avLst/>
          </a:prstGeom>
        </p:spPr>
      </p:pic>
      <p:pic>
        <p:nvPicPr>
          <p:cNvPr id="3" name="image134.jpeg">
            <a:extLst>
              <a:ext uri="{FF2B5EF4-FFF2-40B4-BE49-F238E27FC236}">
                <a16:creationId xmlns:a16="http://schemas.microsoft.com/office/drawing/2014/main" id="{CF50F2EB-22CD-CE24-E39C-426AE2683B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268850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047E110-83CD-D8CA-729B-95EF75545ADB}"/>
              </a:ext>
            </a:extLst>
          </p:cNvPr>
          <p:cNvSpPr txBox="1"/>
          <p:nvPr/>
        </p:nvSpPr>
        <p:spPr>
          <a:xfrm>
            <a:off x="2279735" y="106409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函数自变量的取值范围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35.jpeg">
            <a:extLst>
              <a:ext uri="{FF2B5EF4-FFF2-40B4-BE49-F238E27FC236}">
                <a16:creationId xmlns:a16="http://schemas.microsoft.com/office/drawing/2014/main" id="{2CF874DB-2F99-4B0E-BB03-236AB3F9AF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30" y="2072311"/>
            <a:ext cx="665960" cy="36954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B900233-01C8-9532-8FC2-17912530E785}"/>
              </a:ext>
            </a:extLst>
          </p:cNvPr>
          <p:cNvSpPr txBox="1"/>
          <p:nvPr/>
        </p:nvSpPr>
        <p:spPr>
          <a:xfrm>
            <a:off x="1433590" y="1887015"/>
            <a:ext cx="78532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求下列函数中自变量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9D67FC-7656-76B9-B38A-A713A1B93DAC}"/>
              </a:ext>
            </a:extLst>
          </p:cNvPr>
          <p:cNvSpPr txBox="1"/>
          <p:nvPr/>
        </p:nvSpPr>
        <p:spPr>
          <a:xfrm>
            <a:off x="767630" y="3615552"/>
            <a:ext cx="43110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的取值范围为一切实数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FFB0BA5-3B48-EDD6-7E81-D047BE5C0C95}"/>
              </a:ext>
            </a:extLst>
          </p:cNvPr>
          <p:cNvSpPr txBox="1"/>
          <p:nvPr/>
        </p:nvSpPr>
        <p:spPr>
          <a:xfrm>
            <a:off x="721717" y="2764445"/>
            <a:ext cx="32769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-3;	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A1A182F-316B-2BC7-F519-D3646196F7FB}"/>
                  </a:ext>
                </a:extLst>
              </p:cNvPr>
              <p:cNvSpPr txBox="1"/>
              <p:nvPr/>
            </p:nvSpPr>
            <p:spPr>
              <a:xfrm>
                <a:off x="6268562" y="2628076"/>
                <a:ext cx="2116697" cy="892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A1A182F-316B-2BC7-F519-D3646196F7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562" y="2628076"/>
                <a:ext cx="2116697" cy="892745"/>
              </a:xfrm>
              <a:prstGeom prst="rect">
                <a:avLst/>
              </a:prstGeom>
              <a:blipFill>
                <a:blip r:embed="rId6"/>
                <a:stretch>
                  <a:fillRect l="-8621" r="-1724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CE71D2CE-A955-8146-9E55-E632F104F18C}"/>
              </a:ext>
            </a:extLst>
          </p:cNvPr>
          <p:cNvSpPr txBox="1"/>
          <p:nvPr/>
        </p:nvSpPr>
        <p:spPr>
          <a:xfrm>
            <a:off x="6268562" y="3615551"/>
            <a:ext cx="46892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2≠0,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94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C0D93-43D0-51FB-A463-FCCC59FE3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CBBF73-D798-BA37-30E7-2EF8C23E567B}"/>
                  </a:ext>
                </a:extLst>
              </p:cNvPr>
              <p:cNvSpPr txBox="1"/>
              <p:nvPr/>
            </p:nvSpPr>
            <p:spPr>
              <a:xfrm>
                <a:off x="695625" y="548218"/>
                <a:ext cx="4176290" cy="6985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CBBF73-D798-BA37-30E7-2EF8C23E56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218"/>
                <a:ext cx="4176290" cy="698589"/>
              </a:xfrm>
              <a:prstGeom prst="rect">
                <a:avLst/>
              </a:prstGeom>
              <a:blipFill>
                <a:blip r:embed="rId3"/>
                <a:stretch>
                  <a:fillRect l="-4380" t="-6957" b="-31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C898854-4101-14CF-331A-52A5230E997F}"/>
                  </a:ext>
                </a:extLst>
              </p:cNvPr>
              <p:cNvSpPr txBox="1"/>
              <p:nvPr/>
            </p:nvSpPr>
            <p:spPr>
              <a:xfrm>
                <a:off x="623620" y="1412860"/>
                <a:ext cx="6130640" cy="16875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3≥0,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C898854-4101-14CF-331A-52A5230E99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412860"/>
                <a:ext cx="6130640" cy="1687513"/>
              </a:xfrm>
              <a:prstGeom prst="rect">
                <a:avLst/>
              </a:prstGeom>
              <a:blipFill>
                <a:blip r:embed="rId4"/>
                <a:stretch>
                  <a:fillRect l="-2982" t="-361" b="-5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173DA97-A6CB-24D5-B13B-E9104E6050A6}"/>
                  </a:ext>
                </a:extLst>
              </p:cNvPr>
              <p:cNvSpPr txBox="1"/>
              <p:nvPr/>
            </p:nvSpPr>
            <p:spPr>
              <a:xfrm>
                <a:off x="623620" y="3298624"/>
                <a:ext cx="3268777" cy="9180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173DA97-A6CB-24D5-B13B-E9104E6050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298624"/>
                <a:ext cx="3268777" cy="918008"/>
              </a:xfrm>
              <a:prstGeom prst="rect">
                <a:avLst/>
              </a:prstGeom>
              <a:blipFill>
                <a:blip r:embed="rId5"/>
                <a:stretch>
                  <a:fillRect l="-5587" b="-7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19A5139-3CF2-AB2C-8DB2-B583A77A3B19}"/>
              </a:ext>
            </a:extLst>
          </p:cNvPr>
          <p:cNvSpPr txBox="1"/>
          <p:nvPr/>
        </p:nvSpPr>
        <p:spPr>
          <a:xfrm>
            <a:off x="612715" y="4414424"/>
            <a:ext cx="71284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60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2F762-F64C-89C8-8CEE-9E7B4350C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C8AD64-2F15-2A3D-0792-D867C8FE1490}"/>
                  </a:ext>
                </a:extLst>
              </p:cNvPr>
              <p:cNvSpPr txBox="1"/>
              <p:nvPr/>
            </p:nvSpPr>
            <p:spPr>
              <a:xfrm>
                <a:off x="839635" y="411392"/>
                <a:ext cx="3168220" cy="9834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	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C8AD64-2F15-2A3D-0792-D867C8FE14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411392"/>
                <a:ext cx="3168220" cy="983411"/>
              </a:xfrm>
              <a:prstGeom prst="rect">
                <a:avLst/>
              </a:prstGeom>
              <a:blipFill>
                <a:blip r:embed="rId3"/>
                <a:stretch>
                  <a:fillRect l="-5973" b="-9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256D6D-5BE4-EFC7-3B97-E1591E1AE3B9}"/>
              </a:ext>
            </a:extLst>
          </p:cNvPr>
          <p:cNvSpPr txBox="1"/>
          <p:nvPr/>
        </p:nvSpPr>
        <p:spPr>
          <a:xfrm>
            <a:off x="839635" y="1556870"/>
            <a:ext cx="89286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2≥0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1≠0,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≠1,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51090C4-F1D7-C77C-CAC6-2DC7F4592372}"/>
                  </a:ext>
                </a:extLst>
              </p:cNvPr>
              <p:cNvSpPr txBox="1"/>
              <p:nvPr/>
            </p:nvSpPr>
            <p:spPr>
              <a:xfrm>
                <a:off x="955093" y="3284990"/>
                <a:ext cx="6105524" cy="9180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51090C4-F1D7-C77C-CAC6-2DC7F45923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093" y="3284990"/>
                <a:ext cx="6105524" cy="918008"/>
              </a:xfrm>
              <a:prstGeom prst="rect">
                <a:avLst/>
              </a:prstGeom>
              <a:blipFill>
                <a:blip r:embed="rId4"/>
                <a:stretch>
                  <a:fillRect l="-3097" b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2AAE127-14D8-F98C-7373-4DD8E1DAA5F7}"/>
              </a:ext>
            </a:extLst>
          </p:cNvPr>
          <p:cNvSpPr txBox="1"/>
          <p:nvPr/>
        </p:nvSpPr>
        <p:spPr>
          <a:xfrm>
            <a:off x="956673" y="4435626"/>
            <a:ext cx="93140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1≠0,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≠1,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64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CC06A-25DB-6319-F139-94B2E0C44F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763EBB-969A-D98A-5E06-58D9447D2B80}"/>
              </a:ext>
            </a:extLst>
          </p:cNvPr>
          <p:cNvSpPr txBox="1"/>
          <p:nvPr/>
        </p:nvSpPr>
        <p:spPr>
          <a:xfrm>
            <a:off x="551615" y="1166842"/>
            <a:ext cx="10944760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等号右边是整式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可以为任意实数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要保证分母的值不为零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要保证被开方数是非负数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;(4)(5)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要同时保证被开方数是非负数、分母的值不为零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;(6)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要同时保证被开方数是非负数、分母的值不为零、零指数幂底数不为零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74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214B4-BCDE-BEE2-C779-5D3ACD505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6.jpeg">
            <a:extLst>
              <a:ext uri="{FF2B5EF4-FFF2-40B4-BE49-F238E27FC236}">
                <a16:creationId xmlns:a16="http://schemas.microsoft.com/office/drawing/2014/main" id="{7365E832-B518-D6F5-3CB2-A2DA4C504C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17" y="776555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034391-F5F6-177E-A9BF-565003B28531}"/>
                  </a:ext>
                </a:extLst>
              </p:cNvPr>
              <p:cNvSpPr txBox="1"/>
              <p:nvPr/>
            </p:nvSpPr>
            <p:spPr>
              <a:xfrm>
                <a:off x="515612" y="1403340"/>
                <a:ext cx="10152705" cy="18065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·重庆育才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自变量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≠2	     B.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≥0	         C.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≥2	     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&gt;2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034391-F5F6-177E-A9BF-565003B285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12" y="1403340"/>
                <a:ext cx="10152705" cy="1806585"/>
              </a:xfrm>
              <a:prstGeom prst="rect">
                <a:avLst/>
              </a:prstGeom>
              <a:blipFill>
                <a:blip r:embed="rId4"/>
                <a:stretch>
                  <a:fillRect l="-1862" t="-3704" r="-1021" b="-11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8908F6-C8E9-7DC0-5F2C-86DAE93540B0}"/>
                  </a:ext>
                </a:extLst>
              </p:cNvPr>
              <p:cNvSpPr txBox="1"/>
              <p:nvPr/>
            </p:nvSpPr>
            <p:spPr>
              <a:xfrm>
                <a:off x="515612" y="3368735"/>
                <a:ext cx="11160775" cy="21427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</m:rad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自变量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的自变量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</a:t>
                </a:r>
                <a:endPara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8908F6-C8E9-7DC0-5F2C-86DAE93540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12" y="3368735"/>
                <a:ext cx="11160775" cy="2142702"/>
              </a:xfrm>
              <a:prstGeom prst="rect">
                <a:avLst/>
              </a:prstGeom>
              <a:blipFill>
                <a:blip r:embed="rId5"/>
                <a:stretch>
                  <a:fillRect l="-1694" b="-9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B92D1BE-B270-75FE-623F-160BC1C62417}"/>
              </a:ext>
            </a:extLst>
          </p:cNvPr>
          <p:cNvSpPr txBox="1"/>
          <p:nvPr/>
        </p:nvSpPr>
        <p:spPr>
          <a:xfrm>
            <a:off x="2855775" y="2060905"/>
            <a:ext cx="576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BCD707-6A1D-3AEA-765B-92A24676D348}"/>
              </a:ext>
            </a:extLst>
          </p:cNvPr>
          <p:cNvSpPr txBox="1"/>
          <p:nvPr/>
        </p:nvSpPr>
        <p:spPr>
          <a:xfrm>
            <a:off x="8832190" y="3573010"/>
            <a:ext cx="21166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≥1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≠3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CD8B865-9BC8-86B1-BDEF-B8FFAD040D85}"/>
              </a:ext>
            </a:extLst>
          </p:cNvPr>
          <p:cNvSpPr txBox="1"/>
          <p:nvPr/>
        </p:nvSpPr>
        <p:spPr>
          <a:xfrm>
            <a:off x="1343670" y="4850808"/>
            <a:ext cx="20881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≤4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210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185C1-8765-5737-37CE-A4DF82794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7.jpeg">
            <a:extLst>
              <a:ext uri="{FF2B5EF4-FFF2-40B4-BE49-F238E27FC236}">
                <a16:creationId xmlns:a16="http://schemas.microsoft.com/office/drawing/2014/main" id="{3071E7B1-E903-D7C9-DCCF-BA58DA8DD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57BFD07-CE55-0B20-6721-F0032F6B8BAC}"/>
              </a:ext>
            </a:extLst>
          </p:cNvPr>
          <p:cNvSpPr txBox="1"/>
          <p:nvPr/>
        </p:nvSpPr>
        <p:spPr>
          <a:xfrm>
            <a:off x="2063720" y="419608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求函数值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38.jpeg">
            <a:extLst>
              <a:ext uri="{FF2B5EF4-FFF2-40B4-BE49-F238E27FC236}">
                <a16:creationId xmlns:a16="http://schemas.microsoft.com/office/drawing/2014/main" id="{6F9141C7-240E-0D81-7689-BC917C9D8D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560" y="1268850"/>
            <a:ext cx="737965" cy="40949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2F59F0E-E18B-BAD2-3CB9-C02EF352AACD}"/>
              </a:ext>
            </a:extLst>
          </p:cNvPr>
          <p:cNvSpPr txBox="1"/>
          <p:nvPr/>
        </p:nvSpPr>
        <p:spPr>
          <a:xfrm>
            <a:off x="1631690" y="1134452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3C6C050-D385-CA63-82B9-56C291AEC8AE}"/>
              </a:ext>
            </a:extLst>
          </p:cNvPr>
          <p:cNvSpPr txBox="1"/>
          <p:nvPr/>
        </p:nvSpPr>
        <p:spPr>
          <a:xfrm>
            <a:off x="767630" y="1778945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时的函数值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028EC60-44B8-E700-CE50-0BFB1948E525}"/>
              </a:ext>
            </a:extLst>
          </p:cNvPr>
          <p:cNvSpPr txBox="1"/>
          <p:nvPr/>
        </p:nvSpPr>
        <p:spPr>
          <a:xfrm>
            <a:off x="767630" y="2470948"/>
            <a:ext cx="589148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时的函数值为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74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501</TotalTime>
  <Words>1378</Words>
  <Application>Microsoft Office PowerPoint</Application>
  <PresentationFormat>宽屏</PresentationFormat>
  <Paragraphs>97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346</cp:revision>
  <dcterms:created xsi:type="dcterms:W3CDTF">2016-07-05T04:43:00Z</dcterms:created>
  <dcterms:modified xsi:type="dcterms:W3CDTF">2024-11-17T14:41:12Z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