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3040" r:id="rId3"/>
    <p:sldId id="3041" r:id="rId4"/>
    <p:sldId id="3042" r:id="rId5"/>
    <p:sldId id="3043" r:id="rId6"/>
    <p:sldId id="3044" r:id="rId7"/>
    <p:sldId id="3045" r:id="rId8"/>
    <p:sldId id="3046" r:id="rId9"/>
    <p:sldId id="3047" r:id="rId10"/>
    <p:sldId id="3048" r:id="rId11"/>
    <p:sldId id="3049" r:id="rId12"/>
    <p:sldId id="3050" r:id="rId13"/>
    <p:sldId id="3051" r:id="rId14"/>
    <p:sldId id="3052" r:id="rId15"/>
    <p:sldId id="3053" r:id="rId16"/>
    <p:sldId id="3054" r:id="rId17"/>
    <p:sldId id="305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029D4-D36D-7B57-2712-F12D6EBD5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3BFEB64-D7B1-671C-9B0C-B026C3D72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8A506F6-45C5-87FF-2E04-9E81F4E03DC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84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08CBF-1AA7-8738-9076-E825388E4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17FF843-B7A5-BA89-B5BE-112A392095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341ADA7-08D2-B8DC-9A65-ADE01403AF5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14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0A80B-C53F-99F7-3645-A54030225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C436E8F-1FB3-9610-E61A-94B7076E8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F9CFD0-C865-7F6A-42BE-1AC9337F2D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53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A1C40-B139-5F9F-CE42-4113FB326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DA9F99-1115-BC8B-DD9F-96C28DB815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BA1A5C8-8943-133A-90CF-91985417AB2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679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C4080-EA1B-65BF-36E7-8BBD477CC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0BFC78A-3B8C-463C-9C51-5FEEEC76A9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E274BE2-6728-500E-71C7-E7AEE37B85B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767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50DA5-B9DE-F8CE-EB93-2985FCB6A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0C5DE7F-544F-6A7B-84F6-21DC9699C4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6065C6A-DEDF-6F2A-C042-E1401DBFF39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4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3250B-768C-3FC7-4BDA-B86B9A6FF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778D8F3-4234-D98B-7999-9633EE84AC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AD36927-C976-8CF0-CCDE-CC29B7EFB08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05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4E1E8-36F8-CF22-54F2-4D8438A2C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05E936C-E2FF-EF75-6EA1-C6070489E3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7A66629-09E0-6548-9520-D09C4B706EC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26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F2A5A-3480-4B07-171F-6D1FBDEAB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805F67E-81A6-2008-5EF2-53C1C0900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3FE28F9-E8A1-398A-519A-EF587F27F94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35FA9-5997-CEDB-D22C-7005F609C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6A40F78-A2BC-1BDD-102F-C69E7C8721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6C4619-A856-D420-D94A-86145E08D2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86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333C-0FE5-30D4-AFE6-35DDCE0F9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250BC9-C2D0-8A7C-1CB9-8226A237EF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D6BA4CF-C6FB-09A9-8B7F-05E72DC8783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5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992B1-AD55-9F89-E3C7-8F3A24E08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BA14839-CB5D-0A94-90F3-E50265F7CE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8FACECB-3603-E6FF-1A72-5ECF86EF230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730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270F8-74BB-1151-5BAC-00B81527A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6D764BC-444F-47FB-8AAE-300E007DE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549737-7C60-AC3A-68F1-C8AE4CAB458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261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49CAE-5BF2-0BF1-50E7-5023B0DE3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3F145A-126B-B1E8-98AF-A131CD81C2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83083FE-E1CE-8EFC-A6A0-D55E5EF955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12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AED87-5C40-5FE7-FDF6-73B7FC93B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B7B0305-F36B-298D-1A0F-8EC62DBB9D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55BBFC6-C137-1AE8-4273-DDC153C52E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470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77161-C4C1-395A-8D92-7365690C4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3939331-BA4C-7BDC-4D03-7F41665F01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0F63B75-462F-3834-8B3F-BC9741ACBE4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112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7" Type="http://schemas.openxmlformats.org/officeDocument/2006/relationships/image" Target="../media/image7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7D1207-D963-27EE-E34A-D48DF88FD998}"/>
              </a:ext>
            </a:extLst>
          </p:cNvPr>
          <p:cNvSpPr txBox="1"/>
          <p:nvPr/>
        </p:nvSpPr>
        <p:spPr>
          <a:xfrm>
            <a:off x="3215800" y="1772885"/>
            <a:ext cx="6105524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函数的实际应用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F6FAC-468D-2122-554B-666BD2620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77051C-8E51-5DCF-1BDA-940DC705D056}"/>
              </a:ext>
            </a:extLst>
          </p:cNvPr>
          <p:cNvSpPr txBox="1"/>
          <p:nvPr/>
        </p:nvSpPr>
        <p:spPr>
          <a:xfrm>
            <a:off x="731627" y="548800"/>
            <a:ext cx="1072874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若该营业厅再次购进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两种型号手机共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型手机的数量不多于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型手机数量的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则该营业厅购进两种型号手机各多少部时获得最大利润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最大利润是多少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4041C8-7C4C-B24F-03EF-865A7D235278}"/>
              </a:ext>
            </a:extLst>
          </p:cNvPr>
          <p:cNvSpPr txBox="1"/>
          <p:nvPr/>
        </p:nvSpPr>
        <p:spPr>
          <a:xfrm>
            <a:off x="731627" y="2857124"/>
            <a:ext cx="1072874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设该营业厅购进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种型号的手机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则购进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种型号的手机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获得的利润为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(3 400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(4 000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3 500)(30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15 000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型手机的数量不多于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型手机数量的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08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0EA00-8DA6-57AE-9B68-58AC24635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5AB777B-1FF3-BC5C-0B8C-3039EC272830}"/>
              </a:ext>
            </a:extLst>
          </p:cNvPr>
          <p:cNvSpPr txBox="1"/>
          <p:nvPr/>
        </p:nvSpPr>
        <p:spPr>
          <a:xfrm>
            <a:off x="623620" y="836820"/>
            <a:ext cx="1087275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≥10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∵k=-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∴w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的增大而减小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取得最大值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14 000,30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-x=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1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该营业厅购进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种型号手机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种型号手机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部时获得最大利润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最大利润是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14 000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514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475AF-1A16-0F3B-0CE1-491DDFC2F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8.jpeg">
            <a:extLst>
              <a:ext uri="{FF2B5EF4-FFF2-40B4-BE49-F238E27FC236}">
                <a16:creationId xmlns:a16="http://schemas.microsoft.com/office/drawing/2014/main" id="{8B292D74-3EB4-9669-779D-FDBF65D9F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0" y="548801"/>
            <a:ext cx="1512105" cy="43203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FACFAE72-6374-0721-501C-0E2AE7CF8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608" y="1039732"/>
            <a:ext cx="1090875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河北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已知蓄电池的电压为定值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使用蓄电池时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与电阻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:Ω)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是反比例函数关系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它的图象如图所示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2B65C4-49E4-E972-141F-B5AD58E6C5CE}"/>
                  </a:ext>
                </a:extLst>
              </p:cNvPr>
              <p:cNvSpPr txBox="1"/>
              <p:nvPr/>
            </p:nvSpPr>
            <p:spPr>
              <a:xfrm>
                <a:off x="457528" y="2852959"/>
                <a:ext cx="4896340" cy="25519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函数解析式为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𝑹</m:t>
                        </m:r>
                      </m:den>
                    </m:f>
                  </m:oMath>
                </a14:m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蓄电池的电压是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 V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 Ω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 A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≤10 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Ω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42B65C4-49E4-E972-141F-B5AD58E6C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28" y="2852959"/>
                <a:ext cx="4896340" cy="2551917"/>
              </a:xfrm>
              <a:prstGeom prst="rect">
                <a:avLst/>
              </a:prstGeom>
              <a:blipFill>
                <a:blip r:embed="rId4"/>
                <a:stretch>
                  <a:fillRect l="-3736" b="-8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39.jpeg">
            <a:extLst>
              <a:ext uri="{FF2B5EF4-FFF2-40B4-BE49-F238E27FC236}">
                <a16:creationId xmlns:a16="http://schemas.microsoft.com/office/drawing/2014/main" id="{66C95780-AFFE-767F-DF56-6CFB2C0D83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2924965"/>
            <a:ext cx="3450092" cy="29562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5BC1B7-D4E6-8C90-7EDE-C82384F5B6E7}"/>
              </a:ext>
            </a:extLst>
          </p:cNvPr>
          <p:cNvSpPr txBox="1"/>
          <p:nvPr/>
        </p:nvSpPr>
        <p:spPr>
          <a:xfrm>
            <a:off x="8112140" y="221318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74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DAA42-61A4-7BB7-E185-F9CDB3E5E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1EE199-3328-9AEB-EB0A-BDB0C627458C}"/>
              </a:ext>
            </a:extLst>
          </p:cNvPr>
          <p:cNvSpPr txBox="1"/>
          <p:nvPr/>
        </p:nvSpPr>
        <p:spPr>
          <a:xfrm>
            <a:off x="623620" y="529818"/>
            <a:ext cx="106567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某快递公司每天上午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7:00-8:00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为集中揽件和派件时段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甲仓库用来揽收快件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乙仓库用来派发快件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该时段内甲、乙两仓库的快件数量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之间的函数图象如图所示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①15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甲仓库内快件数量为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乙仓库每分钟派送快件数量为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③8:00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甲仓库内快件数为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④7:20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两仓库快递件数相同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其中正确的有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40.jpeg">
            <a:extLst>
              <a:ext uri="{FF2B5EF4-FFF2-40B4-BE49-F238E27FC236}">
                <a16:creationId xmlns:a16="http://schemas.microsoft.com/office/drawing/2014/main" id="{DD8BE90D-C0A2-C02A-8953-D24720705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5976" y="2420930"/>
            <a:ext cx="3601889" cy="33842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07CF4F-6A60-6D3C-9906-CE351A07580D}"/>
              </a:ext>
            </a:extLst>
          </p:cNvPr>
          <p:cNvSpPr txBox="1"/>
          <p:nvPr/>
        </p:nvSpPr>
        <p:spPr>
          <a:xfrm>
            <a:off x="3431815" y="4457563"/>
            <a:ext cx="4320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65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22175-72F8-1E0C-D59F-E14070A7F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61670C3-0F9A-F491-A3C3-23026388885C}"/>
              </a:ext>
            </a:extLst>
          </p:cNvPr>
          <p:cNvSpPr txBox="1"/>
          <p:nvPr/>
        </p:nvSpPr>
        <p:spPr>
          <a:xfrm>
            <a:off x="479610" y="429124"/>
            <a:ext cx="1123278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双十一期间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某电器总公司新进了一批电冰箱和洗衣机共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洗衣机是电冰箱数量的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总公司计划将这两种电器调配给下属的甲、乙两个子公司销售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台给甲公司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,80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台给乙公司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两个子公司销售这两种电器每台的利润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B0ECCB9-9A45-93FE-B69D-C93F68A3F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899796"/>
              </p:ext>
            </p:extLst>
          </p:nvPr>
        </p:nvGraphicFramePr>
        <p:xfrm>
          <a:off x="1127655" y="2650950"/>
          <a:ext cx="9576666" cy="1550670"/>
        </p:xfrm>
        <a:graphic>
          <a:graphicData uri="http://schemas.openxmlformats.org/drawingml/2006/table">
            <a:tbl>
              <a:tblPr firstRow="1" firstCol="1" bandRow="1"/>
              <a:tblGrid>
                <a:gridCol w="3192222">
                  <a:extLst>
                    <a:ext uri="{9D8B030D-6E8A-4147-A177-3AD203B41FA5}">
                      <a16:colId xmlns:a16="http://schemas.microsoft.com/office/drawing/2014/main" val="2790222743"/>
                    </a:ext>
                  </a:extLst>
                </a:gridCol>
                <a:gridCol w="3192222">
                  <a:extLst>
                    <a:ext uri="{9D8B030D-6E8A-4147-A177-3AD203B41FA5}">
                      <a16:colId xmlns:a16="http://schemas.microsoft.com/office/drawing/2014/main" val="2780766386"/>
                    </a:ext>
                  </a:extLst>
                </a:gridCol>
                <a:gridCol w="3192222">
                  <a:extLst>
                    <a:ext uri="{9D8B030D-6E8A-4147-A177-3AD203B41FA5}">
                      <a16:colId xmlns:a16="http://schemas.microsoft.com/office/drawing/2014/main" val="1686945257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电冰箱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洗衣机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343068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甲公司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270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938862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乙公司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420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250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255440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B6DCADB-E5A4-3AC8-AC80-F0EE20DB1145}"/>
              </a:ext>
            </a:extLst>
          </p:cNvPr>
          <p:cNvSpPr txBox="1"/>
          <p:nvPr/>
        </p:nvSpPr>
        <p:spPr>
          <a:xfrm>
            <a:off x="551615" y="4341186"/>
            <a:ext cx="110887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设总公司调配给甲公司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台电冰箱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卖出这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台电器的总利润为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求新进电冰箱和洗衣机各多少台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830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ECAAD-D26B-10CB-53CB-608FA5589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E121110-A547-AFD9-AA0C-FC945C925F83}"/>
              </a:ext>
            </a:extLst>
          </p:cNvPr>
          <p:cNvSpPr txBox="1"/>
          <p:nvPr/>
        </p:nvSpPr>
        <p:spPr>
          <a:xfrm>
            <a:off x="911639" y="764815"/>
            <a:ext cx="986468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设新进电冰箱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则洗衣机为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新进电冰箱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963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988F0-DD7A-95B8-2615-87A56EDF1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F8992D4-539B-8F90-3B25-5D4D4ADDBEF5}"/>
              </a:ext>
            </a:extLst>
          </p:cNvPr>
          <p:cNvSpPr txBox="1"/>
          <p:nvPr/>
        </p:nvSpPr>
        <p:spPr>
          <a:xfrm>
            <a:off x="551615" y="548800"/>
            <a:ext cx="1072874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</a:t>
            </a:r>
            <a:r>
              <a:rPr lang="en-US" altLang="zh-CN" sz="34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4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CFBAB3-53D6-EFCA-1512-4222C6BB7A84}"/>
                  </a:ext>
                </a:extLst>
              </p:cNvPr>
              <p:cNvSpPr txBox="1"/>
              <p:nvPr/>
            </p:nvSpPr>
            <p:spPr>
              <a:xfrm>
                <a:off x="601955" y="1340855"/>
                <a:ext cx="10988090" cy="43788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配给乙公司电冰箱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(70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配给甲公司洗衣机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配给乙公司洗衣机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台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270(120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420(70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250·(10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64 300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4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4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𝟏𝟐𝟎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𝟕𝟎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4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0≤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≤70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的函数关系式为</a:t>
                </a:r>
              </a:p>
              <a:p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64 300(0≤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≤70)</a:t>
                </a:r>
                <a:r>
                  <a:rPr lang="en-US" altLang="zh-CN" sz="34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4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CFBAB3-53D6-EFCA-1512-4222C6BB7A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55" y="1340855"/>
                <a:ext cx="10988090" cy="4378827"/>
              </a:xfrm>
              <a:prstGeom prst="rect">
                <a:avLst/>
              </a:prstGeom>
              <a:blipFill>
                <a:blip r:embed="rId3"/>
                <a:stretch>
                  <a:fillRect l="-1554" t="-2507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637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DB9E3-A313-9313-7ABF-1E8B9ECEA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0BC972-56FE-5058-75A4-D58F47F3FD53}"/>
              </a:ext>
            </a:extLst>
          </p:cNvPr>
          <p:cNvSpPr txBox="1"/>
          <p:nvPr/>
        </p:nvSpPr>
        <p:spPr>
          <a:xfrm>
            <a:off x="551615" y="404790"/>
            <a:ext cx="1065674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年底为了促销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总公司决定仅对甲公司的电冰箱每台让利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其他利润不变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并且让利后甲公司每台电冰箱的利润仍高于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问总公司应该如何设计调配方案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使总利润达到最大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3D76C9-1DA8-863F-6381-26C43ED94D90}"/>
              </a:ext>
            </a:extLst>
          </p:cNvPr>
          <p:cNvSpPr txBox="1"/>
          <p:nvPr/>
        </p:nvSpPr>
        <p:spPr>
          <a:xfrm>
            <a:off x="623619" y="2421337"/>
            <a:ext cx="1101676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由题意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(500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-n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270(120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420(70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-x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250·(10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+x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-n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64 300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-n&gt;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∴n&lt;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&lt;n&lt;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的增大而增大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∴x=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有最大值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即调配给甲公司电冰箱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乙公司电冰箱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台时能使总利润达到最大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3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F809C-581D-3170-09C3-15F56C1F9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9.jpeg">
            <a:extLst>
              <a:ext uri="{FF2B5EF4-FFF2-40B4-BE49-F238E27FC236}">
                <a16:creationId xmlns:a16="http://schemas.microsoft.com/office/drawing/2014/main" id="{DC6F0776-CF86-EAF1-EFCF-2C458B440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597993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95F2C10-EA01-ACED-1CE2-D122F22175DC}"/>
              </a:ext>
            </a:extLst>
          </p:cNvPr>
          <p:cNvSpPr txBox="1"/>
          <p:nvPr/>
        </p:nvSpPr>
        <p:spPr>
          <a:xfrm>
            <a:off x="740839" y="1357920"/>
            <a:ext cx="10710321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建立近似的函数关系式</a:t>
            </a: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现实生活中的数量关系是错综复杂的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有时很难精确地判断它们有怎样的函数关系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需要我们根据经验分析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进行近似计算和修正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建立比较接近的函数关系式进行研究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8454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07D17-C1C8-BC4A-94F6-A9804D248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0.jpeg">
            <a:extLst>
              <a:ext uri="{FF2B5EF4-FFF2-40B4-BE49-F238E27FC236}">
                <a16:creationId xmlns:a16="http://schemas.microsoft.com/office/drawing/2014/main" id="{186807C3-594E-6308-2807-4F069AAAD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476795"/>
            <a:ext cx="5979938" cy="485755"/>
          </a:xfrm>
          <a:prstGeom prst="rect">
            <a:avLst/>
          </a:prstGeom>
        </p:spPr>
      </p:pic>
      <p:pic>
        <p:nvPicPr>
          <p:cNvPr id="3" name="image331.jpeg">
            <a:extLst>
              <a:ext uri="{FF2B5EF4-FFF2-40B4-BE49-F238E27FC236}">
                <a16:creationId xmlns:a16="http://schemas.microsoft.com/office/drawing/2014/main" id="{ADE188A3-733A-A635-E585-B21285B480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" y="1121780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679745D-A13A-61BE-829D-AB59F4BEBA61}"/>
              </a:ext>
            </a:extLst>
          </p:cNvPr>
          <p:cNvSpPr txBox="1"/>
          <p:nvPr/>
        </p:nvSpPr>
        <p:spPr>
          <a:xfrm>
            <a:off x="1991715" y="1022760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探究函数关系式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33.jpeg">
            <a:extLst>
              <a:ext uri="{FF2B5EF4-FFF2-40B4-BE49-F238E27FC236}">
                <a16:creationId xmlns:a16="http://schemas.microsoft.com/office/drawing/2014/main" id="{8C47CDFA-9F0B-F445-185B-FC85ABD04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620" y="1769825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1720191-EC94-B971-54F1-9E6C360D6DAC}"/>
              </a:ext>
            </a:extLst>
          </p:cNvPr>
          <p:cNvSpPr txBox="1"/>
          <p:nvPr/>
        </p:nvSpPr>
        <p:spPr>
          <a:xfrm>
            <a:off x="488132" y="1667228"/>
            <a:ext cx="1107172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某校科技小组计划利用已有的一堵长为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的墙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用篱笆围一个面积为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m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的长方形科技园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的长为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的函数表达式和自变量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41056BE-CC34-75A4-77C4-A4E737C4F434}"/>
                  </a:ext>
                </a:extLst>
              </p:cNvPr>
              <p:cNvSpPr txBox="1"/>
              <p:nvPr/>
            </p:nvSpPr>
            <p:spPr>
              <a:xfrm>
                <a:off x="623620" y="3754846"/>
                <a:ext cx="6964869" cy="22261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依题意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墙长为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m,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≤6,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≥5,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≥5)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41056BE-CC34-75A4-77C4-A4E737C4F4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754846"/>
                <a:ext cx="6964869" cy="2226187"/>
              </a:xfrm>
              <a:prstGeom prst="rect">
                <a:avLst/>
              </a:prstGeom>
              <a:blipFill>
                <a:blip r:embed="rId6"/>
                <a:stretch>
                  <a:fillRect l="-2187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image332.jpeg">
            <a:extLst>
              <a:ext uri="{FF2B5EF4-FFF2-40B4-BE49-F238E27FC236}">
                <a16:creationId xmlns:a16="http://schemas.microsoft.com/office/drawing/2014/main" id="{DC4B6A2A-C210-82F8-E20D-C24683EEB6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7709" y="3833064"/>
            <a:ext cx="3740671" cy="196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60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584C8-B72E-F42A-0B61-760943B4E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332.jpeg">
            <a:extLst>
              <a:ext uri="{FF2B5EF4-FFF2-40B4-BE49-F238E27FC236}">
                <a16:creationId xmlns:a16="http://schemas.microsoft.com/office/drawing/2014/main" id="{5B70614F-D35E-887F-07AD-2D51AB567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027" y="2778098"/>
            <a:ext cx="4106764" cy="21601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EDD5877-8680-ABC2-8C7D-7DDB9AC01750}"/>
              </a:ext>
            </a:extLst>
          </p:cNvPr>
          <p:cNvSpPr txBox="1"/>
          <p:nvPr/>
        </p:nvSpPr>
        <p:spPr>
          <a:xfrm>
            <a:off x="627209" y="548800"/>
            <a:ext cx="107251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的长都是整数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围成的长方形科技园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三边的篱笆总长不超过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m,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求出满足条件的所有围建方案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A5296A-F1E4-2AB7-B740-70E3FF66BFB5}"/>
                  </a:ext>
                </a:extLst>
              </p:cNvPr>
              <p:cNvSpPr txBox="1"/>
              <p:nvPr/>
            </p:nvSpPr>
            <p:spPr>
              <a:xfrm>
                <a:off x="627209" y="1844890"/>
                <a:ext cx="6480450" cy="39771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均为整数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≥5,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5,6,10,15,30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x+y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≤20,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𝟑𝟎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≤20,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5,6,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共有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种围建方案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方案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1: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 </a:t>
                </a:r>
                <a:r>
                  <a:rPr lang="en-US" altLang="zh-CN" sz="32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m;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方案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2: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</a:t>
                </a:r>
                <a:r>
                  <a:rPr lang="en-US" altLang="zh-CN" sz="32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 m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A5296A-F1E4-2AB7-B740-70E3FF66B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09" y="1844890"/>
                <a:ext cx="6480450" cy="3977114"/>
              </a:xfrm>
              <a:prstGeom prst="rect">
                <a:avLst/>
              </a:prstGeom>
              <a:blipFill>
                <a:blip r:embed="rId4"/>
                <a:stretch>
                  <a:fillRect l="-2446" r="-847" b="-4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465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DE2FE-71A6-5972-C607-859B3E915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4.jpeg">
            <a:extLst>
              <a:ext uri="{FF2B5EF4-FFF2-40B4-BE49-F238E27FC236}">
                <a16:creationId xmlns:a16="http://schemas.microsoft.com/office/drawing/2014/main" id="{DD22D00E-01EB-635B-CA94-25C593561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346EFE-EF13-7F84-17DA-D860A0D9ECBE}"/>
                  </a:ext>
                </a:extLst>
              </p:cNvPr>
              <p:cNvSpPr txBox="1"/>
              <p:nvPr/>
            </p:nvSpPr>
            <p:spPr>
              <a:xfrm>
                <a:off x="687335" y="1196845"/>
                <a:ext cx="10809040" cy="36971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油箱中有油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每小时耗油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则剩油量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与耗油时间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=25+5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B.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=25-5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𝒕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D.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-25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346EFE-EF13-7F84-17DA-D860A0D9E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335" y="1196845"/>
                <a:ext cx="10809040" cy="3697102"/>
              </a:xfrm>
              <a:prstGeom prst="rect">
                <a:avLst/>
              </a:prstGeom>
              <a:blipFill>
                <a:blip r:embed="rId4"/>
                <a:stretch>
                  <a:fillRect l="-1748" r="-1241" b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94FCB5B-DD6B-0B4E-7DA3-04818F64F6EF}"/>
              </a:ext>
            </a:extLst>
          </p:cNvPr>
          <p:cNvSpPr txBox="1"/>
          <p:nvPr/>
        </p:nvSpPr>
        <p:spPr>
          <a:xfrm>
            <a:off x="7608105" y="2276920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6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F383E-2C5F-7A04-165E-DF5C3AC05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CCCF34-62CE-AAA4-F4D0-ACF45A2F4F99}"/>
              </a:ext>
            </a:extLst>
          </p:cNvPr>
          <p:cNvSpPr txBox="1"/>
          <p:nvPr/>
        </p:nvSpPr>
        <p:spPr>
          <a:xfrm>
            <a:off x="551615" y="404790"/>
            <a:ext cx="1108877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密闭容器内有一定质量的二氧化碳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当容器的体积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气体的密度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(kg/m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随之变化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已知密度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与体积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是反比例函数关系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它的图象如图所示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 m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 kg/m</a:t>
            </a:r>
            <a:r>
              <a:rPr lang="en-US" altLang="zh-CN" sz="32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求密度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关于体积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的函数表达式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35.jpeg">
            <a:extLst>
              <a:ext uri="{FF2B5EF4-FFF2-40B4-BE49-F238E27FC236}">
                <a16:creationId xmlns:a16="http://schemas.microsoft.com/office/drawing/2014/main" id="{B4D3BFD2-B6AF-6BF3-082E-E9516F27E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135" y="2499461"/>
            <a:ext cx="3521452" cy="315034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2C7953-9C7D-285D-238B-DFF875E227BE}"/>
                  </a:ext>
                </a:extLst>
              </p:cNvPr>
              <p:cNvSpPr txBox="1"/>
              <p:nvPr/>
            </p:nvSpPr>
            <p:spPr>
              <a:xfrm>
                <a:off x="560450" y="2499461"/>
                <a:ext cx="7776540" cy="3489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密度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与体积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是反比例函数关系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V&gt;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 m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98 kg/m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密度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关于体积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的函数表达式为</a:t>
                </a: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V&gt;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2C7953-9C7D-285D-238B-DFF875E22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50" y="2499461"/>
                <a:ext cx="7776540" cy="3489610"/>
              </a:xfrm>
              <a:prstGeom prst="rect">
                <a:avLst/>
              </a:prstGeom>
              <a:blipFill>
                <a:blip r:embed="rId4"/>
                <a:stretch>
                  <a:fillRect l="-2038" t="-2972" b="-1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334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14662-79D8-872A-8597-C0D8E0E91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680887-F003-2D1F-22DA-80B3618F7A89}"/>
              </a:ext>
            </a:extLst>
          </p:cNvPr>
          <p:cNvSpPr txBox="1"/>
          <p:nvPr/>
        </p:nvSpPr>
        <p:spPr>
          <a:xfrm>
            <a:off x="767630" y="560388"/>
            <a:ext cx="105127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≤9,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求二氧化碳密度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的变化范围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35.jpeg">
            <a:extLst>
              <a:ext uri="{FF2B5EF4-FFF2-40B4-BE49-F238E27FC236}">
                <a16:creationId xmlns:a16="http://schemas.microsoft.com/office/drawing/2014/main" id="{914CCB27-665E-CBCF-7122-68E30326F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085" y="1700880"/>
            <a:ext cx="4255829" cy="380732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74758B-E6C8-4C8E-17C5-0D6757D72068}"/>
                  </a:ext>
                </a:extLst>
              </p:cNvPr>
              <p:cNvSpPr txBox="1"/>
              <p:nvPr/>
            </p:nvSpPr>
            <p:spPr>
              <a:xfrm>
                <a:off x="767630" y="1340855"/>
                <a:ext cx="6105524" cy="44627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观察函数图象可知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的增大而减小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≤9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即二氧化碳密度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的变化范围是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DB251C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74758B-E6C8-4C8E-17C5-0D6757D720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340855"/>
                <a:ext cx="6105524" cy="4462760"/>
              </a:xfrm>
              <a:prstGeom prst="rect">
                <a:avLst/>
              </a:prstGeom>
              <a:blipFill>
                <a:blip r:embed="rId4"/>
                <a:stretch>
                  <a:fillRect l="-3097" t="-2732" r="-899" b="-4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598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9C805-7FA2-645E-8D33-BD2E7F469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36.jpeg">
            <a:extLst>
              <a:ext uri="{FF2B5EF4-FFF2-40B4-BE49-F238E27FC236}">
                <a16:creationId xmlns:a16="http://schemas.microsoft.com/office/drawing/2014/main" id="{1E93E764-1007-D871-909B-FD70D2D8B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400" y="731727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A1D5A5-B268-0368-580A-C430186362C6}"/>
              </a:ext>
            </a:extLst>
          </p:cNvPr>
          <p:cNvSpPr txBox="1"/>
          <p:nvPr/>
        </p:nvSpPr>
        <p:spPr>
          <a:xfrm>
            <a:off x="2122495" y="597557"/>
            <a:ext cx="38162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函数性质的应用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37.jpeg">
            <a:extLst>
              <a:ext uri="{FF2B5EF4-FFF2-40B4-BE49-F238E27FC236}">
                <a16:creationId xmlns:a16="http://schemas.microsoft.com/office/drawing/2014/main" id="{DA943B98-BAB1-673F-9EFD-8D37546A2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400" y="1379772"/>
            <a:ext cx="593955" cy="32958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050183A-339E-A854-731E-9EF58106FF0C}"/>
              </a:ext>
            </a:extLst>
          </p:cNvPr>
          <p:cNvSpPr txBox="1"/>
          <p:nvPr/>
        </p:nvSpPr>
        <p:spPr>
          <a:xfrm>
            <a:off x="610390" y="1247005"/>
            <a:ext cx="109447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5G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时代的到来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给人类生活带来巨大改变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两种型号的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5G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进价和售价如下表所示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5D672C4-D469-69AA-AD61-4B63E36C4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59856"/>
              </p:ext>
            </p:extLst>
          </p:nvPr>
        </p:nvGraphicFramePr>
        <p:xfrm>
          <a:off x="1762470" y="2497304"/>
          <a:ext cx="8064560" cy="1550670"/>
        </p:xfrm>
        <a:graphic>
          <a:graphicData uri="http://schemas.openxmlformats.org/drawingml/2006/table">
            <a:tbl>
              <a:tblPr firstRow="1" firstCol="1" bandRow="1"/>
              <a:tblGrid>
                <a:gridCol w="1792124">
                  <a:extLst>
                    <a:ext uri="{9D8B030D-6E8A-4147-A177-3AD203B41FA5}">
                      <a16:colId xmlns:a16="http://schemas.microsoft.com/office/drawing/2014/main" val="1976656045"/>
                    </a:ext>
                  </a:extLst>
                </a:gridCol>
                <a:gridCol w="3002214">
                  <a:extLst>
                    <a:ext uri="{9D8B030D-6E8A-4147-A177-3AD203B41FA5}">
                      <a16:colId xmlns:a16="http://schemas.microsoft.com/office/drawing/2014/main" val="338050000"/>
                    </a:ext>
                  </a:extLst>
                </a:gridCol>
                <a:gridCol w="3270222">
                  <a:extLst>
                    <a:ext uri="{9D8B030D-6E8A-4147-A177-3AD203B41FA5}">
                      <a16:colId xmlns:a16="http://schemas.microsoft.com/office/drawing/2014/main" val="3671113323"/>
                    </a:ext>
                  </a:extLst>
                </a:gridCol>
              </a:tblGrid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型号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进价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部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售价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部</a:t>
                      </a: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218361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3 000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3 400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6016171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3 500</a:t>
                      </a:r>
                      <a:endParaRPr lang="zh-CN" sz="3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4 000</a:t>
                      </a:r>
                      <a:endParaRPr 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0598060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926BF93F-6F9B-4FBC-55DA-2FEA32737B02}"/>
              </a:ext>
            </a:extLst>
          </p:cNvPr>
          <p:cNvSpPr txBox="1"/>
          <p:nvPr/>
        </p:nvSpPr>
        <p:spPr>
          <a:xfrm>
            <a:off x="623620" y="4221055"/>
            <a:ext cx="109447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某营业厅购进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两种型号手机共花费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32 000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手机销售完成后共获得利润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4 400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该营业厅购进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两种型号手机各多少部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963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0F90A-929B-FCE7-0260-FCE3264B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18E027-5F5C-19E6-8B62-D12B41CC492F}"/>
                  </a:ext>
                </a:extLst>
              </p:cNvPr>
              <p:cNvSpPr txBox="1"/>
              <p:nvPr/>
            </p:nvSpPr>
            <p:spPr>
              <a:xfrm>
                <a:off x="551615" y="764815"/>
                <a:ext cx="10584735" cy="42259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设该营业厅购进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两种型号手机分别为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部、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部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sz="3600" b="1" i="1">
                              <a:solidFill>
                                <a:srgbClr val="DB251C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𝟎𝟎𝟎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𝟓𝟎𝟎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𝟑𝟐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𝟎𝟎𝟎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endChr m:val=""/>
                                    <m:ctrlPr>
                                      <a:rPr lang="zh-CN" altLang="zh-CN" sz="3600" b="1" i="1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36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𝟒𝟎𝟎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"/>
                                    <m:ctrlPr>
                                      <a:rPr lang="zh-CN" altLang="zh-CN" sz="3600" b="1" i="1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36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𝟎𝟎𝟎</m:t>
                                    </m:r>
                                  </m:e>
                                </m:d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𝒂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+(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𝟎𝟎𝟎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begChr m:val=""/>
                                    <m:ctrlPr>
                                      <a:rPr lang="zh-CN" altLang="zh-CN" sz="3600" b="1" i="1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3600" b="1" i="1" smtClean="0">
                                        <a:solidFill>
                                          <a:srgbClr val="DB251C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𝟓𝟎𝟎</m:t>
                                    </m:r>
                                  </m:e>
                                </m:d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𝒃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𝟒𝟎𝟎</m:t>
                                </m:r>
                                <m:r>
                                  <a:rPr lang="en-US" altLang="zh-CN" sz="3600" b="1" i="1" smtClean="0">
                                    <a:solidFill>
                                      <a:srgbClr val="DB251C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该营业厅购进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两种型号手机分别为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部、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18E027-5F5C-19E6-8B62-D12B41CC49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764815"/>
                <a:ext cx="10584735" cy="4225900"/>
              </a:xfrm>
              <a:prstGeom prst="rect">
                <a:avLst/>
              </a:prstGeom>
              <a:blipFill>
                <a:blip r:embed="rId3"/>
                <a:stretch>
                  <a:fillRect l="-1727" t="-2738" r="-4548" b="-4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4967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942</TotalTime>
  <Words>1603</Words>
  <Application>Microsoft Office PowerPoint</Application>
  <PresentationFormat>宽屏</PresentationFormat>
  <Paragraphs>106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358</cp:revision>
  <dcterms:created xsi:type="dcterms:W3CDTF">2016-07-05T04:43:00Z</dcterms:created>
  <dcterms:modified xsi:type="dcterms:W3CDTF">2024-11-20T16:17:51Z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