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7" r:id="rId2"/>
    <p:sldId id="2743" r:id="rId3"/>
    <p:sldId id="2744" r:id="rId4"/>
    <p:sldId id="2745" r:id="rId5"/>
    <p:sldId id="2746" r:id="rId6"/>
    <p:sldId id="2747" r:id="rId7"/>
    <p:sldId id="2748" r:id="rId8"/>
    <p:sldId id="2749" r:id="rId9"/>
    <p:sldId id="2750" r:id="rId10"/>
    <p:sldId id="2751" r:id="rId11"/>
    <p:sldId id="2752" r:id="rId12"/>
    <p:sldId id="2753" r:id="rId13"/>
    <p:sldId id="2754" r:id="rId14"/>
    <p:sldId id="2755" r:id="rId15"/>
    <p:sldId id="2756" r:id="rId16"/>
    <p:sldId id="2757" r:id="rId17"/>
    <p:sldId id="2758" r:id="rId18"/>
    <p:sldId id="2759" r:id="rId19"/>
    <p:sldId id="2760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39005-0CF5-A953-54F2-559EB3CD4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D9C93B-B495-DF4C-DB49-153DAC948D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404E9BD-041C-3E61-4BC8-15728F368B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642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D3F4D-5328-93DE-EB2B-81B5725969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E0243E-928F-0F1F-3EEA-8050E75B6F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22A9DC5-8325-24D4-4253-22E10B5E930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488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7AEC0-8D76-7933-36AF-B4C41D24B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EB8C804-3706-A905-9C8B-8A639E439E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7CEFDC7-AA32-93B2-F353-3EE415DDB63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7867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E387C-FF13-0AD3-F918-48024D833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6A1370C-4025-05EA-8C31-6C7BA52FF5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5614E77-610C-F30A-C224-6976709A470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1585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D8137-3D88-A25F-B66A-05B8CA045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7032DEC-320C-32CA-8769-422119D41B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5B2ECBA-ED4F-AB6E-A395-A241564A75B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41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3C99D-7BCF-F5B3-87F6-C95719251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FABBC23-7E26-5FBD-DD62-163B00B65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CDC1873-4B9C-5F3F-C3D5-9552CF0C6AB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2609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7D520B-07BC-1CD7-310C-A861EEF54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F765C10-4B6C-932E-EE0A-8D9BF9E333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6A47770-F622-8F30-49A8-280912F9042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662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2C9D9-FCAA-ED94-CD85-CDABF3904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EB229AB-E882-932E-9B74-A1BB78B1FE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354CA1C-4C5B-52CE-02F4-2EA97BB18B0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956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38101-6C9D-17D2-CAE1-C17D039A2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47A0A1E-4A79-49D5-00BE-DE00A5BF69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32EB9A5-BE23-6B95-90D4-A6579EC844D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356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0BBEC-1DAA-3CF6-1E23-70ECFBBF2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53CC3A8-7C96-A5D5-5703-BB1DF0C1CF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2A9C2DA-5E1C-EFC5-FB2B-93E3EE48D72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862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D7B0F-3C79-7B7D-E02F-FE32E7D8A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A2B778A-43DE-C745-BF2F-D9E2009B9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A371690-BF31-F0F7-F1BE-25BDB7F6772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27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2A9C9-E16F-2DD5-46E6-110046276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9050021-159C-308E-D61D-267DF5EBF7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C613226-D96A-935E-AFCE-2A9185658C0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307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F14FB-17A9-C960-54BC-34EA55B85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91ECCA7-43CB-4CE7-7C7C-361B0A203D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3E26E3A-DEC7-254F-8886-74F29157545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327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8F44B-DA39-465E-584A-84C056C3B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A793E82-FEE3-DC49-EC34-13D04BE652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76351FA-B5EF-EEEF-903E-1D4FA8DD762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246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BBFB9-1054-3BFC-D0EC-16656B7D2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66C437B-735F-4E2B-AA9C-04DA5C4D01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6112EE4-B5D8-3F56-6024-909EA14623A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23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ACE4D-FC64-60F3-DC3A-C84273F138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6F7E955-6232-42CD-6639-CE725300E3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A5CD8CA-85EB-61E2-D906-B66963A3409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915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61FBE-82B0-78D1-855D-A4DA00B61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60474B5-AF55-BDD9-92FA-30C2A1A089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74B4FB4-AF36-9EB8-2D71-AD6023504EB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161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D0F4D-C9AA-76A5-9679-22E74130F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7AE6146-AF8F-EEF2-0B51-4D06DDDE7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BE6169C-E95B-CC8D-239B-C1D0E4D6104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308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A8D85A9-A585-58B5-4493-0C9BA4FA563F}"/>
              </a:ext>
            </a:extLst>
          </p:cNvPr>
          <p:cNvSpPr txBox="1"/>
          <p:nvPr/>
        </p:nvSpPr>
        <p:spPr>
          <a:xfrm>
            <a:off x="1703695" y="1628875"/>
            <a:ext cx="799255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分式的混合运算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6938A-257F-6C7A-1E65-0D71435D9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14BE7D-D7B3-44C2-0197-F0C344362F4C}"/>
                  </a:ext>
                </a:extLst>
              </p:cNvPr>
              <p:cNvSpPr txBox="1"/>
              <p:nvPr/>
            </p:nvSpPr>
            <p:spPr>
              <a:xfrm>
                <a:off x="911640" y="692810"/>
                <a:ext cx="6105524" cy="9214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𝟕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14BE7D-D7B3-44C2-0197-F0C344362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692810"/>
                <a:ext cx="6105524" cy="921471"/>
              </a:xfrm>
              <a:prstGeom prst="rect">
                <a:avLst/>
              </a:prstGeom>
              <a:blipFill>
                <a:blip r:embed="rId3"/>
                <a:stretch>
                  <a:fillRect l="-3097" b="-8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26719C2-470C-896B-56D8-CD6146C21284}"/>
                  </a:ext>
                </a:extLst>
              </p:cNvPr>
              <p:cNvSpPr txBox="1"/>
              <p:nvPr/>
            </p:nvSpPr>
            <p:spPr>
              <a:xfrm>
                <a:off x="911640" y="1844890"/>
                <a:ext cx="6105524" cy="26352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−(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lang="zh-CN" altLang="zh-CN" sz="3600" b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𝐱</m:t>
                            </m:r>
                          </m:e>
                          <m:sup>
                            <m:r>
                              <a:rPr lang="en-US" altLang="zh-CN" sz="3600" b="1" i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𝟖𝐱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26719C2-470C-896B-56D8-CD6146C212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1844890"/>
                <a:ext cx="6105524" cy="2635209"/>
              </a:xfrm>
              <a:prstGeom prst="rect">
                <a:avLst/>
              </a:prstGeom>
              <a:blipFill>
                <a:blip r:embed="rId4"/>
                <a:stretch>
                  <a:fillRect l="-3097" t="-231" b="-3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146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26949-534B-868C-929F-3102B48CB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3.jpeg">
            <a:extLst>
              <a:ext uri="{FF2B5EF4-FFF2-40B4-BE49-F238E27FC236}">
                <a16:creationId xmlns:a16="http://schemas.microsoft.com/office/drawing/2014/main" id="{FCC09BED-F72D-793E-9ED2-2CFADE8FA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26" y="548800"/>
            <a:ext cx="7742360" cy="5399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7CD145C-5C5A-C1F5-5045-45DB14BC687A}"/>
              </a:ext>
            </a:extLst>
          </p:cNvPr>
          <p:cNvSpPr txBox="1"/>
          <p:nvPr/>
        </p:nvSpPr>
        <p:spPr>
          <a:xfrm>
            <a:off x="2161526" y="442449"/>
            <a:ext cx="61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分式的化简求值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64.jpeg">
            <a:extLst>
              <a:ext uri="{FF2B5EF4-FFF2-40B4-BE49-F238E27FC236}">
                <a16:creationId xmlns:a16="http://schemas.microsoft.com/office/drawing/2014/main" id="{F661A96E-3A6E-BCA3-101A-B6BEA5B8A3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727" y="1340797"/>
            <a:ext cx="648808" cy="3600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17C06D-1629-FC78-EBD4-458BB628D8E2}"/>
                  </a:ext>
                </a:extLst>
              </p:cNvPr>
              <p:cNvSpPr txBox="1"/>
              <p:nvPr/>
            </p:nvSpPr>
            <p:spPr>
              <a:xfrm>
                <a:off x="701727" y="980830"/>
                <a:ext cx="10316414" cy="18340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(1)(2024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·重庆外语校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先化简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再求值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e>
                              <m:sup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</m:e>
                              <m:sup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满足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-8=0;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17C06D-1629-FC78-EBD4-458BB628D8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727" y="980830"/>
                <a:ext cx="10316414" cy="183409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2C59083-7D1D-1375-783C-BC457EF00614}"/>
                  </a:ext>
                </a:extLst>
              </p:cNvPr>
              <p:cNvSpPr txBox="1"/>
              <p:nvPr/>
            </p:nvSpPr>
            <p:spPr>
              <a:xfrm>
                <a:off x="747227" y="2795869"/>
                <a:ext cx="7519823" cy="32305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)(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sz="3200" b="1" i="1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</m:den>
                        </m:f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</a:t>
                </a:r>
                <a:r>
                  <a:rPr lang="en-US" altLang="zh-CN" sz="32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32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2C59083-7D1D-1375-783C-BC457EF006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227" y="2795869"/>
                <a:ext cx="7519823" cy="3230564"/>
              </a:xfrm>
              <a:prstGeom prst="rect">
                <a:avLst/>
              </a:prstGeom>
              <a:blipFill>
                <a:blip r:embed="rId6"/>
                <a:stretch>
                  <a:fillRect l="-2109" b="-1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773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C604F-851D-176F-64AE-820FF08A9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919A55F-E0E5-9A6F-E6FB-FC73C3EC5345}"/>
                  </a:ext>
                </a:extLst>
              </p:cNvPr>
              <p:cNvSpPr txBox="1"/>
              <p:nvPr/>
            </p:nvSpPr>
            <p:spPr>
              <a:xfrm>
                <a:off x="623620" y="476795"/>
                <a:ext cx="10800750" cy="14754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·重庆巴蜀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先化简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再从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中选择一个喜欢的数值作为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的值代入求值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919A55F-E0E5-9A6F-E6FB-FC73C3EC5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76795"/>
                <a:ext cx="10800750" cy="1475469"/>
              </a:xfrm>
              <a:prstGeom prst="rect">
                <a:avLst/>
              </a:prstGeom>
              <a:blipFill>
                <a:blip r:embed="rId3"/>
                <a:stretch>
                  <a:fillRect l="-1693" r="-2765" b="-14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D1D797-C6B9-225B-F93C-96401384B570}"/>
                  </a:ext>
                </a:extLst>
              </p:cNvPr>
              <p:cNvSpPr txBox="1"/>
              <p:nvPr/>
            </p:nvSpPr>
            <p:spPr>
              <a:xfrm>
                <a:off x="695625" y="2132910"/>
                <a:ext cx="7848545" cy="35204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+x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=x</a:t>
                </a:r>
                <a:r>
                  <a:rPr kumimoji="0" lang="en-US" altLang="zh-CN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∵x-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1≠0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≠1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≠2,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D1D797-C6B9-225B-F93C-96401384B5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132910"/>
                <a:ext cx="7848545" cy="3520451"/>
              </a:xfrm>
              <a:prstGeom prst="rect">
                <a:avLst/>
              </a:prstGeom>
              <a:blipFill>
                <a:blip r:embed="rId4"/>
                <a:stretch>
                  <a:fillRect l="-2329" b="-5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583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F250E-F3A7-441E-4305-471ED7A55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5.jpeg">
            <a:extLst>
              <a:ext uri="{FF2B5EF4-FFF2-40B4-BE49-F238E27FC236}">
                <a16:creationId xmlns:a16="http://schemas.microsoft.com/office/drawing/2014/main" id="{4B0777E4-5B7C-141E-7D1F-2C9110E5A6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932" y="457889"/>
            <a:ext cx="1800125" cy="51432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84494E-FBFE-C81F-1AC7-BE2EFFD601DF}"/>
                  </a:ext>
                </a:extLst>
              </p:cNvPr>
              <p:cNvSpPr txBox="1"/>
              <p:nvPr/>
            </p:nvSpPr>
            <p:spPr>
              <a:xfrm>
                <a:off x="623620" y="972210"/>
                <a:ext cx="10800750" cy="21572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先化简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再求值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zh-CN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＞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的整数解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84494E-FBFE-C81F-1AC7-BE2EFFD601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972210"/>
                <a:ext cx="10800750" cy="2157257"/>
              </a:xfrm>
              <a:prstGeom prst="rect">
                <a:avLst/>
              </a:prstGeom>
              <a:blipFill>
                <a:blip r:embed="rId4"/>
                <a:stretch>
                  <a:fillRect l="-1693" r="-1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BEDA4A3-45C9-30A1-B006-0E78738540BB}"/>
                  </a:ext>
                </a:extLst>
              </p:cNvPr>
              <p:cNvSpPr txBox="1"/>
              <p:nvPr/>
            </p:nvSpPr>
            <p:spPr>
              <a:xfrm>
                <a:off x="767630" y="3040909"/>
                <a:ext cx="9825477" cy="28448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zh-CN" altLang="zh-CN" sz="36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𝟑𝐱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𝐱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)(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𝐱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den>
                        </m:f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zh-CN" altLang="zh-CN" sz="36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𝐱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𝐱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kumimoji="0" lang="zh-CN" altLang="zh-CN" sz="36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𝐱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kumimoji="0" lang="zh-CN" altLang="zh-CN" sz="36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𝐱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BEDA4A3-45C9-30A1-B006-0E78738540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3040909"/>
                <a:ext cx="9825477" cy="2844881"/>
              </a:xfrm>
              <a:prstGeom prst="rect">
                <a:avLst/>
              </a:prstGeom>
              <a:blipFill>
                <a:blip r:embed="rId5"/>
                <a:stretch>
                  <a:fillRect l="-1923" b="-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448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76B53-48BF-B35F-B75B-20708501A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8CD70E9-61EB-1936-801E-5FE0E770545F}"/>
                  </a:ext>
                </a:extLst>
              </p:cNvPr>
              <p:cNvSpPr txBox="1"/>
              <p:nvPr/>
            </p:nvSpPr>
            <p:spPr>
              <a:xfrm>
                <a:off x="1199660" y="980830"/>
                <a:ext cx="8352580" cy="37905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36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𝐱</m:t>
                              </m:r>
                              <m:r>
                                <a:rPr kumimoji="0" lang="en-US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kumimoji="0" lang="en-US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kumimoji="0" lang="zh-CN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＞</m:t>
                              </m:r>
                              <m:r>
                                <a:rPr kumimoji="0" lang="en-US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kumimoji="0" lang="en-US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𝟐𝐱</m:t>
                              </m:r>
                              <m:r>
                                <a:rPr kumimoji="0" lang="en-US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kumimoji="0" lang="en-US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kumimoji="0" lang="en-US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kumimoji="0" lang="en-US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kumimoji="0" lang="en-US" altLang="zh-CN" sz="36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zh-CN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-4&lt;x≤-2,</a:t>
                </a:r>
                <a:endParaRPr kumimoji="0" lang="zh-CN" altLang="zh-CN" sz="36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其整数解为</a:t>
                </a: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-3,-2.</a:t>
                </a:r>
                <a:endParaRPr kumimoji="0" lang="zh-CN" altLang="zh-CN" sz="36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∵(x+1)(x-1)≠0,x+2≠0,</a:t>
                </a:r>
                <a:endParaRPr kumimoji="0" lang="zh-CN" altLang="zh-CN" sz="36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∴x≠±1</a:t>
                </a:r>
                <a:r>
                  <a:rPr kumimoji="0" lang="zh-CN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x≠-2.</a:t>
                </a:r>
                <a:endParaRPr kumimoji="0" lang="zh-CN" altLang="zh-CN" sz="36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x=-3</a:t>
                </a:r>
                <a:r>
                  <a:rPr kumimoji="0" lang="zh-CN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=2.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8CD70E9-61EB-1936-801E-5FE0E77054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9660" y="980830"/>
                <a:ext cx="8352580" cy="3790525"/>
              </a:xfrm>
              <a:prstGeom prst="rect">
                <a:avLst/>
              </a:prstGeom>
              <a:blipFill>
                <a:blip r:embed="rId3"/>
                <a:stretch>
                  <a:fillRect l="-2263" b="-1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7956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F4DD7-D186-51A6-1947-1D9198088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9D3765-4FBF-228D-CDE9-1BCE18256A9B}"/>
                  </a:ext>
                </a:extLst>
              </p:cNvPr>
              <p:cNvSpPr txBox="1"/>
              <p:nvPr/>
            </p:nvSpPr>
            <p:spPr>
              <a:xfrm>
                <a:off x="695625" y="404790"/>
                <a:ext cx="10440725" cy="14556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先化简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zh-CN" sz="32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2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再从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中选取一个合适的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值代入求值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9D3765-4FBF-228D-CDE9-1BCE18256A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04790"/>
                <a:ext cx="10440725" cy="1455655"/>
              </a:xfrm>
              <a:prstGeom prst="rect">
                <a:avLst/>
              </a:prstGeom>
              <a:blipFill>
                <a:blip r:embed="rId3"/>
                <a:stretch>
                  <a:fillRect l="-1459" r="-1518" b="-12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5CE319-B3E1-7636-F606-D7F030E79933}"/>
                  </a:ext>
                </a:extLst>
              </p:cNvPr>
              <p:cNvSpPr txBox="1"/>
              <p:nvPr/>
            </p:nvSpPr>
            <p:spPr>
              <a:xfrm>
                <a:off x="839635" y="1988900"/>
                <a:ext cx="8741157" cy="38414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2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𝐱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2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𝐱</m:t>
                            </m:r>
                          </m:e>
                          <m:sup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+(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2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𝐱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</m:num>
                      <m:den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kumimoji="0" lang="zh-CN" altLang="zh-CN" sz="32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2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𝐱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2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−(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𝐱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2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∵x+2≠0,1-x≠0,</a:t>
                </a:r>
                <a:endParaRPr kumimoji="0" lang="zh-CN" altLang="zh-CN" sz="32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∴x≠-2</a:t>
                </a:r>
                <a:r>
                  <a:rPr kumimoji="0" lang="zh-CN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x≠1.</a:t>
                </a:r>
                <a:endParaRPr kumimoji="0" lang="zh-CN" altLang="zh-CN" sz="32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kumimoji="0" lang="zh-CN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当取</a:t>
                </a: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x=0</a:t>
                </a:r>
                <a:r>
                  <a:rPr kumimoji="0" lang="zh-CN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2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2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2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zh-CN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答案不唯一</a:t>
                </a:r>
                <a:r>
                  <a:rPr kumimoji="0" lang="en-US" altLang="zh-CN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kumimoji="0" lang="zh-CN" altLang="zh-CN" sz="32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5CE319-B3E1-7636-F606-D7F030E79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988900"/>
                <a:ext cx="8741157" cy="3841436"/>
              </a:xfrm>
              <a:prstGeom prst="rect">
                <a:avLst/>
              </a:prstGeom>
              <a:blipFill>
                <a:blip r:embed="rId4"/>
                <a:stretch>
                  <a:fillRect l="-1813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483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58230-ABE8-8D3B-7A52-30333B6CB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6.jpeg">
            <a:extLst>
              <a:ext uri="{FF2B5EF4-FFF2-40B4-BE49-F238E27FC236}">
                <a16:creationId xmlns:a16="http://schemas.microsoft.com/office/drawing/2014/main" id="{C901C069-9C8D-8024-C930-B812AEC9B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36B2AA3-3154-B96D-72B2-644635BE1FB5}"/>
              </a:ext>
            </a:extLst>
          </p:cNvPr>
          <p:cNvSpPr txBox="1"/>
          <p:nvPr/>
        </p:nvSpPr>
        <p:spPr>
          <a:xfrm>
            <a:off x="2063720" y="270607"/>
            <a:ext cx="6105524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分式运算的实际应用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67.jpeg">
            <a:extLst>
              <a:ext uri="{FF2B5EF4-FFF2-40B4-BE49-F238E27FC236}">
                <a16:creationId xmlns:a16="http://schemas.microsoft.com/office/drawing/2014/main" id="{CD75D352-A85A-BEC9-FA88-7572D82BA6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045" y="1397292"/>
            <a:ext cx="737965" cy="40949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A2B77F1-6404-BA23-0DC7-2CE6B6E642AC}"/>
              </a:ext>
            </a:extLst>
          </p:cNvPr>
          <p:cNvSpPr txBox="1"/>
          <p:nvPr/>
        </p:nvSpPr>
        <p:spPr>
          <a:xfrm>
            <a:off x="564200" y="1139695"/>
            <a:ext cx="10872755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甲、乙两位采购员同去一家饲料公司购买两次饲料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两次饲料的价格有变化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两位采购员的购货方式也不同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甲每次购买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1 000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乙每次用去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而不管购买多少饲料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甲、乙所购饲料的平均单价各是多少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02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C8137-FA65-6A04-FE73-78162537E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9DF598-6E69-CC38-2CF5-FE3FF77F7B4D}"/>
                  </a:ext>
                </a:extLst>
              </p:cNvPr>
              <p:cNvSpPr txBox="1"/>
              <p:nvPr/>
            </p:nvSpPr>
            <p:spPr>
              <a:xfrm>
                <a:off x="839635" y="836820"/>
                <a:ext cx="9936690" cy="41425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设两次购买的饲料的单价分别为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千克和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千克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是正数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甲两次购买饲料的平均单价为</a:t>
                </a:r>
              </a:p>
              <a:p>
                <a:pPr algn="just"/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千克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乙两次购买饲料的平均单价为</a:t>
                </a:r>
              </a:p>
              <a:p>
                <a:pPr algn="just"/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𝟖𝟎𝟎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𝟖𝟎𝟎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den>
                        </m:f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𝟖𝟎𝟎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千克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D9DF598-6E69-CC38-2CF5-FE3FF77F7B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836820"/>
                <a:ext cx="9936690" cy="4142544"/>
              </a:xfrm>
              <a:prstGeom prst="rect">
                <a:avLst/>
              </a:prstGeom>
              <a:blipFill>
                <a:blip r:embed="rId3"/>
                <a:stretch>
                  <a:fillRect l="-1902" t="-2794" r="-1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581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D83F4-3957-5F44-40D1-A0B80729B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CA6883-CE06-B37E-3960-3427152C5D14}"/>
              </a:ext>
            </a:extLst>
          </p:cNvPr>
          <p:cNvSpPr txBox="1"/>
          <p:nvPr/>
        </p:nvSpPr>
        <p:spPr>
          <a:xfrm>
            <a:off x="695625" y="476795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谁的购货方式更合算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F53BCE1-6CD6-C1C6-430D-084E95AB5BB3}"/>
                  </a:ext>
                </a:extLst>
              </p:cNvPr>
              <p:cNvSpPr txBox="1"/>
              <p:nvPr/>
            </p:nvSpPr>
            <p:spPr>
              <a:xfrm>
                <a:off x="707520" y="1196845"/>
                <a:ext cx="9720675" cy="46187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甲、乙所购饲料的平均单价的差是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∵m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都是正数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𝒏</m:t>
                            </m:r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也是正数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因此乙的购货方式更合算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F53BCE1-6CD6-C1C6-430D-084E95AB5B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520" y="1196845"/>
                <a:ext cx="9720675" cy="4618765"/>
              </a:xfrm>
              <a:prstGeom prst="rect">
                <a:avLst/>
              </a:prstGeom>
              <a:blipFill>
                <a:blip r:embed="rId3"/>
                <a:stretch>
                  <a:fillRect l="-1881" t="-2507" b="-40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548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40BD3-3FD6-C4C7-7474-539E817C4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8.jpeg">
            <a:extLst>
              <a:ext uri="{FF2B5EF4-FFF2-40B4-BE49-F238E27FC236}">
                <a16:creationId xmlns:a16="http://schemas.microsoft.com/office/drawing/2014/main" id="{6134E741-B446-9013-D0AC-E08F54846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476795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1F476D0-4898-DCE8-25B4-9B89FE35EFA4}"/>
              </a:ext>
            </a:extLst>
          </p:cNvPr>
          <p:cNvSpPr txBox="1"/>
          <p:nvPr/>
        </p:nvSpPr>
        <p:spPr>
          <a:xfrm>
            <a:off x="613505" y="1079288"/>
            <a:ext cx="1036872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五一黄金周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某中学选拔一批优秀学生去千山旅行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已知该中学到千山的距离是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km,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旅游车从学校出发按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km/h 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的速度匀速行驶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可在规定时间到达千山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为了让同学们到山顶看日出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旅游车每小时需多行驶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km,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问同学们可提前多长时间到达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7A6A00-BF1A-D09A-D96D-693E3679E654}"/>
                  </a:ext>
                </a:extLst>
              </p:cNvPr>
              <p:cNvSpPr txBox="1"/>
              <p:nvPr/>
            </p:nvSpPr>
            <p:spPr>
              <a:xfrm>
                <a:off x="767630" y="3934700"/>
                <a:ext cx="6105524" cy="1785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𝒔𝒗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𝒔𝒂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故同学们可提前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𝒔𝒂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𝒗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h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到达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7A6A00-BF1A-D09A-D96D-693E3679E6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3934700"/>
                <a:ext cx="6105524" cy="1785425"/>
              </a:xfrm>
              <a:prstGeom prst="rect">
                <a:avLst/>
              </a:prstGeom>
              <a:blipFill>
                <a:blip r:embed="rId4"/>
                <a:stretch>
                  <a:fillRect l="-3097" r="-999" b="-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118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61A91-4160-49B0-3E5B-0DE8FAC84E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8.jpeg">
            <a:extLst>
              <a:ext uri="{FF2B5EF4-FFF2-40B4-BE49-F238E27FC236}">
                <a16:creationId xmlns:a16="http://schemas.microsoft.com/office/drawing/2014/main" id="{F0DB64D8-E594-2B83-2309-9E57FABBD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655" y="692810"/>
            <a:ext cx="6866364" cy="55776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0487ECC-1EB2-D64E-B336-475611C70479}"/>
              </a:ext>
            </a:extLst>
          </p:cNvPr>
          <p:cNvSpPr txBox="1"/>
          <p:nvPr/>
        </p:nvSpPr>
        <p:spPr>
          <a:xfrm>
            <a:off x="1095530" y="1484865"/>
            <a:ext cx="923593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分式的混合运算顺序</a:t>
            </a:r>
          </a:p>
          <a:p>
            <a:pPr algn="just"/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先算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再算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最后算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有括号的先算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计算结果要化为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整式的运算律依然适用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777DF7-590F-A8B5-3A66-FD3F5302C8A8}"/>
              </a:ext>
            </a:extLst>
          </p:cNvPr>
          <p:cNvSpPr txBox="1"/>
          <p:nvPr/>
        </p:nvSpPr>
        <p:spPr>
          <a:xfrm>
            <a:off x="2423745" y="1988900"/>
            <a:ext cx="12526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乘方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61619E-E4B6-1C55-2D32-EBE05AE36590}"/>
              </a:ext>
            </a:extLst>
          </p:cNvPr>
          <p:cNvSpPr txBox="1"/>
          <p:nvPr/>
        </p:nvSpPr>
        <p:spPr>
          <a:xfrm>
            <a:off x="5124968" y="2060905"/>
            <a:ext cx="12526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乘除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9BF2C40-402B-184D-43E1-566213301237}"/>
              </a:ext>
            </a:extLst>
          </p:cNvPr>
          <p:cNvSpPr txBox="1"/>
          <p:nvPr/>
        </p:nvSpPr>
        <p:spPr>
          <a:xfrm>
            <a:off x="8515620" y="2060221"/>
            <a:ext cx="13246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加减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5C0166-E2BB-EDC4-909F-54FE772B1CA5}"/>
              </a:ext>
            </a:extLst>
          </p:cNvPr>
          <p:cNvSpPr txBox="1"/>
          <p:nvPr/>
        </p:nvSpPr>
        <p:spPr>
          <a:xfrm>
            <a:off x="4295875" y="2592860"/>
            <a:ext cx="26641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括号里面的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9BAE982-D746-B359-C011-884B5EEEC7E2}"/>
              </a:ext>
            </a:extLst>
          </p:cNvPr>
          <p:cNvSpPr txBox="1"/>
          <p:nvPr/>
        </p:nvSpPr>
        <p:spPr>
          <a:xfrm>
            <a:off x="2207730" y="3130426"/>
            <a:ext cx="36722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最简分式或整式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566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CFCB0-FCDC-E080-A244-7960AB6DE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9.jpeg">
            <a:extLst>
              <a:ext uri="{FF2B5EF4-FFF2-40B4-BE49-F238E27FC236}">
                <a16:creationId xmlns:a16="http://schemas.microsoft.com/office/drawing/2014/main" id="{F1F4FDAF-9139-225B-5CAC-61C60E0B1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620805"/>
            <a:ext cx="7091401" cy="576040"/>
          </a:xfrm>
          <a:prstGeom prst="rect">
            <a:avLst/>
          </a:prstGeom>
        </p:spPr>
      </p:pic>
      <p:pic>
        <p:nvPicPr>
          <p:cNvPr id="3" name="image60.jpeg">
            <a:extLst>
              <a:ext uri="{FF2B5EF4-FFF2-40B4-BE49-F238E27FC236}">
                <a16:creationId xmlns:a16="http://schemas.microsoft.com/office/drawing/2014/main" id="{1CE68F98-9359-903D-25C3-8C28CAD60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620" y="1412860"/>
            <a:ext cx="8259397" cy="57604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56C8544-1158-12E0-906B-7C3C93FD5C47}"/>
              </a:ext>
            </a:extLst>
          </p:cNvPr>
          <p:cNvSpPr txBox="1"/>
          <p:nvPr/>
        </p:nvSpPr>
        <p:spPr>
          <a:xfrm>
            <a:off x="2207730" y="1342569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分式的混合运算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61.jpeg">
            <a:extLst>
              <a:ext uri="{FF2B5EF4-FFF2-40B4-BE49-F238E27FC236}">
                <a16:creationId xmlns:a16="http://schemas.microsoft.com/office/drawing/2014/main" id="{77165FF9-2769-490C-6D7B-0CC27DA0AF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950" y="2220905"/>
            <a:ext cx="680973" cy="37787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0BA3295-C915-C178-D5D7-D1C887648CEB}"/>
                  </a:ext>
                </a:extLst>
              </p:cNvPr>
              <p:cNvSpPr txBox="1"/>
              <p:nvPr/>
            </p:nvSpPr>
            <p:spPr>
              <a:xfrm>
                <a:off x="479610" y="2120727"/>
                <a:ext cx="6105524" cy="15293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0BA3295-C915-C178-D5D7-D1C887648C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2120727"/>
                <a:ext cx="6105524" cy="1529393"/>
              </a:xfrm>
              <a:prstGeom prst="rect">
                <a:avLst/>
              </a:prstGeom>
              <a:blipFill>
                <a:blip r:embed="rId6"/>
                <a:stretch>
                  <a:fillRect l="-3097" t="-7968" b="-5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E68A730-939E-EE56-E724-5337B3B83E69}"/>
                  </a:ext>
                </a:extLst>
              </p:cNvPr>
              <p:cNvSpPr txBox="1"/>
              <p:nvPr/>
            </p:nvSpPr>
            <p:spPr>
              <a:xfrm>
                <a:off x="527006" y="3861030"/>
                <a:ext cx="6963307" cy="17758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E68A730-939E-EE56-E724-5337B3B83E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006" y="3861030"/>
                <a:ext cx="6963307" cy="1775807"/>
              </a:xfrm>
              <a:prstGeom prst="rect">
                <a:avLst/>
              </a:prstGeom>
              <a:blipFill>
                <a:blip r:embed="rId7"/>
                <a:stretch>
                  <a:fillRect l="-2625" b="-4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117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09233-12E3-19EA-02F2-C7AD0D5A4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FA1EF6-1510-3805-F77B-D4885BCF5D3B}"/>
                  </a:ext>
                </a:extLst>
              </p:cNvPr>
              <p:cNvSpPr txBox="1"/>
              <p:nvPr/>
            </p:nvSpPr>
            <p:spPr>
              <a:xfrm>
                <a:off x="623620" y="692810"/>
                <a:ext cx="6768470" cy="8927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AFA1EF6-1510-3805-F77B-D4885BCF5D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92810"/>
                <a:ext cx="6768470" cy="892745"/>
              </a:xfrm>
              <a:prstGeom prst="rect">
                <a:avLst/>
              </a:prstGeom>
              <a:blipFill>
                <a:blip r:embed="rId3"/>
                <a:stretch>
                  <a:fillRect l="-2700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EF51C5-F550-A52F-AD21-3EE6182CAB15}"/>
                  </a:ext>
                </a:extLst>
              </p:cNvPr>
              <p:cNvSpPr txBox="1"/>
              <p:nvPr/>
            </p:nvSpPr>
            <p:spPr>
              <a:xfrm>
                <a:off x="767630" y="1844890"/>
                <a:ext cx="6105524" cy="33873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EF51C5-F550-A52F-AD21-3EE6182CA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844890"/>
                <a:ext cx="6105524" cy="3387338"/>
              </a:xfrm>
              <a:prstGeom prst="rect">
                <a:avLst/>
              </a:prstGeom>
              <a:blipFill>
                <a:blip r:embed="rId4"/>
                <a:stretch>
                  <a:fillRect l="-3097" b="-2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656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EF4A4-B053-757E-0713-E32296A928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4ED474-94C2-7F7C-0C38-85E188A084AA}"/>
                  </a:ext>
                </a:extLst>
              </p:cNvPr>
              <p:cNvSpPr txBox="1"/>
              <p:nvPr/>
            </p:nvSpPr>
            <p:spPr>
              <a:xfrm>
                <a:off x="839634" y="620805"/>
                <a:ext cx="7272505" cy="10446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4ED474-94C2-7F7C-0C38-85E188A084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4" y="620805"/>
                <a:ext cx="7272505" cy="1044645"/>
              </a:xfrm>
              <a:prstGeom prst="rect">
                <a:avLst/>
              </a:prstGeom>
              <a:blipFill>
                <a:blip r:embed="rId3"/>
                <a:stretch>
                  <a:fillRect l="-2598" b="-2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15F57D-FF7D-5919-68E3-B4E078FA47E5}"/>
                  </a:ext>
                </a:extLst>
              </p:cNvPr>
              <p:cNvSpPr txBox="1"/>
              <p:nvPr/>
            </p:nvSpPr>
            <p:spPr>
              <a:xfrm>
                <a:off x="983645" y="1844890"/>
                <a:ext cx="6105524" cy="27860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endChr m:val=""/>
                                <m:ctrlPr>
                                  <a:rPr kumimoji="0" lang="zh-CN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e>
                            </m:d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15F57D-FF7D-5919-68E3-B4E078FA47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1844890"/>
                <a:ext cx="6105524" cy="2786084"/>
              </a:xfrm>
              <a:prstGeom prst="rect">
                <a:avLst/>
              </a:prstGeom>
              <a:blipFill>
                <a:blip r:embed="rId4"/>
                <a:stretch>
                  <a:fillRect l="-2994" b="-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026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277E2-213E-F7B6-34C9-6A4BEFD0A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719AC0-C777-86DF-2356-E8005794BA31}"/>
                  </a:ext>
                </a:extLst>
              </p:cNvPr>
              <p:cNvSpPr txBox="1"/>
              <p:nvPr/>
            </p:nvSpPr>
            <p:spPr>
              <a:xfrm>
                <a:off x="911639" y="692810"/>
                <a:ext cx="7560525" cy="10446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𝟖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719AC0-C777-86DF-2356-E8005794BA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39" y="692810"/>
                <a:ext cx="7560525" cy="1044645"/>
              </a:xfrm>
              <a:prstGeom prst="rect">
                <a:avLst/>
              </a:prstGeom>
              <a:blipFill>
                <a:blip r:embed="rId3"/>
                <a:stretch>
                  <a:fillRect l="-2500" b="-2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48A215-B400-7E7A-0A6E-A2FCF9119A44}"/>
                  </a:ext>
                </a:extLst>
              </p:cNvPr>
              <p:cNvSpPr txBox="1"/>
              <p:nvPr/>
            </p:nvSpPr>
            <p:spPr>
              <a:xfrm>
                <a:off x="911639" y="1988028"/>
                <a:ext cx="6105524" cy="2881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𝐲</m:t>
                            </m:r>
                          </m:e>
                          <m:sup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𝐲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𝐲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𝐲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𝐲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0" lang="zh-CN" altLang="zh-CN" sz="36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𝐲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𝐲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𝐲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𝐲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𝐲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𝐲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kumimoji="0" lang="zh-CN" altLang="zh-CN" sz="36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zh-CN" altLang="zh-CN" sz="3600" b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𝐲</m:t>
                            </m:r>
                          </m:e>
                          <m:sup>
                            <m:r>
                              <a:rPr kumimoji="0" lang="en-US" altLang="zh-CN" sz="3600" b="1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𝟑𝐲</m:t>
                        </m:r>
                      </m:num>
                      <m:den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𝐲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6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48A215-B400-7E7A-0A6E-A2FCF9119A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39" y="1988028"/>
                <a:ext cx="6105524" cy="2881943"/>
              </a:xfrm>
              <a:prstGeom prst="rect">
                <a:avLst/>
              </a:prstGeom>
              <a:blipFill>
                <a:blip r:embed="rId4"/>
                <a:stretch>
                  <a:fillRect l="-3097" b="-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101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9CCE4-F7E6-CAE5-2E91-E9696D7F0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62.jpeg">
            <a:extLst>
              <a:ext uri="{FF2B5EF4-FFF2-40B4-BE49-F238E27FC236}">
                <a16:creationId xmlns:a16="http://schemas.microsoft.com/office/drawing/2014/main" id="{34EA861C-1A1E-1C59-DF36-13322F964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40" y="548800"/>
            <a:ext cx="1889930" cy="5399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DAD0E9-E088-E30C-D045-FF0FB5D98925}"/>
                  </a:ext>
                </a:extLst>
              </p:cNvPr>
              <p:cNvSpPr txBox="1"/>
              <p:nvPr/>
            </p:nvSpPr>
            <p:spPr>
              <a:xfrm>
                <a:off x="839635" y="1268850"/>
                <a:ext cx="6105524" cy="1529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DAD0E9-E088-E30C-D045-FF0FB5D989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268850"/>
                <a:ext cx="6105524" cy="1529586"/>
              </a:xfrm>
              <a:prstGeom prst="rect">
                <a:avLst/>
              </a:prstGeom>
              <a:blipFill>
                <a:blip r:embed="rId4"/>
                <a:stretch>
                  <a:fillRect l="-3097" t="-7570" b="-5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84583E-C84C-64DD-36B0-955AD382A5CC}"/>
                  </a:ext>
                </a:extLst>
              </p:cNvPr>
              <p:cNvSpPr txBox="1"/>
              <p:nvPr/>
            </p:nvSpPr>
            <p:spPr>
              <a:xfrm>
                <a:off x="839635" y="2978506"/>
                <a:ext cx="6105524" cy="25752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÷x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84583E-C84C-64DD-36B0-955AD382A5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2978506"/>
                <a:ext cx="6105524" cy="2575257"/>
              </a:xfrm>
              <a:prstGeom prst="rect">
                <a:avLst/>
              </a:prstGeom>
              <a:blipFill>
                <a:blip r:embed="rId5"/>
                <a:stretch>
                  <a:fillRect l="-3097" r="-799" b="-3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929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F6347-58E1-3327-E5BA-9912A9043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CE45A9-D785-929A-33D8-6697625D632D}"/>
                  </a:ext>
                </a:extLst>
              </p:cNvPr>
              <p:cNvSpPr txBox="1"/>
              <p:nvPr/>
            </p:nvSpPr>
            <p:spPr>
              <a:xfrm>
                <a:off x="839634" y="620805"/>
                <a:ext cx="8712605" cy="13068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卷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CE45A9-D785-929A-33D8-6697625D63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4" y="620805"/>
                <a:ext cx="8712605" cy="1306833"/>
              </a:xfrm>
              <a:prstGeom prst="rect">
                <a:avLst/>
              </a:prstGeom>
              <a:blipFill>
                <a:blip r:embed="rId3"/>
                <a:stretch>
                  <a:fillRect l="-2169" b="-6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24C8102-64EA-4D81-6B17-4A08D6C3806B}"/>
                  </a:ext>
                </a:extLst>
              </p:cNvPr>
              <p:cNvSpPr txBox="1"/>
              <p:nvPr/>
            </p:nvSpPr>
            <p:spPr>
              <a:xfrm>
                <a:off x="874429" y="2170802"/>
                <a:ext cx="6105524" cy="2516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24C8102-64EA-4D81-6B17-4A08D6C380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429" y="2170802"/>
                <a:ext cx="6105524" cy="2516395"/>
              </a:xfrm>
              <a:prstGeom prst="rect">
                <a:avLst/>
              </a:prstGeom>
              <a:blipFill>
                <a:blip r:embed="rId4"/>
                <a:stretch>
                  <a:fillRect l="-2994" b="-31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00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78D24-CA23-057A-C89B-402786BE6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FA1D8A-76DD-E3FC-4198-5F21457DD23D}"/>
                  </a:ext>
                </a:extLst>
              </p:cNvPr>
              <p:cNvSpPr txBox="1"/>
              <p:nvPr/>
            </p:nvSpPr>
            <p:spPr>
              <a:xfrm>
                <a:off x="839634" y="764815"/>
                <a:ext cx="7560525" cy="9753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FA1D8A-76DD-E3FC-4198-5F21457DD2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4" y="764815"/>
                <a:ext cx="7560525" cy="975395"/>
              </a:xfrm>
              <a:prstGeom prst="rect">
                <a:avLst/>
              </a:prstGeom>
              <a:blipFill>
                <a:blip r:embed="rId3"/>
                <a:stretch>
                  <a:fillRect l="-2500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3FDD58-A74D-F412-2535-792117C0AC8D}"/>
                  </a:ext>
                </a:extLst>
              </p:cNvPr>
              <p:cNvSpPr txBox="1"/>
              <p:nvPr/>
            </p:nvSpPr>
            <p:spPr>
              <a:xfrm>
                <a:off x="839634" y="1916895"/>
                <a:ext cx="6105524" cy="3457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kumimoji="0" lang="en-US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3FDD58-A74D-F412-2535-792117C0AC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4" y="1916895"/>
                <a:ext cx="6105524" cy="3457934"/>
              </a:xfrm>
              <a:prstGeom prst="rect">
                <a:avLst/>
              </a:prstGeom>
              <a:blipFill>
                <a:blip r:embed="rId4"/>
                <a:stretch>
                  <a:fillRect l="-3097" b="-1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837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307</TotalTime>
  <Words>935</Words>
  <Application>Microsoft Office PowerPoint</Application>
  <PresentationFormat>宽屏</PresentationFormat>
  <Paragraphs>90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340</cp:revision>
  <dcterms:created xsi:type="dcterms:W3CDTF">2016-07-05T04:43:00Z</dcterms:created>
  <dcterms:modified xsi:type="dcterms:W3CDTF">2024-11-17T11:17:28Z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