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67" r:id="rId2"/>
    <p:sldId id="2950" r:id="rId3"/>
    <p:sldId id="2951" r:id="rId4"/>
    <p:sldId id="2952" r:id="rId5"/>
    <p:sldId id="2953" r:id="rId6"/>
    <p:sldId id="2954" r:id="rId7"/>
    <p:sldId id="2955" r:id="rId8"/>
    <p:sldId id="2956" r:id="rId9"/>
    <p:sldId id="2957" r:id="rId10"/>
    <p:sldId id="2958" r:id="rId11"/>
    <p:sldId id="2959" r:id="rId12"/>
    <p:sldId id="2960" r:id="rId13"/>
    <p:sldId id="2961" r:id="rId14"/>
    <p:sldId id="2962" r:id="rId15"/>
    <p:sldId id="2963" r:id="rId16"/>
    <p:sldId id="2964" r:id="rId17"/>
    <p:sldId id="2965" r:id="rId18"/>
    <p:sldId id="2966" r:id="rId19"/>
    <p:sldId id="2967" r:id="rId20"/>
    <p:sldId id="2968" r:id="rId21"/>
    <p:sldId id="2969" r:id="rId22"/>
    <p:sldId id="2970" r:id="rId23"/>
    <p:sldId id="2971" r:id="rId24"/>
    <p:sldId id="297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8DCD7-30F1-282F-3329-E33E386AA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5B76C4B-683C-C8F1-57CD-2498964E72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6B10F4A-543D-1E97-02EE-B58EC38A6F8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261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C29AF-430E-C68B-62EB-2DDD23F73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3250E47-ED8E-1866-53CD-F235617757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99AB7DC-F1DE-C82A-8D82-1EF4AFCBC15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802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5E0BB-FA3A-75BA-AC12-44F02AC77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7893B6B-605F-BD7A-85B6-44EB7EDE4F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DF0BFE0-AF26-38A0-FA16-ED43417ABA4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1576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3D3B5-8DD1-8BE4-399F-09129F534C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16F25EE-39A0-7848-7E83-68D59D5882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CAED2DE-9FC7-929D-0C48-5854A498995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2155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BF444-4AEA-01FB-AAC9-CF7154360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4B1A051-0AE6-236B-8B89-8FBBDCF4BD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2C142FE-9EC3-FAF5-63AA-EF7F1963B2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3180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49FB2-5BEA-F275-7543-D244AFAE5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0239DAA-A300-B669-C273-2A67186A33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A700B3D-F341-F1FF-9510-199591712A8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070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2AD37-2D52-E29A-5099-98F6E6873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44A7996-74A2-4F95-AED0-196B3BA509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463CCF2-0552-9681-7073-50C889D4A5E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3536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B8C5D-6F59-978B-F735-858C2BDEA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808281B-2C55-44AE-E1AF-86762C08F8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34C2011-C3E0-6C1C-F214-EE5838955D2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15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DB6F5-6C4C-4A84-89E4-91E244BED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07716D4-76C5-E456-7C74-EE2524C1DF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B5A799B-A277-0563-B6E8-C5894B3BD8A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0295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E2330-1242-B34B-BFA2-3CDB3A022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D147AAB-8C9F-D316-3E41-7F21EA3682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17E79B4-3E0C-3C8D-0BA9-AF5EC018F90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61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194BC-0268-1ACE-BE31-9E10BFE7B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CFA69DC-EDC1-FCDE-E1C6-F66ECB3C78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E62EF58-61F4-96E2-4AEB-7628980F59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547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433AF-14D4-A0AC-01C1-ABD25CF35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3E9B973-7ED4-CFCA-57CF-23334CD98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E4C13E7-8000-A693-4707-C4DE5206456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6466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C753B-E83F-644D-D010-724B871C7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2F1D360-BC5E-88C7-95E7-E1FB91804C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149FB95-2E80-B9BB-E234-75BCDA3A35F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0175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E88F8-9724-7CF9-7EBC-DBF6CB298A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E168EAA-10D4-A30A-52E7-8FD5E2076C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B791454-B0A8-275E-10C1-ED342C9DC91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6797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1D959-A9DE-5A39-6556-7FB9F3338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0EF2656-289A-0062-F266-CCA8F28F4C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40D3AFE-5B1A-AEDE-8795-4E969851826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3159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DF178-2136-7DCE-3688-9738677B1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0AC454A-1A25-2BC8-718D-D0B0D36B6D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D3437CD-A025-C37B-50FB-A0A64398A1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680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DC1CA-8D00-83B4-C29A-616DB1E1E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17F7079-82CF-8ABA-900F-961719BCAD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A3D8E79-80C1-7694-458E-FC5F52F71E0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817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3A33E-CE71-E2DA-C0FF-B655B88E9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B44988E-9977-7D5A-D634-0DD3B5A385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D4259E6-7164-6074-F5DE-008EBF0E737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150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9D586-3A0A-9F69-EFFF-7348B844D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DE188B6-9C42-6BC5-EDC3-5A58C89076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4059234-C686-32EB-6C14-0965FAF7EB1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531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234F8-30D3-1CF9-A8B3-6CA1D26EC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779D656-B2DA-8C1A-CBAA-CE8A0C3DD6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77A5284-4DA5-08EC-2BE0-6FFB8FBECEF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324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7CE25-EDC0-ABA9-F63A-7DDD82F0E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6FB80D2-B48A-20B8-0E2F-02CAC7B445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27196CE-00E2-EEC8-3CA8-9E1E2A2EB98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553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C0427-ED6D-1430-392C-9CF05C379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1910940-9FFD-6025-F1A5-14DDAAA241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D369377-6674-69C1-64C1-D6971582067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61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D4F74-6BD4-C3B0-8D19-E11400AE6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DA5C9DC-4757-F8B3-9883-BAFBDCA2F2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2AC1932-CA81-3661-D6AE-A9D98CB5C3A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219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tif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86FE154-83A8-738F-6A90-0761BB76E280}"/>
              </a:ext>
            </a:extLst>
          </p:cNvPr>
          <p:cNvSpPr txBox="1"/>
          <p:nvPr/>
        </p:nvSpPr>
        <p:spPr>
          <a:xfrm>
            <a:off x="2063720" y="1556870"/>
            <a:ext cx="806456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求一次函数的表达式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61B36-B49C-1003-C82B-BBC797755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A4DD84-7A7D-CF3C-8719-5D22241FF706}"/>
                  </a:ext>
                </a:extLst>
              </p:cNvPr>
              <p:cNvSpPr txBox="1"/>
              <p:nvPr/>
            </p:nvSpPr>
            <p:spPr>
              <a:xfrm>
                <a:off x="767630" y="836820"/>
                <a:ext cx="8424585" cy="36877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𝟐𝟖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易知当点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延长线上时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不满足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ABM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𝟏𝟐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</m:e>
                    </m:d>
                  </m:oMath>
                </a14:m>
                <a:endPara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𝟐𝟖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A4DD84-7A7D-CF3C-8719-5D22241FF7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836820"/>
                <a:ext cx="8424585" cy="3687741"/>
              </a:xfrm>
              <a:prstGeom prst="rect">
                <a:avLst/>
              </a:prstGeom>
              <a:blipFill>
                <a:blip r:embed="rId3"/>
                <a:stretch>
                  <a:fillRect l="-2243" b="-1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28D2B233-14A8-FAA7-E5D9-D3594094C225}"/>
              </a:ext>
            </a:extLst>
          </p:cNvPr>
          <p:cNvGrpSpPr/>
          <p:nvPr/>
        </p:nvGrpSpPr>
        <p:grpSpPr>
          <a:xfrm>
            <a:off x="7608105" y="764815"/>
            <a:ext cx="3602958" cy="4363073"/>
            <a:chOff x="7608105" y="1459250"/>
            <a:chExt cx="3602958" cy="4363073"/>
          </a:xfrm>
        </p:grpSpPr>
        <p:pic>
          <p:nvPicPr>
            <p:cNvPr id="5" name="image246.jpeg">
              <a:extLst>
                <a:ext uri="{FF2B5EF4-FFF2-40B4-BE49-F238E27FC236}">
                  <a16:creationId xmlns:a16="http://schemas.microsoft.com/office/drawing/2014/main" id="{04942E53-2105-D9A9-2E5A-5EC215E47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08105" y="1459250"/>
              <a:ext cx="3602958" cy="3814238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9FC6C18-D663-27E0-DF0A-BC871469CC22}"/>
                </a:ext>
              </a:extLst>
            </p:cNvPr>
            <p:cNvSpPr txBox="1"/>
            <p:nvPr/>
          </p:nvSpPr>
          <p:spPr>
            <a:xfrm>
              <a:off x="8472165" y="5299103"/>
              <a:ext cx="144943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8608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A8BA9-ABE4-BA16-22E7-206BD8090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7.jpeg">
            <a:extLst>
              <a:ext uri="{FF2B5EF4-FFF2-40B4-BE49-F238E27FC236}">
                <a16:creationId xmlns:a16="http://schemas.microsoft.com/office/drawing/2014/main" id="{615881AD-3643-AC3F-8602-32DFB962FF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15" y="476795"/>
            <a:ext cx="1764123" cy="5040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7B83B3-1B36-FD1A-9B08-B1F7333098A7}"/>
                  </a:ext>
                </a:extLst>
              </p:cNvPr>
              <p:cNvSpPr txBox="1"/>
              <p:nvPr/>
            </p:nvSpPr>
            <p:spPr>
              <a:xfrm>
                <a:off x="580045" y="1124840"/>
                <a:ext cx="11160776" cy="35983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如图所示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endParaRPr lang="en-US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线段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在第二象限内作等腰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BAC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=90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则过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两点的直线的解析式为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𝟏</m:t>
                        </m:r>
                      </m:num>
                      <m:den>
                        <m:r>
                          <a:rPr lang="en-US" altLang="zh-CN" sz="3600" b="1" i="1"/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	             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𝟏</m:t>
                        </m:r>
                      </m:num>
                      <m:den>
                        <m:r>
                          <a:rPr lang="en-US" altLang="zh-CN" sz="3600" b="1" i="1"/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𝟏</m:t>
                        </m:r>
                      </m:num>
                      <m:den>
                        <m:r>
                          <a:rPr lang="en-US" altLang="zh-CN" sz="3600" b="1" i="1"/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	             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=-2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7B83B3-1B36-FD1A-9B08-B1F733309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045" y="1124840"/>
                <a:ext cx="11160776" cy="3598357"/>
              </a:xfrm>
              <a:prstGeom prst="rect">
                <a:avLst/>
              </a:prstGeom>
              <a:blipFill>
                <a:blip r:embed="rId4"/>
                <a:stretch>
                  <a:fillRect l="-1638" t="-169" r="-218" b="-2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248.jpeg">
            <a:extLst>
              <a:ext uri="{FF2B5EF4-FFF2-40B4-BE49-F238E27FC236}">
                <a16:creationId xmlns:a16="http://schemas.microsoft.com/office/drawing/2014/main" id="{F6BB6542-CB71-C0F0-B339-8C51C9C394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060" y="3170943"/>
            <a:ext cx="3086924" cy="277823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5BAC2E3-D16E-6466-EAA9-936592DADF15}"/>
              </a:ext>
            </a:extLst>
          </p:cNvPr>
          <p:cNvSpPr txBox="1"/>
          <p:nvPr/>
        </p:nvSpPr>
        <p:spPr>
          <a:xfrm>
            <a:off x="10361315" y="2542527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292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2E68F-5AB7-3A7E-5AB6-23FD2B214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818961-265E-41F4-CE1A-201AF7094C4B}"/>
                  </a:ext>
                </a:extLst>
              </p:cNvPr>
              <p:cNvSpPr txBox="1"/>
              <p:nvPr/>
            </p:nvSpPr>
            <p:spPr>
              <a:xfrm>
                <a:off x="695625" y="620805"/>
                <a:ext cx="10872755" cy="19990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轴分别交于点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分成周长相等的两部分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的函数表达式为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818961-265E-41F4-CE1A-201AF7094C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620805"/>
                <a:ext cx="10872755" cy="1999073"/>
              </a:xfrm>
              <a:prstGeom prst="rect">
                <a:avLst/>
              </a:prstGeom>
              <a:blipFill>
                <a:blip r:embed="rId3"/>
                <a:stretch>
                  <a:fillRect l="-1682" t="-305" b="-106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49.jpeg">
            <a:extLst>
              <a:ext uri="{FF2B5EF4-FFF2-40B4-BE49-F238E27FC236}">
                <a16:creationId xmlns:a16="http://schemas.microsoft.com/office/drawing/2014/main" id="{5F13488C-F9DC-8C7C-48CA-13EE4362F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910" y="2780955"/>
            <a:ext cx="3096215" cy="321384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837C779-97F5-49EE-7D41-E9D8639ED48C}"/>
              </a:ext>
            </a:extLst>
          </p:cNvPr>
          <p:cNvSpPr txBox="1"/>
          <p:nvPr/>
        </p:nvSpPr>
        <p:spPr>
          <a:xfrm>
            <a:off x="6096000" y="1916895"/>
            <a:ext cx="13966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y=x-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99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64958-E31D-9A3F-0ADA-395089137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2226AC9-B4AB-34A3-1C8E-3EDB9EEB4EEB}"/>
              </a:ext>
            </a:extLst>
          </p:cNvPr>
          <p:cNvSpPr txBox="1"/>
          <p:nvPr/>
        </p:nvSpPr>
        <p:spPr>
          <a:xfrm>
            <a:off x="623620" y="598423"/>
            <a:ext cx="1065674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(-3,3),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轴负半轴于点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的解析式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50.jpeg">
            <a:extLst>
              <a:ext uri="{FF2B5EF4-FFF2-40B4-BE49-F238E27FC236}">
                <a16:creationId xmlns:a16="http://schemas.microsoft.com/office/drawing/2014/main" id="{29F89F72-AA82-184B-B512-2B9F4C225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05" y="2564940"/>
            <a:ext cx="2952205" cy="295220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D0DDD59-8508-5F0F-7B63-0AEA47B89F17}"/>
              </a:ext>
            </a:extLst>
          </p:cNvPr>
          <p:cNvSpPr txBox="1"/>
          <p:nvPr/>
        </p:nvSpPr>
        <p:spPr>
          <a:xfrm>
            <a:off x="652195" y="2420930"/>
            <a:ext cx="695591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将点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3,3)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代入直线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baseline="-25000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baseline="-25000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endParaRPr lang="zh-CN" altLang="zh-CN" sz="36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的解析式为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y=x+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</a:p>
          <a:p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(0,6)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∵OB=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且点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轴负半轴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57405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EDE44-A08A-417F-148F-2471C804B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22B6ABD-7A4D-837B-D60C-DC4D2A4B2DD7}"/>
                  </a:ext>
                </a:extLst>
              </p:cNvPr>
              <p:cNvSpPr txBox="1"/>
              <p:nvPr/>
            </p:nvSpPr>
            <p:spPr>
              <a:xfrm>
                <a:off x="911639" y="908825"/>
                <a:ext cx="7344511" cy="29901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3,3),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y=k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x+b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sSub>
                                <m:sSubPr>
                                  <m:ctrlPr>
                                    <a:rPr kumimoji="0" lang="zh-CN" altLang="zh-CN" sz="36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0" lang="zh-CN" altLang="zh-CN" sz="36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22B6ABD-7A4D-837B-D60C-DC4D2A4B2D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39" y="908825"/>
                <a:ext cx="7344511" cy="2990114"/>
              </a:xfrm>
              <a:prstGeom prst="rect">
                <a:avLst/>
              </a:prstGeom>
              <a:blipFill>
                <a:blip r:embed="rId3"/>
                <a:stretch>
                  <a:fillRect l="-2575" t="-3870" b="-6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50.jpeg">
            <a:extLst>
              <a:ext uri="{FF2B5EF4-FFF2-40B4-BE49-F238E27FC236}">
                <a16:creationId xmlns:a16="http://schemas.microsoft.com/office/drawing/2014/main" id="{D6E96E9A-BB27-4E81-E9A6-F55A216C2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131" y="1261749"/>
            <a:ext cx="3312230" cy="331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88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C6431-F9AC-AE34-E958-CD224EE31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CF15EB8-CF19-542D-2354-F99E7930CFFB}"/>
              </a:ext>
            </a:extLst>
          </p:cNvPr>
          <p:cNvSpPr txBox="1"/>
          <p:nvPr/>
        </p:nvSpPr>
        <p:spPr>
          <a:xfrm>
            <a:off x="680722" y="548800"/>
            <a:ext cx="107436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F92E41-C402-DF46-8AD9-3F9368E9B158}"/>
                  </a:ext>
                </a:extLst>
              </p:cNvPr>
              <p:cNvSpPr txBox="1"/>
              <p:nvPr/>
            </p:nvSpPr>
            <p:spPr>
              <a:xfrm>
                <a:off x="680922" y="1749129"/>
                <a:ext cx="6639163" cy="42139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的横坐标为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∵BC=OB+OC=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8;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(2,8)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2,4)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F92E41-C402-DF46-8AD9-3F9368E9B1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922" y="1749129"/>
                <a:ext cx="6639163" cy="4213910"/>
              </a:xfrm>
              <a:prstGeom prst="rect">
                <a:avLst/>
              </a:prstGeom>
              <a:blipFill>
                <a:blip r:embed="rId3"/>
                <a:stretch>
                  <a:fillRect l="-2847" t="-2894" b="-4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50.jpeg">
            <a:extLst>
              <a:ext uri="{FF2B5EF4-FFF2-40B4-BE49-F238E27FC236}">
                <a16:creationId xmlns:a16="http://schemas.microsoft.com/office/drawing/2014/main" id="{D2C01B1A-90A3-93DE-3FA4-BD60093906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6112" y="2132910"/>
            <a:ext cx="3312230" cy="331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8B58D-9961-054E-E2B3-E0E1D49F4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1.jpeg">
            <a:extLst>
              <a:ext uri="{FF2B5EF4-FFF2-40B4-BE49-F238E27FC236}">
                <a16:creationId xmlns:a16="http://schemas.microsoft.com/office/drawing/2014/main" id="{BA0EE3BE-7377-C00F-75ED-0299FF303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7742360" cy="5399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BA14EEF-093A-98B4-53F1-E8B3A57ED892}"/>
              </a:ext>
            </a:extLst>
          </p:cNvPr>
          <p:cNvSpPr txBox="1"/>
          <p:nvPr/>
        </p:nvSpPr>
        <p:spPr>
          <a:xfrm>
            <a:off x="2222631" y="442449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一次函数的应用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53.jpeg">
            <a:extLst>
              <a:ext uri="{FF2B5EF4-FFF2-40B4-BE49-F238E27FC236}">
                <a16:creationId xmlns:a16="http://schemas.microsoft.com/office/drawing/2014/main" id="{9A27F8D5-CA47-361D-6286-BC678F01A9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750" y="1413780"/>
            <a:ext cx="737965" cy="40949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CDAE453-5D70-7F7E-5400-846238F927AE}"/>
              </a:ext>
            </a:extLst>
          </p:cNvPr>
          <p:cNvSpPr txBox="1"/>
          <p:nvPr/>
        </p:nvSpPr>
        <p:spPr>
          <a:xfrm>
            <a:off x="695625" y="1268850"/>
            <a:ext cx="708634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两地相距的路程为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km,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甲骑自行车从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地出发前往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同时乙步行从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地出发前往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如图所示的折线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和线段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分别表示甲、乙两人与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地的路程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与他们所行时间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52.jpeg">
            <a:extLst>
              <a:ext uri="{FF2B5EF4-FFF2-40B4-BE49-F238E27FC236}">
                <a16:creationId xmlns:a16="http://schemas.microsoft.com/office/drawing/2014/main" id="{60F6E7A5-9C2B-938C-2DD1-F0C142518E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7584" y="1838823"/>
            <a:ext cx="3633936" cy="343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3458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29456-9987-BE38-E08A-89C26497F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E67AE26-B7E6-7BEC-6E67-3EE305F0D043}"/>
              </a:ext>
            </a:extLst>
          </p:cNvPr>
          <p:cNvSpPr txBox="1"/>
          <p:nvPr/>
        </p:nvSpPr>
        <p:spPr>
          <a:xfrm>
            <a:off x="623620" y="476795"/>
            <a:ext cx="105847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的函数表达式以及两人相遇地点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地的路程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52.jpeg">
            <a:extLst>
              <a:ext uri="{FF2B5EF4-FFF2-40B4-BE49-F238E27FC236}">
                <a16:creationId xmlns:a16="http://schemas.microsoft.com/office/drawing/2014/main" id="{E341756F-11A8-8691-E28C-6D2AA2C40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40" y="1709942"/>
            <a:ext cx="3528245" cy="33381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8C94BDA-72F7-7ABB-23B6-89E0855FEB63}"/>
                  </a:ext>
                </a:extLst>
              </p:cNvPr>
              <p:cNvSpPr txBox="1"/>
              <p:nvPr/>
            </p:nvSpPr>
            <p:spPr>
              <a:xfrm>
                <a:off x="695625" y="1196845"/>
                <a:ext cx="7200500" cy="41454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的函数表达式为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(0,12)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(2,0)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在函数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𝟏𝟐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𝟏𝟐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</a:t>
                </a:r>
                <a:r>
                  <a:rPr lang="zh-CN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的函数表达式为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即两人相遇地点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地的路程是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 km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8C94BDA-72F7-7ABB-23B6-89E0855FEB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196845"/>
                <a:ext cx="7200500" cy="4145494"/>
              </a:xfrm>
              <a:prstGeom prst="rect">
                <a:avLst/>
              </a:prstGeom>
              <a:blipFill>
                <a:blip r:embed="rId4"/>
                <a:stretch>
                  <a:fillRect l="-2117" t="-2500" r="-1778" b="-3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882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3E4567-F112-3880-5DA5-3F6C7A549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EAE7D6E-0782-6373-4A2F-88992D95AB46}"/>
              </a:ext>
            </a:extLst>
          </p:cNvPr>
          <p:cNvSpPr txBox="1"/>
          <p:nvPr/>
        </p:nvSpPr>
        <p:spPr>
          <a:xfrm>
            <a:off x="695624" y="509613"/>
            <a:ext cx="97206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求线段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对应的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的函数表达式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14870E-FE1A-5188-29EF-F410FCB2114D}"/>
              </a:ext>
            </a:extLst>
          </p:cNvPr>
          <p:cNvSpPr txBox="1"/>
          <p:nvPr/>
        </p:nvSpPr>
        <p:spPr>
          <a:xfrm>
            <a:off x="767630" y="1268850"/>
            <a:ext cx="691248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设线段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对应的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的函数表达式为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=ax.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5,9)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=ax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的图象上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对应的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的函数表达式为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52.jpeg">
            <a:extLst>
              <a:ext uri="{FF2B5EF4-FFF2-40B4-BE49-F238E27FC236}">
                <a16:creationId xmlns:a16="http://schemas.microsoft.com/office/drawing/2014/main" id="{E06DF688-C1D2-F0CF-D6A6-8EE347CECA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40" y="1709942"/>
            <a:ext cx="3528245" cy="333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88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71F68-4D27-C2B3-7ABC-6F8B9D770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98C20EF-ADB3-7D3F-5FEF-27A171B1CF22}"/>
              </a:ext>
            </a:extLst>
          </p:cNvPr>
          <p:cNvSpPr txBox="1"/>
          <p:nvPr/>
        </p:nvSpPr>
        <p:spPr>
          <a:xfrm>
            <a:off x="551615" y="509613"/>
            <a:ext cx="95046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求经过多少小时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甲、乙两人相距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km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12F8BB-E8AC-54D3-BD72-FAA1BBD6B87D}"/>
                  </a:ext>
                </a:extLst>
              </p:cNvPr>
              <p:cNvSpPr txBox="1"/>
              <p:nvPr/>
            </p:nvSpPr>
            <p:spPr>
              <a:xfrm>
                <a:off x="623619" y="1186889"/>
                <a:ext cx="8784611" cy="43558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甲到达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地的时间为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𝟏𝟖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(h)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0≤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𝟏𝟖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−(−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≤2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乙离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 km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所用时间为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1(h)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h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 h,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甲、乙两人相距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 km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2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12F8BB-E8AC-54D3-BD72-FAA1BBD6B8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1186889"/>
                <a:ext cx="8784611" cy="4355808"/>
              </a:xfrm>
              <a:prstGeom prst="rect">
                <a:avLst/>
              </a:prstGeom>
              <a:blipFill>
                <a:blip r:embed="rId3"/>
                <a:stretch>
                  <a:fillRect l="-1735" b="-1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52.jpeg">
            <a:extLst>
              <a:ext uri="{FF2B5EF4-FFF2-40B4-BE49-F238E27FC236}">
                <a16:creationId xmlns:a16="http://schemas.microsoft.com/office/drawing/2014/main" id="{FBBA3313-364F-7E21-734E-46B5BF239D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4934" y="2852960"/>
            <a:ext cx="2730242" cy="258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42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C4CA4-A660-70DC-922D-C6A3E3095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0.jpeg">
            <a:extLst>
              <a:ext uri="{FF2B5EF4-FFF2-40B4-BE49-F238E27FC236}">
                <a16:creationId xmlns:a16="http://schemas.microsoft.com/office/drawing/2014/main" id="{CF92C312-9481-BD3B-AA06-6FD8DD7F4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597993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3CE1FC8-BB1C-87FC-66D3-7E0ED542A8E2}"/>
              </a:ext>
            </a:extLst>
          </p:cNvPr>
          <p:cNvSpPr txBox="1"/>
          <p:nvPr/>
        </p:nvSpPr>
        <p:spPr>
          <a:xfrm>
            <a:off x="642043" y="1340855"/>
            <a:ext cx="10998341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待定系数法</a:t>
            </a: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先设出待求函数表达式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其中含有待定系数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再根据条件列出方程或方程组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求出待定系数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从而得到所求结果的方法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叫做待定系数法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2604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AACFA-E0CF-5BB1-DF30-0D198D377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4.jpeg">
            <a:extLst>
              <a:ext uri="{FF2B5EF4-FFF2-40B4-BE49-F238E27FC236}">
                <a16:creationId xmlns:a16="http://schemas.microsoft.com/office/drawing/2014/main" id="{7B0F56A7-FEA1-580B-B57D-ADAA51DF2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1637913" cy="467975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3C3EF521-B508-5FCF-D109-3A9E66D80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708" y="1196845"/>
            <a:ext cx="10902583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河南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实践小组观察记录了莴笋的成长过程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如图表示一种莴笋的高度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(cm)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与观察时间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之间的函数图象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由图象可知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这种莴笋可能达到的最大高度是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A.25 cm	           B.32 cm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C.35 cm	           D.40 cm	</a:t>
            </a:r>
          </a:p>
        </p:txBody>
      </p:sp>
      <p:pic>
        <p:nvPicPr>
          <p:cNvPr id="4" name="image255.jpeg">
            <a:extLst>
              <a:ext uri="{FF2B5EF4-FFF2-40B4-BE49-F238E27FC236}">
                <a16:creationId xmlns:a16="http://schemas.microsoft.com/office/drawing/2014/main" id="{883EE1B2-39F4-026B-5B70-05C8D812C9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095" y="3068975"/>
            <a:ext cx="2952205" cy="295220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B17C453-A45F-AC30-4FC7-AAD86551956C}"/>
              </a:ext>
            </a:extLst>
          </p:cNvPr>
          <p:cNvSpPr txBox="1"/>
          <p:nvPr/>
        </p:nvSpPr>
        <p:spPr>
          <a:xfrm>
            <a:off x="1775700" y="2905685"/>
            <a:ext cx="5578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857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C4570-6545-7508-27AA-E3427213D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19F9534-71B5-D5C1-81FE-0B8FBD274E06}"/>
              </a:ext>
            </a:extLst>
          </p:cNvPr>
          <p:cNvSpPr txBox="1"/>
          <p:nvPr/>
        </p:nvSpPr>
        <p:spPr>
          <a:xfrm>
            <a:off x="623620" y="566678"/>
            <a:ext cx="1108877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为响应国家扶贫攻坚的号召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市先后向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市捐赠两批货物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甲车以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 km/h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市匀速开往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甲车出发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h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乙车以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 km/h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市沿同一条道路匀速开往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甲、乙两车距离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市的路程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与甲车的行驶时间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之间的关系如图所示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56.jpeg">
            <a:extLst>
              <a:ext uri="{FF2B5EF4-FFF2-40B4-BE49-F238E27FC236}">
                <a16:creationId xmlns:a16="http://schemas.microsoft.com/office/drawing/2014/main" id="{8B288E43-C6D8-BAEF-0C09-7C2FE53EA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070" y="3430035"/>
            <a:ext cx="4292638" cy="236123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CCC89A8-0ABD-6333-757B-39F12ADD8BDF}"/>
              </a:ext>
            </a:extLst>
          </p:cNvPr>
          <p:cNvSpPr txBox="1"/>
          <p:nvPr/>
        </p:nvSpPr>
        <p:spPr>
          <a:xfrm>
            <a:off x="657970" y="3674665"/>
            <a:ext cx="63364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两市相距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km,</a:t>
            </a:r>
          </a:p>
          <a:p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80C0C71-8AF0-1E9E-8AB2-B1A6BA125045}"/>
              </a:ext>
            </a:extLst>
          </p:cNvPr>
          <p:cNvSpPr txBox="1"/>
          <p:nvPr/>
        </p:nvSpPr>
        <p:spPr>
          <a:xfrm>
            <a:off x="4439885" y="3666275"/>
            <a:ext cx="9646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351E11-55CD-0C5E-769B-7FF297080F7B}"/>
              </a:ext>
            </a:extLst>
          </p:cNvPr>
          <p:cNvSpPr txBox="1"/>
          <p:nvPr/>
        </p:nvSpPr>
        <p:spPr>
          <a:xfrm>
            <a:off x="1631690" y="4228663"/>
            <a:ext cx="3885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0FF533F-10F9-D781-C23F-9695FE16E952}"/>
              </a:ext>
            </a:extLst>
          </p:cNvPr>
          <p:cNvSpPr txBox="1"/>
          <p:nvPr/>
        </p:nvSpPr>
        <p:spPr>
          <a:xfrm>
            <a:off x="3489544" y="4250773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599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B13B6-C09B-E382-D557-2BB8872EC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33D395-0846-4E43-2B37-ACD6EB9E6F59}"/>
              </a:ext>
            </a:extLst>
          </p:cNvPr>
          <p:cNvSpPr txBox="1"/>
          <p:nvPr/>
        </p:nvSpPr>
        <p:spPr>
          <a:xfrm>
            <a:off x="617355" y="481526"/>
            <a:ext cx="1072874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求乙车行驶的路程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并写出自变量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4E47CE-E545-0E55-2783-8FB4793690FE}"/>
                  </a:ext>
                </a:extLst>
              </p:cNvPr>
              <p:cNvSpPr txBox="1"/>
              <p:nvPr/>
            </p:nvSpPr>
            <p:spPr>
              <a:xfrm>
                <a:off x="617355" y="1804966"/>
                <a:ext cx="10080700" cy="36530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设乙车行驶的路程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之间的函数关系式为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该函数过点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(1,0)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(5,360),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𝟑𝟔𝟎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𝟗𝟎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𝟗𝟎</m:t>
                              </m:r>
                              <m:r>
                                <a:rPr lang="en-US" altLang="zh-CN" sz="32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即乙车行驶的路程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之间的函数</a:t>
                </a:r>
                <a:endParaRPr lang="en-US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关系式为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90(1≤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≤5)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4E47CE-E545-0E55-2783-8FB4793690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355" y="1804966"/>
                <a:ext cx="10080700" cy="3653051"/>
              </a:xfrm>
              <a:prstGeom prst="rect">
                <a:avLst/>
              </a:prstGeom>
              <a:blipFill>
                <a:blip r:embed="rId3"/>
                <a:stretch>
                  <a:fillRect l="-1511" t="-2838" b="-4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56.jpeg">
            <a:extLst>
              <a:ext uri="{FF2B5EF4-FFF2-40B4-BE49-F238E27FC236}">
                <a16:creationId xmlns:a16="http://schemas.microsoft.com/office/drawing/2014/main" id="{A1C9DF20-CB01-1305-A877-706D2963F8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5742" y="3096782"/>
            <a:ext cx="4292638" cy="236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1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50EF44-3CB4-DC5F-4461-BE41EBD0C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91288E1-B41A-17B6-84D4-BC4B26B9FAA9}"/>
              </a:ext>
            </a:extLst>
          </p:cNvPr>
          <p:cNvSpPr txBox="1"/>
          <p:nvPr/>
        </p:nvSpPr>
        <p:spPr>
          <a:xfrm>
            <a:off x="623620" y="476795"/>
            <a:ext cx="9144635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乙车出发后多少小时追上甲车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20F873-E76A-2E84-6712-A678FE98089C}"/>
              </a:ext>
            </a:extLst>
          </p:cNvPr>
          <p:cNvSpPr txBox="1"/>
          <p:nvPr/>
        </p:nvSpPr>
        <p:spPr>
          <a:xfrm>
            <a:off x="619180" y="1484865"/>
            <a:ext cx="828057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设乙车出发后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追上甲车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乙车出发后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h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追上甲车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56.jpeg">
            <a:extLst>
              <a:ext uri="{FF2B5EF4-FFF2-40B4-BE49-F238E27FC236}">
                <a16:creationId xmlns:a16="http://schemas.microsoft.com/office/drawing/2014/main" id="{02368C9B-9446-263F-D2A8-05F53551B8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075" y="3212985"/>
            <a:ext cx="4292638" cy="236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89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B5B67-8ECE-2E0E-AFB6-37336BC27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2E0928-6EEE-523F-558E-DC858299EDC4}"/>
              </a:ext>
            </a:extLst>
          </p:cNvPr>
          <p:cNvSpPr txBox="1"/>
          <p:nvPr/>
        </p:nvSpPr>
        <p:spPr>
          <a:xfrm>
            <a:off x="695625" y="548800"/>
            <a:ext cx="100086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在乙车行驶的过程中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当甲、乙两车之间的距离为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km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A48F2C-D68C-39F9-B45C-2215C8FA40D2}"/>
              </a:ext>
            </a:extLst>
          </p:cNvPr>
          <p:cNvSpPr txBox="1"/>
          <p:nvPr/>
        </p:nvSpPr>
        <p:spPr>
          <a:xfrm>
            <a:off x="682795" y="1916895"/>
            <a:ext cx="1066957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(4)①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当甲车在乙车前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km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由题意得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60x-(90x-90)=30,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x=2;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当乙车在甲车前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km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由题意得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90x-90-60x=30,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x=4.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在乙车行驶的过程中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当甲、乙两车之间的距离为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km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的值是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07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50E5A-4A45-B46C-6AC0-443207A345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244DB40-D8D8-6211-68A3-5E3E0912ECF1}"/>
              </a:ext>
            </a:extLst>
          </p:cNvPr>
          <p:cNvSpPr txBox="1"/>
          <p:nvPr/>
        </p:nvSpPr>
        <p:spPr>
          <a:xfrm>
            <a:off x="623620" y="836820"/>
            <a:ext cx="1072874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用待定系数法求正比例函数、一次函数关系式的步骤</a:t>
            </a: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设出函数关系式的一般式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把自变量与对应的函数值或图象上点的坐标代入关系式中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得到以待定系数为未知数的方程或方程组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解方程或方程组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得到待定系数的值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将求出的待定系数代回所设的关系式中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得到所求的函数关系式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106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10814-D2B8-F74F-E9F4-F039CCC18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1.jpeg">
            <a:extLst>
              <a:ext uri="{FF2B5EF4-FFF2-40B4-BE49-F238E27FC236}">
                <a16:creationId xmlns:a16="http://schemas.microsoft.com/office/drawing/2014/main" id="{5B0E6ED7-D1DE-12C2-CABF-5A5DE940C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5979938" cy="485755"/>
          </a:xfrm>
          <a:prstGeom prst="rect">
            <a:avLst/>
          </a:prstGeom>
        </p:spPr>
      </p:pic>
      <p:pic>
        <p:nvPicPr>
          <p:cNvPr id="3" name="image242.jpeg">
            <a:extLst>
              <a:ext uri="{FF2B5EF4-FFF2-40B4-BE49-F238E27FC236}">
                <a16:creationId xmlns:a16="http://schemas.microsoft.com/office/drawing/2014/main" id="{8B0D16D7-21A7-5053-015F-AF8BB5F5FF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196845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FFB890E-0C27-527D-9EA1-935491244BD5}"/>
              </a:ext>
            </a:extLst>
          </p:cNvPr>
          <p:cNvSpPr txBox="1"/>
          <p:nvPr/>
        </p:nvSpPr>
        <p:spPr>
          <a:xfrm>
            <a:off x="2279735" y="1034555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确定一次函数的表达式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43.jpeg">
            <a:extLst>
              <a:ext uri="{FF2B5EF4-FFF2-40B4-BE49-F238E27FC236}">
                <a16:creationId xmlns:a16="http://schemas.microsoft.com/office/drawing/2014/main" id="{46091A81-733D-3E06-EE64-B55458A568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30" y="2041196"/>
            <a:ext cx="834304" cy="46295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9289910-5341-F276-EA16-AF6A0A82BFD9}"/>
              </a:ext>
            </a:extLst>
          </p:cNvPr>
          <p:cNvSpPr txBox="1"/>
          <p:nvPr/>
        </p:nvSpPr>
        <p:spPr>
          <a:xfrm>
            <a:off x="767630" y="1716616"/>
            <a:ext cx="10278291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则该直线的解析式为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轴同一点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则该直线的解析式为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80DF89-DC5A-3990-4D64-C733A46D64D3}"/>
              </a:ext>
            </a:extLst>
          </p:cNvPr>
          <p:cNvSpPr txBox="1"/>
          <p:nvPr/>
        </p:nvSpPr>
        <p:spPr>
          <a:xfrm>
            <a:off x="3043238" y="2708950"/>
            <a:ext cx="16126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FBE980C-2E2A-E764-CD7A-47C3BA4F2838}"/>
              </a:ext>
            </a:extLst>
          </p:cNvPr>
          <p:cNvSpPr txBox="1"/>
          <p:nvPr/>
        </p:nvSpPr>
        <p:spPr>
          <a:xfrm>
            <a:off x="3935850" y="4347615"/>
            <a:ext cx="17566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168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B0E3E8-C6E2-8E9D-F470-B38908FA1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4584E7-A8AF-A8A7-3C45-78BC40BFA084}"/>
              </a:ext>
            </a:extLst>
          </p:cNvPr>
          <p:cNvSpPr txBox="1"/>
          <p:nvPr/>
        </p:nvSpPr>
        <p:spPr>
          <a:xfrm>
            <a:off x="623620" y="1556870"/>
            <a:ext cx="10656740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已知一次函数的图象经过点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(0,2),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则这个一次函数的解析式为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轴同一点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则该直线的解析式为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1C4CDF-063B-C529-3849-D47652C1CBAC}"/>
              </a:ext>
            </a:extLst>
          </p:cNvPr>
          <p:cNvSpPr txBox="1"/>
          <p:nvPr/>
        </p:nvSpPr>
        <p:spPr>
          <a:xfrm>
            <a:off x="5181661" y="2545935"/>
            <a:ext cx="18286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y=-x+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8B5908-838D-035B-0AB7-C5B1D1EFD365}"/>
              </a:ext>
            </a:extLst>
          </p:cNvPr>
          <p:cNvSpPr txBox="1"/>
          <p:nvPr/>
        </p:nvSpPr>
        <p:spPr>
          <a:xfrm>
            <a:off x="3215800" y="4180196"/>
            <a:ext cx="20446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59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E4729-6847-0CDF-D003-535354BF6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44.jpeg">
            <a:extLst>
              <a:ext uri="{FF2B5EF4-FFF2-40B4-BE49-F238E27FC236}">
                <a16:creationId xmlns:a16="http://schemas.microsoft.com/office/drawing/2014/main" id="{CC6E6918-7520-89DE-08A6-71296D07EC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150" y="505307"/>
            <a:ext cx="810732" cy="44987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0F31D58-DC2C-246C-39FF-9348E9C07304}"/>
              </a:ext>
            </a:extLst>
          </p:cNvPr>
          <p:cNvSpPr txBox="1"/>
          <p:nvPr/>
        </p:nvSpPr>
        <p:spPr>
          <a:xfrm>
            <a:off x="695625" y="332785"/>
            <a:ext cx="1051273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(2024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·新疆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的另一条直线交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轴正半轴于点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请求出点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45.jpeg">
            <a:extLst>
              <a:ext uri="{FF2B5EF4-FFF2-40B4-BE49-F238E27FC236}">
                <a16:creationId xmlns:a16="http://schemas.microsoft.com/office/drawing/2014/main" id="{3192F618-61FA-1C7C-2924-CD76E4EAFB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135" y="2407449"/>
            <a:ext cx="3131627" cy="341632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B5FCC52-B6FF-479E-9E8D-1E1F0F5644F2}"/>
              </a:ext>
            </a:extLst>
          </p:cNvPr>
          <p:cNvSpPr txBox="1"/>
          <p:nvPr/>
        </p:nvSpPr>
        <p:spPr>
          <a:xfrm>
            <a:off x="684030" y="2785731"/>
            <a:ext cx="73445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(0,4)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2,0)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∵OC=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轴正半轴上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(3,0)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94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107C5-F59D-3CC5-10A5-670AAC18A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34813DC-5FF0-1E74-E4B0-D401CA53A46D}"/>
              </a:ext>
            </a:extLst>
          </p:cNvPr>
          <p:cNvSpPr txBox="1"/>
          <p:nvPr/>
        </p:nvSpPr>
        <p:spPr>
          <a:xfrm>
            <a:off x="767630" y="764815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的解析式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0A5904-E405-52D0-7C58-CBBC72C6EDDD}"/>
                  </a:ext>
                </a:extLst>
              </p:cNvPr>
              <p:cNvSpPr txBox="1"/>
              <p:nvPr/>
            </p:nvSpPr>
            <p:spPr>
              <a:xfrm>
                <a:off x="771135" y="1628875"/>
                <a:ext cx="8280575" cy="37677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(0,4)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(3,0)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en-US" altLang="zh-CN" sz="36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den>
                              </m:f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0A5904-E405-52D0-7C58-CBBC72C6ED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135" y="1628875"/>
                <a:ext cx="8280575" cy="3767763"/>
              </a:xfrm>
              <a:prstGeom prst="rect">
                <a:avLst/>
              </a:prstGeom>
              <a:blipFill>
                <a:blip r:embed="rId3"/>
                <a:stretch>
                  <a:fillRect l="-2208" t="-3074" b="-1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45.jpeg">
            <a:extLst>
              <a:ext uri="{FF2B5EF4-FFF2-40B4-BE49-F238E27FC236}">
                <a16:creationId xmlns:a16="http://schemas.microsoft.com/office/drawing/2014/main" id="{7355AD42-8C4A-072F-9B8E-1901C631D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145" y="2348925"/>
            <a:ext cx="3131627" cy="341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4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2B844-03E9-6F09-F8D7-0ABD0EB8E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3EE6707-1142-867E-0A4F-F15F6002EBB8}"/>
              </a:ext>
            </a:extLst>
          </p:cNvPr>
          <p:cNvSpPr txBox="1"/>
          <p:nvPr/>
        </p:nvSpPr>
        <p:spPr>
          <a:xfrm>
            <a:off x="623620" y="476795"/>
            <a:ext cx="108007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且满足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D64F055-3F47-402B-B38D-CC593734DB0B}"/>
                  </a:ext>
                </a:extLst>
              </p:cNvPr>
              <p:cNvSpPr txBox="1"/>
              <p:nvPr/>
            </p:nvSpPr>
            <p:spPr>
              <a:xfrm>
                <a:off x="709373" y="1916895"/>
                <a:ext cx="6754722" cy="33822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在线段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∴MN=-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D64F055-3F47-402B-B38D-CC593734DB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373" y="1916895"/>
                <a:ext cx="6754722" cy="3382208"/>
              </a:xfrm>
              <a:prstGeom prst="rect">
                <a:avLst/>
              </a:prstGeom>
              <a:blipFill>
                <a:blip r:embed="rId3"/>
                <a:stretch>
                  <a:fillRect l="-2708" t="-3423" b="-1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45.jpeg">
            <a:extLst>
              <a:ext uri="{FF2B5EF4-FFF2-40B4-BE49-F238E27FC236}">
                <a16:creationId xmlns:a16="http://schemas.microsoft.com/office/drawing/2014/main" id="{BABC8DDB-FD99-D4A5-85B2-6C384E55B4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8405" y="1772885"/>
            <a:ext cx="2880200" cy="3142036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2446D17A-422A-F772-1229-D79E2121BF11}"/>
              </a:ext>
            </a:extLst>
          </p:cNvPr>
          <p:cNvGrpSpPr/>
          <p:nvPr/>
        </p:nvGrpSpPr>
        <p:grpSpPr>
          <a:xfrm>
            <a:off x="7608105" y="1459250"/>
            <a:ext cx="3602958" cy="4363073"/>
            <a:chOff x="7608105" y="1459250"/>
            <a:chExt cx="3602958" cy="4363073"/>
          </a:xfrm>
        </p:grpSpPr>
        <p:pic>
          <p:nvPicPr>
            <p:cNvPr id="7" name="image246.jpeg">
              <a:extLst>
                <a:ext uri="{FF2B5EF4-FFF2-40B4-BE49-F238E27FC236}">
                  <a16:creationId xmlns:a16="http://schemas.microsoft.com/office/drawing/2014/main" id="{14AFC5BF-29B7-7F4E-2E30-2A766F97F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08105" y="1459250"/>
              <a:ext cx="3602958" cy="3814238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9BB51F3-D412-5281-ACC7-DE449CFAB5FB}"/>
                </a:ext>
              </a:extLst>
            </p:cNvPr>
            <p:cNvSpPr txBox="1"/>
            <p:nvPr/>
          </p:nvSpPr>
          <p:spPr>
            <a:xfrm>
              <a:off x="8472165" y="5299103"/>
              <a:ext cx="144943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13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374B7-9AB4-D5D1-E7F2-1F6D9C313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BD6CDB-322F-D7B2-0E47-EC586BE9F7C3}"/>
                  </a:ext>
                </a:extLst>
              </p:cNvPr>
              <p:cNvSpPr txBox="1"/>
              <p:nvPr/>
            </p:nvSpPr>
            <p:spPr>
              <a:xfrm>
                <a:off x="479610" y="692810"/>
                <a:ext cx="8712605" cy="42417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ABM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AMC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𝟏𝟐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延长线上时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ABM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AMC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BD6CDB-322F-D7B2-0E47-EC586BE9F7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692810"/>
                <a:ext cx="8712605" cy="4241739"/>
              </a:xfrm>
              <a:prstGeom prst="rect">
                <a:avLst/>
              </a:prstGeom>
              <a:blipFill>
                <a:blip r:embed="rId3"/>
                <a:stretch>
                  <a:fillRect l="-2169" t="-2878" b="-1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>
            <a:extLst>
              <a:ext uri="{FF2B5EF4-FFF2-40B4-BE49-F238E27FC236}">
                <a16:creationId xmlns:a16="http://schemas.microsoft.com/office/drawing/2014/main" id="{F578DD25-E9A5-7C81-521B-E9F9252A72EE}"/>
              </a:ext>
            </a:extLst>
          </p:cNvPr>
          <p:cNvGrpSpPr/>
          <p:nvPr/>
        </p:nvGrpSpPr>
        <p:grpSpPr>
          <a:xfrm>
            <a:off x="8619242" y="1340855"/>
            <a:ext cx="2992725" cy="3829885"/>
            <a:chOff x="7608105" y="1459250"/>
            <a:chExt cx="2992725" cy="3829885"/>
          </a:xfrm>
        </p:grpSpPr>
        <p:pic>
          <p:nvPicPr>
            <p:cNvPr id="7" name="image246.jpeg">
              <a:extLst>
                <a:ext uri="{FF2B5EF4-FFF2-40B4-BE49-F238E27FC236}">
                  <a16:creationId xmlns:a16="http://schemas.microsoft.com/office/drawing/2014/main" id="{A568BA97-23B3-A439-EBEA-50BA49FE7B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08105" y="1459250"/>
              <a:ext cx="2992725" cy="316822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323D1E3-A1BF-8A0D-F310-F7DAC3EEF18B}"/>
                </a:ext>
              </a:extLst>
            </p:cNvPr>
            <p:cNvSpPr txBox="1"/>
            <p:nvPr/>
          </p:nvSpPr>
          <p:spPr>
            <a:xfrm>
              <a:off x="8541103" y="4765915"/>
              <a:ext cx="144943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59509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733</TotalTime>
  <Words>1960</Words>
  <Application>Microsoft Office PowerPoint</Application>
  <PresentationFormat>宽屏</PresentationFormat>
  <Paragraphs>125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353</cp:revision>
  <dcterms:created xsi:type="dcterms:W3CDTF">2016-07-05T04:43:00Z</dcterms:created>
  <dcterms:modified xsi:type="dcterms:W3CDTF">2024-11-19T15:19:30Z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