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67" r:id="rId2"/>
    <p:sldId id="2908" r:id="rId3"/>
    <p:sldId id="2909" r:id="rId4"/>
    <p:sldId id="2910" r:id="rId5"/>
    <p:sldId id="2911" r:id="rId6"/>
    <p:sldId id="2912" r:id="rId7"/>
    <p:sldId id="2913" r:id="rId8"/>
    <p:sldId id="2914" r:id="rId9"/>
    <p:sldId id="2915" r:id="rId10"/>
    <p:sldId id="2916" r:id="rId11"/>
    <p:sldId id="2917" r:id="rId12"/>
    <p:sldId id="2918" r:id="rId13"/>
    <p:sldId id="2919" r:id="rId14"/>
    <p:sldId id="2920" r:id="rId15"/>
    <p:sldId id="2921" r:id="rId16"/>
    <p:sldId id="2922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AF014-9D87-BFCF-9346-B787EBB310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C5E6B58-3572-5E93-7551-930F0C9B64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2D5F3C8-0E86-FB12-5B93-B171C8B7C63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4040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917CC-D840-C063-26A2-98CBD3174C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0D61D5C-38F1-9AE7-ACA3-C63C0F38EA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119E7C3-378E-5064-8F04-4209524DDFB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8882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C07FFB-E1B6-72C3-FF05-7C8110092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D3BC9DD-9B49-49DA-430C-340516E6F7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36429D6-A168-861A-8478-13D3E3262E9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2907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8E083-2E1E-1A35-3060-E5AB279C7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DB78137-1081-A4BE-36BA-9A5B308E8C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F685251-08B6-2AFC-7128-71BB9FE6A11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3909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24432-F1FC-7E57-FB0B-C4381C16F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E5BE402-ECCE-074E-4035-E5B79C7403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03647EF-EED0-314D-057C-14FA4E93B7C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6249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59F4DD-D0E0-6DAD-1A04-599447101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EB6015F-34E9-A7B7-6B77-4BC794BAE2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C20B7F1-1328-0969-4024-A83339BED91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5747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5705D9-FCF9-FFF8-2B85-D3C0C0D111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273AB6A5-A6A2-40C6-34E3-D9165BAAB0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651AD0E-4501-3F8A-133F-8E10E493FA1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342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20DDE3-278D-7023-046A-BBE41651D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F3EC60F-31DA-93CC-8560-F995C05263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86703A8-D693-D97D-8099-ABE062FB33D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953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1476F-C2CE-7005-A8D7-15A817D1D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60F7632-83D6-2D48-6B86-F514A10C4D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6A4191C-744C-ABB0-5394-7BDE7D764599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567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2BE11-0F31-70A8-BF1C-AA289F1C7D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46FCF56-3810-5661-FADF-6D3C6F8C4B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5900C85-376B-0FA5-FA57-116F41FD2AE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979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390A52-93C4-7EF5-D170-5D17484B2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EF11C34-1063-3727-CDAE-4C367263FF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94EB2E0-EF9D-9F76-0567-CA593AC8D1B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300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2D6BFA-60F6-77BB-5405-DBBCCD1B1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889AA35-0E52-8D14-269D-7993D9F5EE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2CC3BFD-2BB0-DB41-2180-1D12CD61B05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17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79C7C-B0F7-D191-548C-BB820FB34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3527970D-8B96-FDC1-79D7-8980F96B87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049C618-6B23-57F6-9708-88FE0F3A072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3001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B08496-5C5B-3C51-5791-B53A0634E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23E612E-6AC1-2853-702C-420D90408E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19D66B3-0A23-B368-7736-C347262578E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2548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B71F7-1ECF-5F6C-578E-1EE43EB11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BA7B2E6-A2E7-DF31-6277-85599E9B8B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0D8399F-7D4E-C3D5-BB31-C1F7F47C38C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27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tif"/><Relationship Id="rId5" Type="http://schemas.openxmlformats.org/officeDocument/2006/relationships/image" Target="../media/image33.tif"/><Relationship Id="rId4" Type="http://schemas.openxmlformats.org/officeDocument/2006/relationships/image" Target="../media/image32.t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TIF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35D442-B346-E60A-FF41-91BA0A08EB6F}"/>
              </a:ext>
            </a:extLst>
          </p:cNvPr>
          <p:cNvSpPr txBox="1"/>
          <p:nvPr/>
        </p:nvSpPr>
        <p:spPr>
          <a:xfrm>
            <a:off x="1919710" y="1628875"/>
            <a:ext cx="806456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</a:t>
            </a:r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一次函数的图象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CEEC9-C609-0603-4D54-2932EB1CA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07.jpeg">
            <a:extLst>
              <a:ext uri="{FF2B5EF4-FFF2-40B4-BE49-F238E27FC236}">
                <a16:creationId xmlns:a16="http://schemas.microsoft.com/office/drawing/2014/main" id="{93EBD9DA-DAE1-D71E-0E70-2D66A6E5A0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0805"/>
            <a:ext cx="1601910" cy="457689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6CF1FDAF-B07F-2512-F410-2EEA420EB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900" y="1078494"/>
            <a:ext cx="1036872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湖北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是由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如何平移得到的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向右平移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向左平移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向下平移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向上平移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886450-6D03-0A97-00B3-0B74F6B9B7ED}"/>
              </a:ext>
            </a:extLst>
          </p:cNvPr>
          <p:cNvSpPr txBox="1"/>
          <p:nvPr/>
        </p:nvSpPr>
        <p:spPr>
          <a:xfrm>
            <a:off x="665525" y="4653085"/>
            <a:ext cx="103970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的图象向下平移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个单位长度后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图象不经过第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象限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A91713-2C07-13C9-BAA0-77438582ADD9}"/>
              </a:ext>
            </a:extLst>
          </p:cNvPr>
          <p:cNvSpPr txBox="1"/>
          <p:nvPr/>
        </p:nvSpPr>
        <p:spPr>
          <a:xfrm>
            <a:off x="1847705" y="1700880"/>
            <a:ext cx="4498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2DE1C7E-941C-359F-21C2-97BBD08C5FF1}"/>
              </a:ext>
            </a:extLst>
          </p:cNvPr>
          <p:cNvSpPr txBox="1"/>
          <p:nvPr/>
        </p:nvSpPr>
        <p:spPr>
          <a:xfrm>
            <a:off x="4295875" y="5207083"/>
            <a:ext cx="676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315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C97F9-BB05-60A8-7A6D-43923923C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08.jpeg">
            <a:extLst>
              <a:ext uri="{FF2B5EF4-FFF2-40B4-BE49-F238E27FC236}">
                <a16:creationId xmlns:a16="http://schemas.microsoft.com/office/drawing/2014/main" id="{63102E15-0232-0FC4-FCC8-F7641938C3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8E05CBC-9EB8-D83C-43E2-3C7402654D70}"/>
              </a:ext>
            </a:extLst>
          </p:cNvPr>
          <p:cNvSpPr txBox="1"/>
          <p:nvPr/>
        </p:nvSpPr>
        <p:spPr>
          <a:xfrm>
            <a:off x="2063720" y="442449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一次函数图象与系数的关系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09.jpeg">
            <a:extLst>
              <a:ext uri="{FF2B5EF4-FFF2-40B4-BE49-F238E27FC236}">
                <a16:creationId xmlns:a16="http://schemas.microsoft.com/office/drawing/2014/main" id="{C50C01E5-9DD3-2B54-954E-A76AD74809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620" y="1467253"/>
            <a:ext cx="665960" cy="369543"/>
          </a:xfrm>
          <a:prstGeom prst="rect">
            <a:avLst/>
          </a:prstGeom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4B9EC1A7-04D1-0A1D-BEEE-3685C8A05F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630" y="1071210"/>
            <a:ext cx="10673795" cy="3316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(1)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已知一次函数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+3)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的图象经过第一、二、四象限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的取值范围是 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&gt;-3,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&gt;-1	          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&lt;-3,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&lt;-1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&gt;-3,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&lt;-1	          </a:t>
            </a:r>
            <a:r>
              <a:rPr kumimoji="0" lang="en-US" altLang="zh-CN" sz="3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en-US" altLang="zh-CN" sz="36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&lt;-3,</a:t>
            </a:r>
            <a:r>
              <a:rPr kumimoji="0" lang="en-US" altLang="zh-CN" sz="3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&gt;-1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E0BB3C-AD5C-13BB-A903-066F8825BA6C}"/>
              </a:ext>
            </a:extLst>
          </p:cNvPr>
          <p:cNvSpPr txBox="1"/>
          <p:nvPr/>
        </p:nvSpPr>
        <p:spPr>
          <a:xfrm>
            <a:off x="7902950" y="2092034"/>
            <a:ext cx="5325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90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A8645-F680-794B-F6C5-0FDDACCA77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212018D-146E-0FAB-A276-54644B24A493}"/>
              </a:ext>
            </a:extLst>
          </p:cNvPr>
          <p:cNvSpPr txBox="1"/>
          <p:nvPr/>
        </p:nvSpPr>
        <p:spPr>
          <a:xfrm>
            <a:off x="531285" y="475498"/>
            <a:ext cx="107287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+1)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若该一次函数的图象平行于直线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6D8707-C2AF-129B-FCCD-42EB701E7F73}"/>
              </a:ext>
            </a:extLst>
          </p:cNvPr>
          <p:cNvSpPr txBox="1"/>
          <p:nvPr/>
        </p:nvSpPr>
        <p:spPr>
          <a:xfrm>
            <a:off x="623620" y="1844890"/>
            <a:ext cx="109447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①∵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x+m-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的图象平行于直线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3≠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C9F96F-09DD-7114-F27F-E774F38D9277}"/>
              </a:ext>
            </a:extLst>
          </p:cNvPr>
          <p:cNvSpPr txBox="1"/>
          <p:nvPr/>
        </p:nvSpPr>
        <p:spPr>
          <a:xfrm>
            <a:off x="603290" y="3245049"/>
            <a:ext cx="106567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若该一次函数的图象经过第一、三、四象限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5814022-5E63-266B-5BF8-ED9BE7A83CC5}"/>
                  </a:ext>
                </a:extLst>
              </p:cNvPr>
              <p:cNvSpPr txBox="1"/>
              <p:nvPr/>
            </p:nvSpPr>
            <p:spPr>
              <a:xfrm>
                <a:off x="623620" y="4570679"/>
                <a:ext cx="8781450" cy="14439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②∵</a:t>
                </a:r>
                <a:r>
                  <a:rPr lang="zh-CN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图象经过第一、三、四象限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i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∴2m+1&gt;0</a:t>
                </a:r>
                <a:r>
                  <a:rPr lang="zh-CN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m-3&lt;0,∴-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&lt;m&lt;3.</a:t>
                </a:r>
                <a:endParaRPr lang="zh-CN" altLang="zh-CN" sz="3600" b="1" i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5814022-5E63-266B-5BF8-ED9BE7A83C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570679"/>
                <a:ext cx="8781450" cy="1443921"/>
              </a:xfrm>
              <a:prstGeom prst="rect">
                <a:avLst/>
              </a:prstGeom>
              <a:blipFill>
                <a:blip r:embed="rId3"/>
                <a:stretch>
                  <a:fillRect l="-2082" t="-8439" b="-6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692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CA4B37-9A62-B9B5-B9DE-BC6010865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6EE7C10-D8F7-F12B-466A-7315B8FEEEA3}"/>
              </a:ext>
            </a:extLst>
          </p:cNvPr>
          <p:cNvSpPr txBox="1"/>
          <p:nvPr/>
        </p:nvSpPr>
        <p:spPr>
          <a:xfrm>
            <a:off x="709890" y="908825"/>
            <a:ext cx="10656740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若该一次函数的图象不经过第二象限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1CD142B-C42B-865F-F72A-5F945F175192}"/>
                  </a:ext>
                </a:extLst>
              </p:cNvPr>
              <p:cNvSpPr txBox="1"/>
              <p:nvPr/>
            </p:nvSpPr>
            <p:spPr>
              <a:xfrm>
                <a:off x="695625" y="2708950"/>
                <a:ext cx="8856616" cy="20200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③∵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一次函数图象不经过第二象限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3≤0,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&lt;m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1CD142B-C42B-865F-F72A-5F945F1751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708950"/>
                <a:ext cx="8856616" cy="2020040"/>
              </a:xfrm>
              <a:prstGeom prst="rect">
                <a:avLst/>
              </a:prstGeom>
              <a:blipFill>
                <a:blip r:embed="rId3"/>
                <a:stretch>
                  <a:fillRect l="-2065" b="-39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39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7300A-9E9C-8456-3751-71FE958AC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10.jpeg">
            <a:extLst>
              <a:ext uri="{FF2B5EF4-FFF2-40B4-BE49-F238E27FC236}">
                <a16:creationId xmlns:a16="http://schemas.microsoft.com/office/drawing/2014/main" id="{94FD1F9A-7320-B3C1-3A9A-398F3996A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622585"/>
            <a:ext cx="1637913" cy="4679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A1940EA-9997-3235-6B26-2C852160938A}"/>
                  </a:ext>
                </a:extLst>
              </p:cNvPr>
              <p:cNvSpPr txBox="1"/>
              <p:nvPr/>
            </p:nvSpPr>
            <p:spPr>
              <a:xfrm>
                <a:off x="566570" y="1106795"/>
                <a:ext cx="10296715" cy="28455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的图象不经过的象限是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第一象限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B.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第二象限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第三象限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D.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第四象限</a:t>
                </a: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A1940EA-9997-3235-6B26-2C85216093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570" y="1106795"/>
                <a:ext cx="10296715" cy="2845587"/>
              </a:xfrm>
              <a:prstGeom prst="rect">
                <a:avLst/>
              </a:prstGeom>
              <a:blipFill>
                <a:blip r:embed="rId4"/>
                <a:stretch>
                  <a:fillRect l="-1835" b="-7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A0CFCD0-4E09-FDC4-6F5B-EC34B88A16D3}"/>
              </a:ext>
            </a:extLst>
          </p:cNvPr>
          <p:cNvSpPr txBox="1"/>
          <p:nvPr/>
        </p:nvSpPr>
        <p:spPr>
          <a:xfrm>
            <a:off x="9120210" y="1556870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945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04BB0-333C-410D-70DB-603E9AB5F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53F437-7744-2C0D-5A08-26D223AEB204}"/>
                  </a:ext>
                </a:extLst>
              </p:cNvPr>
              <p:cNvSpPr txBox="1"/>
              <p:nvPr/>
            </p:nvSpPr>
            <p:spPr>
              <a:xfrm>
                <a:off x="767630" y="548800"/>
                <a:ext cx="10512730" cy="14465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·西安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和一次函数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𝒌</m:t>
                        </m:r>
                      </m:den>
                    </m:f>
                  </m:oMath>
                </a14:m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的大致图象是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53F437-7744-2C0D-5A08-26D223AEB2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548800"/>
                <a:ext cx="10512730" cy="1446550"/>
              </a:xfrm>
              <a:prstGeom prst="rect">
                <a:avLst/>
              </a:prstGeom>
              <a:blipFill>
                <a:blip r:embed="rId3"/>
                <a:stretch>
                  <a:fillRect l="-1798" b="-15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11.jpeg">
            <a:extLst>
              <a:ext uri="{FF2B5EF4-FFF2-40B4-BE49-F238E27FC236}">
                <a16:creationId xmlns:a16="http://schemas.microsoft.com/office/drawing/2014/main" id="{E78E937F-92C3-22CF-05F5-6A3D5AA595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481" y="2348925"/>
            <a:ext cx="2160150" cy="2160150"/>
          </a:xfrm>
          <a:prstGeom prst="rect">
            <a:avLst/>
          </a:prstGeom>
        </p:spPr>
      </p:pic>
      <p:pic>
        <p:nvPicPr>
          <p:cNvPr id="5" name="image212.jpeg">
            <a:extLst>
              <a:ext uri="{FF2B5EF4-FFF2-40B4-BE49-F238E27FC236}">
                <a16:creationId xmlns:a16="http://schemas.microsoft.com/office/drawing/2014/main" id="{5732BD50-6071-B856-8F0F-5D6DE3601B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4882" y="2312065"/>
            <a:ext cx="2160150" cy="2160150"/>
          </a:xfrm>
          <a:prstGeom prst="rect">
            <a:avLst/>
          </a:prstGeom>
        </p:spPr>
      </p:pic>
      <p:pic>
        <p:nvPicPr>
          <p:cNvPr id="6" name="image213.jpeg">
            <a:extLst>
              <a:ext uri="{FF2B5EF4-FFF2-40B4-BE49-F238E27FC236}">
                <a16:creationId xmlns:a16="http://schemas.microsoft.com/office/drawing/2014/main" id="{2F254712-966B-3E81-9C3E-1893F7DD1F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7804" y="2348925"/>
            <a:ext cx="2160150" cy="2160150"/>
          </a:xfrm>
          <a:prstGeom prst="rect">
            <a:avLst/>
          </a:prstGeom>
        </p:spPr>
      </p:pic>
      <p:pic>
        <p:nvPicPr>
          <p:cNvPr id="7" name="image214.jpeg">
            <a:extLst>
              <a:ext uri="{FF2B5EF4-FFF2-40B4-BE49-F238E27FC236}">
                <a16:creationId xmlns:a16="http://schemas.microsoft.com/office/drawing/2014/main" id="{C656DA27-CA6F-624F-583C-A91CCD5A12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20210" y="2312065"/>
            <a:ext cx="2160150" cy="216015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4A598F6-CA4C-CDE8-E3B4-69A931E59270}"/>
              </a:ext>
            </a:extLst>
          </p:cNvPr>
          <p:cNvSpPr txBox="1"/>
          <p:nvPr/>
        </p:nvSpPr>
        <p:spPr>
          <a:xfrm>
            <a:off x="1559685" y="4725090"/>
            <a:ext cx="6480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0E33376-D528-1C43-1A4C-3ECAE4F9C2B7}"/>
              </a:ext>
            </a:extLst>
          </p:cNvPr>
          <p:cNvSpPr txBox="1"/>
          <p:nvPr/>
        </p:nvSpPr>
        <p:spPr>
          <a:xfrm>
            <a:off x="9973810" y="4725088"/>
            <a:ext cx="6480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C3C78B8-F198-020B-27B4-8D420A39D420}"/>
              </a:ext>
            </a:extLst>
          </p:cNvPr>
          <p:cNvSpPr txBox="1"/>
          <p:nvPr/>
        </p:nvSpPr>
        <p:spPr>
          <a:xfrm>
            <a:off x="4210934" y="4725089"/>
            <a:ext cx="6480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E12BA3C-2B10-4A7E-035F-B7B59E956FD6}"/>
              </a:ext>
            </a:extLst>
          </p:cNvPr>
          <p:cNvSpPr txBox="1"/>
          <p:nvPr/>
        </p:nvSpPr>
        <p:spPr>
          <a:xfrm>
            <a:off x="7092372" y="4725088"/>
            <a:ext cx="6480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5C80E8E-0813-42B0-9146-0ABE50F111EB}"/>
              </a:ext>
            </a:extLst>
          </p:cNvPr>
          <p:cNvSpPr txBox="1"/>
          <p:nvPr/>
        </p:nvSpPr>
        <p:spPr>
          <a:xfrm>
            <a:off x="3575825" y="1375324"/>
            <a:ext cx="5760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87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6A791-0352-ADC8-B460-4C9477B67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F53D185-6E07-A4D2-6DA7-C4853A5B19FD}"/>
              </a:ext>
            </a:extLst>
          </p:cNvPr>
          <p:cNvSpPr txBox="1"/>
          <p:nvPr/>
        </p:nvSpPr>
        <p:spPr>
          <a:xfrm>
            <a:off x="551615" y="1052835"/>
            <a:ext cx="10872755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=(1-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的图象经过第一、三、四象限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的取值范围是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(2)(2024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·重庆巴蜀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-2)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不过第一象限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5B4298-B138-14F5-6049-7FB46512FF18}"/>
              </a:ext>
            </a:extLst>
          </p:cNvPr>
          <p:cNvSpPr txBox="1"/>
          <p:nvPr/>
        </p:nvSpPr>
        <p:spPr>
          <a:xfrm>
            <a:off x="6099160" y="1988900"/>
            <a:ext cx="10366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m&lt;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8AFC89-3CF2-6C42-F06C-E5E51BE2E04B}"/>
              </a:ext>
            </a:extLst>
          </p:cNvPr>
          <p:cNvSpPr txBox="1"/>
          <p:nvPr/>
        </p:nvSpPr>
        <p:spPr>
          <a:xfrm>
            <a:off x="5721320" y="3689092"/>
            <a:ext cx="14686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1≤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k&lt;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399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F49C1-6328-AC5D-E83B-FA21805651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02.jpeg">
            <a:extLst>
              <a:ext uri="{FF2B5EF4-FFF2-40B4-BE49-F238E27FC236}">
                <a16:creationId xmlns:a16="http://schemas.microsoft.com/office/drawing/2014/main" id="{59BF3E80-982D-E52B-C387-5E89C04D98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20805"/>
            <a:ext cx="6408445" cy="52056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642F7F3-2EA9-D996-6E5E-11B4DB92746F}"/>
                  </a:ext>
                </a:extLst>
              </p:cNvPr>
              <p:cNvSpPr txBox="1"/>
              <p:nvPr/>
            </p:nvSpPr>
            <p:spPr>
              <a:xfrm>
                <a:off x="745275" y="1484865"/>
                <a:ext cx="10318970" cy="37239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一次函数的图象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的图象是经过点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和点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600" b="1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num>
                          <m:den>
                            <m:r>
                              <a:rPr lang="en-US" altLang="zh-CN" sz="3600" b="1" i="1" smtClean="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𝒌</m:t>
                            </m:r>
                          </m:den>
                        </m:f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的一条直线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即为正比例函数时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其图象是经过点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和点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的一条直线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642F7F3-2EA9-D996-6E5E-11B4DB9274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275" y="1484865"/>
                <a:ext cx="10318970" cy="3723905"/>
              </a:xfrm>
              <a:prstGeom prst="rect">
                <a:avLst/>
              </a:prstGeom>
              <a:blipFill>
                <a:blip r:embed="rId4"/>
                <a:stretch>
                  <a:fillRect l="-1772" b="-5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7988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72DA3-3C77-BF29-3B3D-9C8DEE0F18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A9E565-3C76-1DB1-DCE7-9B591D7C52E0}"/>
              </a:ext>
            </a:extLst>
          </p:cNvPr>
          <p:cNvSpPr txBox="1"/>
          <p:nvPr/>
        </p:nvSpPr>
        <p:spPr>
          <a:xfrm>
            <a:off x="695625" y="453740"/>
            <a:ext cx="87846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的图象特征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52C1AB9-7AE9-D1F8-F53C-04DCBFC87C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644197"/>
              </p:ext>
            </p:extLst>
          </p:nvPr>
        </p:nvGraphicFramePr>
        <p:xfrm>
          <a:off x="541338" y="1268850"/>
          <a:ext cx="10739021" cy="4680325"/>
        </p:xfrm>
        <a:graphic>
          <a:graphicData uri="http://schemas.openxmlformats.org/drawingml/2006/table">
            <a:tbl>
              <a:tblPr firstRow="1" firstCol="1" bandRow="1"/>
              <a:tblGrid>
                <a:gridCol w="2778375">
                  <a:extLst>
                    <a:ext uri="{9D8B030D-6E8A-4147-A177-3AD203B41FA5}">
                      <a16:colId xmlns:a16="http://schemas.microsoft.com/office/drawing/2014/main" val="2814239742"/>
                    </a:ext>
                  </a:extLst>
                </a:gridCol>
                <a:gridCol w="3064307">
                  <a:extLst>
                    <a:ext uri="{9D8B030D-6E8A-4147-A177-3AD203B41FA5}">
                      <a16:colId xmlns:a16="http://schemas.microsoft.com/office/drawing/2014/main" val="1443066565"/>
                    </a:ext>
                  </a:extLst>
                </a:gridCol>
                <a:gridCol w="4896339">
                  <a:extLst>
                    <a:ext uri="{9D8B030D-6E8A-4147-A177-3AD203B41FA5}">
                      <a16:colId xmlns:a16="http://schemas.microsoft.com/office/drawing/2014/main" val="2641243314"/>
                    </a:ext>
                  </a:extLst>
                </a:gridCol>
              </a:tblGrid>
              <a:tr h="430530"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sz="3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kx</a:t>
                      </a: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3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≠0)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图象所</a:t>
                      </a:r>
                    </a:p>
                    <a:p>
                      <a:pPr algn="ctr"/>
                      <a:r>
                        <a:rPr lang="zh-CN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在象限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大致图象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7381696"/>
                  </a:ext>
                </a:extLst>
              </a:tr>
              <a:tr h="1753710"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&gt;0,</a:t>
                      </a:r>
                      <a:r>
                        <a:rPr lang="en-US" sz="3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&gt;0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一、二、三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828704"/>
                  </a:ext>
                </a:extLst>
              </a:tr>
              <a:tr h="1800125"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&gt;0,</a:t>
                      </a:r>
                      <a:r>
                        <a:rPr lang="en-US" sz="3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&lt;0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一、三、四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4206515"/>
                  </a:ext>
                </a:extLst>
              </a:tr>
            </a:tbl>
          </a:graphicData>
        </a:graphic>
      </p:graphicFrame>
      <p:pic>
        <p:nvPicPr>
          <p:cNvPr id="6" name="image344.jpeg">
            <a:extLst>
              <a:ext uri="{FF2B5EF4-FFF2-40B4-BE49-F238E27FC236}">
                <a16:creationId xmlns:a16="http://schemas.microsoft.com/office/drawing/2014/main" id="{88C059F7-6ADF-ACFF-1ECA-650BB1D45D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125" y="2420930"/>
            <a:ext cx="2070144" cy="1656115"/>
          </a:xfrm>
          <a:prstGeom prst="rect">
            <a:avLst/>
          </a:prstGeom>
        </p:spPr>
      </p:pic>
      <p:pic>
        <p:nvPicPr>
          <p:cNvPr id="7" name="image345.jpeg">
            <a:extLst>
              <a:ext uri="{FF2B5EF4-FFF2-40B4-BE49-F238E27FC236}">
                <a16:creationId xmlns:a16="http://schemas.microsoft.com/office/drawing/2014/main" id="{6BDE7B48-0792-4079-EC07-3A9D15BB15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115" y="4245823"/>
            <a:ext cx="2070143" cy="165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653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D4C1A9-5BAC-CAB4-62C2-FBFBFE705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1091E6F4-A4ED-A3B8-F3B5-1153243CC9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715158"/>
              </p:ext>
            </p:extLst>
          </p:nvPr>
        </p:nvGraphicFramePr>
        <p:xfrm>
          <a:off x="1199660" y="764815"/>
          <a:ext cx="9072630" cy="4896340"/>
        </p:xfrm>
        <a:graphic>
          <a:graphicData uri="http://schemas.openxmlformats.org/drawingml/2006/table">
            <a:tbl>
              <a:tblPr firstRow="1" firstCol="1" bandRow="1"/>
              <a:tblGrid>
                <a:gridCol w="2347250">
                  <a:extLst>
                    <a:ext uri="{9D8B030D-6E8A-4147-A177-3AD203B41FA5}">
                      <a16:colId xmlns:a16="http://schemas.microsoft.com/office/drawing/2014/main" val="125012881"/>
                    </a:ext>
                  </a:extLst>
                </a:gridCol>
                <a:gridCol w="2347250">
                  <a:extLst>
                    <a:ext uri="{9D8B030D-6E8A-4147-A177-3AD203B41FA5}">
                      <a16:colId xmlns:a16="http://schemas.microsoft.com/office/drawing/2014/main" val="1696026597"/>
                    </a:ext>
                  </a:extLst>
                </a:gridCol>
                <a:gridCol w="4378130">
                  <a:extLst>
                    <a:ext uri="{9D8B030D-6E8A-4147-A177-3AD203B41FA5}">
                      <a16:colId xmlns:a16="http://schemas.microsoft.com/office/drawing/2014/main" val="1707996182"/>
                    </a:ext>
                  </a:extLst>
                </a:gridCol>
              </a:tblGrid>
              <a:tr h="2448170"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&lt;0,</a:t>
                      </a:r>
                      <a:r>
                        <a:rPr lang="en-US" sz="36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&gt;0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一、二、四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2700680"/>
                  </a:ext>
                </a:extLst>
              </a:tr>
              <a:tr h="2448170"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&lt;0,</a:t>
                      </a:r>
                      <a:r>
                        <a:rPr lang="en-US" sz="36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&lt;0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二、三、四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5761533"/>
                  </a:ext>
                </a:extLst>
              </a:tr>
            </a:tbl>
          </a:graphicData>
        </a:graphic>
      </p:graphicFrame>
      <p:pic>
        <p:nvPicPr>
          <p:cNvPr id="3" name="image346.jpeg">
            <a:extLst>
              <a:ext uri="{FF2B5EF4-FFF2-40B4-BE49-F238E27FC236}">
                <a16:creationId xmlns:a16="http://schemas.microsoft.com/office/drawing/2014/main" id="{4409AD16-B2D8-8256-A3A9-00CE894E7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50" y="980830"/>
            <a:ext cx="2430169" cy="1944135"/>
          </a:xfrm>
          <a:prstGeom prst="rect">
            <a:avLst/>
          </a:prstGeom>
        </p:spPr>
      </p:pic>
      <p:pic>
        <p:nvPicPr>
          <p:cNvPr id="4" name="image347.jpeg">
            <a:extLst>
              <a:ext uri="{FF2B5EF4-FFF2-40B4-BE49-F238E27FC236}">
                <a16:creationId xmlns:a16="http://schemas.microsoft.com/office/drawing/2014/main" id="{9C7B908F-1DE7-58DD-5482-86F4AA918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0430" y="3420165"/>
            <a:ext cx="2700044" cy="216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167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DEB64C-AEDB-952C-0091-D6DD7E3BD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5D2DF41-289E-3C7C-8F0C-6ED9866211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579175"/>
              </p:ext>
            </p:extLst>
          </p:nvPr>
        </p:nvGraphicFramePr>
        <p:xfrm>
          <a:off x="1271665" y="620804"/>
          <a:ext cx="9072630" cy="5256366"/>
        </p:xfrm>
        <a:graphic>
          <a:graphicData uri="http://schemas.openxmlformats.org/drawingml/2006/table">
            <a:tbl>
              <a:tblPr firstRow="1" firstCol="1" bandRow="1"/>
              <a:tblGrid>
                <a:gridCol w="2347250">
                  <a:extLst>
                    <a:ext uri="{9D8B030D-6E8A-4147-A177-3AD203B41FA5}">
                      <a16:colId xmlns:a16="http://schemas.microsoft.com/office/drawing/2014/main" val="815883093"/>
                    </a:ext>
                  </a:extLst>
                </a:gridCol>
                <a:gridCol w="2347250">
                  <a:extLst>
                    <a:ext uri="{9D8B030D-6E8A-4147-A177-3AD203B41FA5}">
                      <a16:colId xmlns:a16="http://schemas.microsoft.com/office/drawing/2014/main" val="3398631815"/>
                    </a:ext>
                  </a:extLst>
                </a:gridCol>
                <a:gridCol w="4378130">
                  <a:extLst>
                    <a:ext uri="{9D8B030D-6E8A-4147-A177-3AD203B41FA5}">
                      <a16:colId xmlns:a16="http://schemas.microsoft.com/office/drawing/2014/main" val="1687658643"/>
                    </a:ext>
                  </a:extLst>
                </a:gridCol>
              </a:tblGrid>
              <a:tr h="2628183"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&gt;0,</a:t>
                      </a:r>
                      <a:r>
                        <a:rPr lang="en-US" sz="36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=0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一、三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8991704"/>
                  </a:ext>
                </a:extLst>
              </a:tr>
              <a:tr h="2628183"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&lt;0,</a:t>
                      </a:r>
                      <a:r>
                        <a:rPr lang="en-US" sz="36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=0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二、四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7067005"/>
                  </a:ext>
                </a:extLst>
              </a:tr>
            </a:tbl>
          </a:graphicData>
        </a:graphic>
      </p:graphicFrame>
      <p:pic>
        <p:nvPicPr>
          <p:cNvPr id="3" name="image348.jpeg">
            <a:extLst>
              <a:ext uri="{FF2B5EF4-FFF2-40B4-BE49-F238E27FC236}">
                <a16:creationId xmlns:a16="http://schemas.microsoft.com/office/drawing/2014/main" id="{5652D834-87B5-23EB-DB7A-5E72AEEA1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59" y="1052835"/>
            <a:ext cx="2340163" cy="1872130"/>
          </a:xfrm>
          <a:prstGeom prst="rect">
            <a:avLst/>
          </a:prstGeom>
        </p:spPr>
      </p:pic>
      <p:pic>
        <p:nvPicPr>
          <p:cNvPr id="4" name="image349.jpeg">
            <a:extLst>
              <a:ext uri="{FF2B5EF4-FFF2-40B4-BE49-F238E27FC236}">
                <a16:creationId xmlns:a16="http://schemas.microsoft.com/office/drawing/2014/main" id="{58BA64DF-6476-53A5-5172-561ABA7105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5187" y="3429000"/>
            <a:ext cx="2789905" cy="223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741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888284-F77E-1BC1-C1C0-E8E503DAF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A57D3F-93F2-D2D7-8616-BC9DC2569454}"/>
                  </a:ext>
                </a:extLst>
              </p:cNvPr>
              <p:cNvSpPr txBox="1"/>
              <p:nvPr/>
            </p:nvSpPr>
            <p:spPr>
              <a:xfrm>
                <a:off x="659622" y="260780"/>
                <a:ext cx="10872755" cy="58041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两直线的位置关系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正比例函数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的图象与一次函数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的图象关系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轴向上平移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个单位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轴向下平移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𝒃</m:t>
                        </m:r>
                      </m:e>
                    </m:d>
                  </m:oMath>
                </a14:m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个单位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的关系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两直线相交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baseline="-25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两直线平行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A57D3F-93F2-D2D7-8616-BC9DC25694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622" y="260780"/>
                <a:ext cx="10872755" cy="5804153"/>
              </a:xfrm>
              <a:prstGeom prst="rect">
                <a:avLst/>
              </a:prstGeom>
              <a:blipFill>
                <a:blip r:embed="rId3"/>
                <a:stretch>
                  <a:fillRect l="-1682" r="-504" b="-3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19419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A5733-03E6-14E0-08DE-123CD3A30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03.jpeg">
            <a:extLst>
              <a:ext uri="{FF2B5EF4-FFF2-40B4-BE49-F238E27FC236}">
                <a16:creationId xmlns:a16="http://schemas.microsoft.com/office/drawing/2014/main" id="{450E02C3-C825-BBB5-BB04-7891518F0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489983"/>
            <a:ext cx="5979938" cy="485755"/>
          </a:xfrm>
          <a:prstGeom prst="rect">
            <a:avLst/>
          </a:prstGeom>
        </p:spPr>
      </p:pic>
      <p:pic>
        <p:nvPicPr>
          <p:cNvPr id="3" name="image204.jpeg">
            <a:extLst>
              <a:ext uri="{FF2B5EF4-FFF2-40B4-BE49-F238E27FC236}">
                <a16:creationId xmlns:a16="http://schemas.microsoft.com/office/drawing/2014/main" id="{9E8136C1-C4B2-694E-C138-AAE470328A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116716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5C7AC38-127C-FE6E-F050-749AB174D3F2}"/>
              </a:ext>
            </a:extLst>
          </p:cNvPr>
          <p:cNvSpPr txBox="1"/>
          <p:nvPr/>
        </p:nvSpPr>
        <p:spPr>
          <a:xfrm>
            <a:off x="1991715" y="1032850"/>
            <a:ext cx="61055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一次函数的图象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05.jpeg">
            <a:extLst>
              <a:ext uri="{FF2B5EF4-FFF2-40B4-BE49-F238E27FC236}">
                <a16:creationId xmlns:a16="http://schemas.microsoft.com/office/drawing/2014/main" id="{489421D8-2B45-6556-13A3-DB71B96DDC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560" y="1812096"/>
            <a:ext cx="647007" cy="3590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01EF34C-725B-010F-0C81-A1D04EA2A609}"/>
                  </a:ext>
                </a:extLst>
              </p:cNvPr>
              <p:cNvSpPr txBox="1"/>
              <p:nvPr/>
            </p:nvSpPr>
            <p:spPr>
              <a:xfrm>
                <a:off x="633767" y="1674736"/>
                <a:ext cx="6898386" cy="17861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在同一平面直角坐标系中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画出一次函数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的图象并回答下列问题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en-US" sz="32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01EF34C-725B-010F-0C81-A1D04EA2A6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767" y="1674736"/>
                <a:ext cx="6898386" cy="1786195"/>
              </a:xfrm>
              <a:prstGeom prst="rect">
                <a:avLst/>
              </a:prstGeom>
              <a:blipFill>
                <a:blip r:embed="rId6"/>
                <a:stretch>
                  <a:fillRect l="-2297" t="-5802" b="-10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>
            <a:extLst>
              <a:ext uri="{FF2B5EF4-FFF2-40B4-BE49-F238E27FC236}">
                <a16:creationId xmlns:a16="http://schemas.microsoft.com/office/drawing/2014/main" id="{2D147FF1-E10A-5B3F-072F-4A445720BF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20085" y="1991608"/>
            <a:ext cx="3810000" cy="35337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A136821-D198-CA3E-F1F3-3C39B607ED80}"/>
                  </a:ext>
                </a:extLst>
              </p:cNvPr>
              <p:cNvSpPr txBox="1"/>
              <p:nvPr/>
            </p:nvSpPr>
            <p:spPr>
              <a:xfrm>
                <a:off x="695625" y="3518042"/>
                <a:ext cx="6480450" cy="22786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你能发现三个函数图象有什么位置关系吗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-3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哪一个的图象能和原题中三个函数的图象保持这种关系</a:t>
                </a:r>
                <a:r>
                  <a:rPr lang="en-US" altLang="zh-CN" sz="32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2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A136821-D198-CA3E-F1F3-3C39B607ED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3518042"/>
                <a:ext cx="6480450" cy="2278637"/>
              </a:xfrm>
              <a:prstGeom prst="rect">
                <a:avLst/>
              </a:prstGeom>
              <a:blipFill>
                <a:blip r:embed="rId8"/>
                <a:stretch>
                  <a:fillRect l="-2352" t="-4545" r="-2164" b="-7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0840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F1142-F3BF-0CA7-E168-85BADF54F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5D82EBA-4B1F-A6EF-50A1-8D19AFA02673}"/>
                  </a:ext>
                </a:extLst>
              </p:cNvPr>
              <p:cNvSpPr txBox="1"/>
              <p:nvPr/>
            </p:nvSpPr>
            <p:spPr>
              <a:xfrm>
                <a:off x="479610" y="1268850"/>
                <a:ext cx="6264435" cy="31059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图象如图所示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这三个函数的图象互相平行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的图象能和原题中三个函数的图象保持这种关系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5D82EBA-4B1F-A6EF-50A1-8D19AFA026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1268850"/>
                <a:ext cx="6264435" cy="3105915"/>
              </a:xfrm>
              <a:prstGeom prst="rect">
                <a:avLst/>
              </a:prstGeom>
              <a:blipFill>
                <a:blip r:embed="rId3"/>
                <a:stretch>
                  <a:fillRect l="-3019" t="-3725" r="-4090" b="-6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206.jpeg">
            <a:extLst>
              <a:ext uri="{FF2B5EF4-FFF2-40B4-BE49-F238E27FC236}">
                <a16:creationId xmlns:a16="http://schemas.microsoft.com/office/drawing/2014/main" id="{D6C2A4B6-2666-9914-70FC-09334DE3EA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50" y="1412860"/>
            <a:ext cx="4573966" cy="331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18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51654-E01A-2E89-A08F-9E168EC0D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B608D53-1063-D728-AE42-70BB4166BAA9}"/>
              </a:ext>
            </a:extLst>
          </p:cNvPr>
          <p:cNvSpPr txBox="1"/>
          <p:nvPr/>
        </p:nvSpPr>
        <p:spPr>
          <a:xfrm>
            <a:off x="479610" y="620805"/>
            <a:ext cx="1094476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中的结果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总结出函数图象位置的一般规律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并直接应用这一规律解答下题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与直线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=-4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1EEC31-6BAD-7839-FE89-55B4BC2F04E3}"/>
              </a:ext>
            </a:extLst>
          </p:cNvPr>
          <p:cNvSpPr txBox="1"/>
          <p:nvPr/>
        </p:nvSpPr>
        <p:spPr>
          <a:xfrm>
            <a:off x="479609" y="2475057"/>
            <a:ext cx="698448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可知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当一次函数的一次项系数相同时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函数的图象互相平行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与直线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∴k-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k=-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206.jpeg">
            <a:extLst>
              <a:ext uri="{FF2B5EF4-FFF2-40B4-BE49-F238E27FC236}">
                <a16:creationId xmlns:a16="http://schemas.microsoft.com/office/drawing/2014/main" id="{199AD997-9BCD-DDA3-064A-BED1AD02C7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3764" y="2445247"/>
            <a:ext cx="4032280" cy="291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41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656</TotalTime>
  <Words>964</Words>
  <Application>Microsoft Office PowerPoint</Application>
  <PresentationFormat>宽屏</PresentationFormat>
  <Paragraphs>71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350</cp:revision>
  <dcterms:created xsi:type="dcterms:W3CDTF">2016-07-05T04:43:00Z</dcterms:created>
  <dcterms:modified xsi:type="dcterms:W3CDTF">2024-11-18T16:41:17Z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