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67" r:id="rId2"/>
    <p:sldId id="2685" r:id="rId3"/>
    <p:sldId id="2686" r:id="rId4"/>
    <p:sldId id="2687" r:id="rId5"/>
    <p:sldId id="2688" r:id="rId6"/>
    <p:sldId id="2689" r:id="rId7"/>
    <p:sldId id="2690" r:id="rId8"/>
    <p:sldId id="2691" r:id="rId9"/>
    <p:sldId id="2692" r:id="rId10"/>
    <p:sldId id="2693" r:id="rId11"/>
    <p:sldId id="2694" r:id="rId12"/>
    <p:sldId id="2695" r:id="rId13"/>
    <p:sldId id="2696" r:id="rId14"/>
    <p:sldId id="2697" r:id="rId15"/>
    <p:sldId id="2698" r:id="rId16"/>
    <p:sldId id="2699" r:id="rId17"/>
    <p:sldId id="2700" r:id="rId18"/>
    <p:sldId id="2701" r:id="rId19"/>
    <p:sldId id="2702" r:id="rId20"/>
    <p:sldId id="2703" r:id="rId21"/>
    <p:sldId id="2704" r:id="rId22"/>
    <p:sldId id="2705" r:id="rId23"/>
    <p:sldId id="2706" r:id="rId24"/>
    <p:sldId id="2707" r:id="rId25"/>
    <p:sldId id="2708" r:id="rId26"/>
  </p:sldIdLst>
  <p:sldSz cx="12192000" cy="6858000"/>
  <p:notesSz cx="6858000" cy="9144000"/>
  <p:custDataLst>
    <p:tags r:id="rId28"/>
  </p:custDataLst>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37" userDrawn="1">
          <p15:clr>
            <a:srgbClr val="A4A3A4"/>
          </p15:clr>
        </p15:guide>
        <p15:guide id="2" pos="38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30" autoAdjust="0"/>
    <p:restoredTop sz="94660"/>
  </p:normalViewPr>
  <p:slideViewPr>
    <p:cSldViewPr showGuides="1">
      <p:cViewPr varScale="1">
        <p:scale>
          <a:sx n="80" d="100"/>
          <a:sy n="80" d="100"/>
        </p:scale>
        <p:origin x="504" y="62"/>
      </p:cViewPr>
      <p:guideLst>
        <p:guide orient="horz" pos="2237"/>
        <p:guide pos="3859"/>
      </p:guideLst>
    </p:cSldViewPr>
  </p:slideViewPr>
  <p:notesTextViewPr>
    <p:cViewPr>
      <p:scale>
        <a:sx n="100" d="100"/>
        <a:sy n="100" d="100"/>
      </p:scale>
      <p:origin x="0" y="0"/>
    </p:cViewPr>
  </p:notesTextViewPr>
  <p:sorterViewPr>
    <p:cViewPr>
      <p:scale>
        <a:sx n="76" d="100"/>
        <a:sy n="76"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p:sp>
      <p:sp>
        <p:nvSpPr>
          <p:cNvPr id="5122" name="文本占位符 2"/>
          <p:cNvSpPr>
            <a:spLocks noGrp="1"/>
          </p:cNvSpPr>
          <p:nvPr>
            <p:ph type="body"/>
          </p:nvPr>
        </p:nvSpPr>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88159-6FBA-A1C1-26B4-3442F59AC88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8379481-3995-AC5A-FDA6-B8D0B4DC66A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671C3E70-F426-A371-289B-E85C9D7B32E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27860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CB47-C048-9269-CBDF-5198ADEED0F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059A0887-BDC2-91E7-7F2A-B3FAC9B61BC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50C8B4B-29F3-318A-97C9-06E8E332C5F6}"/>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552806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4A684-B9ED-AAE8-B0BA-0EAAC4AE231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02BC814-6393-C54F-E083-6EF956959D0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BA1DE73-711C-867C-1181-F12009AABC2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467676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885C4-032B-5C66-3CD2-AECA630A5B8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52DBB34-97DC-B424-9048-DEE169704B67}"/>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ED6E6A9-6D67-784B-9195-65F5329B392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615232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92751-673D-C0AC-6DD4-E56F05480092}"/>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30AF0EE-D127-DDA9-402A-EC7BA75A26E0}"/>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70A51576-6A8D-2644-7A7A-A17A400F2E1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320443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4F3A70-1AD9-BA2F-5D1C-D0720DB4743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5E9E55F1-94BE-50E1-F23A-B113262A5DB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4AAE81C2-A7EE-A1CD-35E0-7CFFD89F342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641154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92468-A078-621F-035C-CA5B0D0FE12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6942C5B-53AA-BB2E-A441-D58814FF980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3062932-2E11-30FF-D7F6-3AB80EC99F8D}"/>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432005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47D65-F661-2850-3F1F-61B9D83B4B5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9B7244C-83F7-E94D-8541-5E533E6FB8C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28E1B00-E918-AD34-6B5E-D68727F67902}"/>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878518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46096-2352-8084-ADC7-9C5D5CAE74F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BB443632-F27B-FF09-8ACC-ABA33B7B4BDD}"/>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7DD4AB8-E6BF-DA78-69B3-050D2C406FE4}"/>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94842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5AF6B-AE73-9D75-BC9C-469334B1D67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C011D045-7930-56C9-4F73-1B492C8FFFB9}"/>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37DEC0F-CFBE-D9C7-09ED-83455491A8AE}"/>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007415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6FDB2-7755-1C4C-E053-31B3D46546C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C638AFC-7536-FB3A-2C84-DB3BCE9F353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99EE6061-F989-C8CC-7AA9-DE816D68B925}"/>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34093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69FAB-E856-6735-9025-7E056571656F}"/>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1FA5B58-6E86-CD41-B432-A5F920F9EAB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D595681-643A-A68B-36EC-D8BFD534BB4A}"/>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678537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26F47-64A7-4FB8-591B-AA7ADF23D0F9}"/>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7ECAB47-A3CA-21BF-ECCB-B606CE70544A}"/>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A67EFA7-4025-6F83-B668-53B3B4541A33}"/>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9043817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F4686-2F46-04F2-5971-1177FCC0F0E5}"/>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36E8457D-722B-68B1-8D0B-99DD26752E8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60D7999-AF7D-ECD3-FA10-D472BCAD80C1}"/>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5628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731A2-3139-1CCD-EC5D-219061A9D931}"/>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B3A5F7D-E03F-518A-3EC5-5882F98BCA4D}"/>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0BB4A54E-7367-D643-14B5-D9788C92513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89297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E9208-7855-0F31-F285-383B161539BB}"/>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29B73A0-C1B6-CB89-5F3F-4C9880CE75D6}"/>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0CC2D93-FA17-C3AB-AEF8-37FF58518CBF}"/>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517790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1B8D4-7093-17C7-F4AD-8C5AE6975EF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0E78D3D-B929-B094-7DD6-1BDE5D10063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C5A66EFD-3AD6-EC1C-6171-80E4DCA2854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362239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A4311-3AE0-DFC5-D6BA-44F762CC1CF7}"/>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62994618-611A-1127-753F-888F23A6245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A9579F1A-9A76-75C2-8824-E2FEDB0560E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172715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FAED0-8D4F-165B-AB1E-C6935132CFAA}"/>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DA05B236-856A-0301-20B3-CB668709ECCE}"/>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B5E865A-AC27-0779-C26B-D6C3B0722F78}"/>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094715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BECDB-8EFF-3E1B-1288-7712B589DC53}"/>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F82DF00-65FE-DAAA-06D4-63EBDC766D91}"/>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521D3BC2-AC01-B877-390F-BE8887E89277}"/>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278246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2F958-2221-BE1A-7B2A-DEA50C844DC9}"/>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A8BE104-4905-C59F-E6FE-6EFAAE0C0D8B}"/>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A79F0DF-5B71-3E63-E455-8230401E61EB}"/>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725198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226BD-0D0C-F8EC-63F8-08DE588FBB9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ACD419B-918B-967F-3183-039388629D92}"/>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30A00E8D-A040-0D67-67FF-7EDF9BD23AC5}"/>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3663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33632-F39A-DF50-4562-ADE985E20EC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256877FB-0A04-8B7E-12C2-191865B8177F}"/>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D705B75B-2BE2-D88B-7397-268C3EA1DF60}"/>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873305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F7252-8FBD-A001-AD83-6D7950B0289D}"/>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A57296E9-FD0D-ABD1-0B2C-03A3C9C5C64C}"/>
              </a:ext>
            </a:extLst>
          </p:cNvPr>
          <p:cNvSpPr>
            <a:spLocks noGrp="1" noRot="1" noChangeAspect="1"/>
          </p:cNvSpPr>
          <p:nvPr>
            <p:ph type="sldImg"/>
          </p:nvPr>
        </p:nvSpPr>
        <p:spPr/>
      </p:sp>
      <p:sp>
        <p:nvSpPr>
          <p:cNvPr id="5122" name="文本占位符 2">
            <a:extLst>
              <a:ext uri="{FF2B5EF4-FFF2-40B4-BE49-F238E27FC236}">
                <a16:creationId xmlns:a16="http://schemas.microsoft.com/office/drawing/2014/main" id="{F2103B6A-14F2-59A3-A464-BED8B1515539}"/>
              </a:ext>
            </a:extLst>
          </p:cNvPr>
          <p:cNvSpPr>
            <a:spLocks noGrp="1"/>
          </p:cNvSpPr>
          <p:nvPr>
            <p:ph type="body"/>
          </p:nvPr>
        </p:nvSpPr>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514875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4"/>
          <a:stretch>
            <a:fillRect/>
          </a:stretch>
        </p:blipFill>
        <p:spPr>
          <a:xfrm>
            <a:off x="-11112" y="-7937"/>
            <a:ext cx="12214225" cy="68738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tif"/><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ti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5.ti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TIF"/><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tif"/><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BEEADF9-3FDE-D539-7B7D-9D1B88F27CFC}"/>
              </a:ext>
            </a:extLst>
          </p:cNvPr>
          <p:cNvSpPr txBox="1"/>
          <p:nvPr/>
        </p:nvSpPr>
        <p:spPr>
          <a:xfrm>
            <a:off x="3043238" y="1772885"/>
            <a:ext cx="6105524" cy="2645917"/>
          </a:xfrm>
          <a:prstGeom prst="rect">
            <a:avLst/>
          </a:prstGeom>
          <a:noFill/>
        </p:spPr>
        <p:txBody>
          <a:bodyPr wrap="square">
            <a:spAutoFit/>
          </a:bodyPr>
          <a:lstStyle/>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a:t>
            </a:r>
            <a:endPar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a:p>
            <a:pPr algn="ctr">
              <a:lnSpc>
                <a:spcPct val="150000"/>
              </a:lnSpc>
            </a:pPr>
            <a:r>
              <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分式的基本性质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3778B-758D-8A52-33DA-1E3A694D3E8F}"/>
            </a:ext>
          </a:extLst>
        </p:cNvPr>
        <p:cNvGrpSpPr/>
        <p:nvPr/>
      </p:nvGrpSpPr>
      <p:grpSpPr>
        <a:xfrm>
          <a:off x="0" y="0"/>
          <a:ext cx="0" cy="0"/>
          <a:chOff x="0" y="0"/>
          <a:chExt cx="0" cy="0"/>
        </a:xfrm>
      </p:grpSpPr>
      <p:pic>
        <p:nvPicPr>
          <p:cNvPr id="2" name="image21.jpeg">
            <a:extLst>
              <a:ext uri="{FF2B5EF4-FFF2-40B4-BE49-F238E27FC236}">
                <a16:creationId xmlns:a16="http://schemas.microsoft.com/office/drawing/2014/main" id="{FCA02E61-D4C8-77B1-9658-045B0F71FBC7}"/>
              </a:ext>
            </a:extLst>
          </p:cNvPr>
          <p:cNvPicPr>
            <a:picLocks noChangeAspect="1"/>
          </p:cNvPicPr>
          <p:nvPr/>
        </p:nvPicPr>
        <p:blipFill>
          <a:blip r:embed="rId3"/>
          <a:stretch>
            <a:fillRect/>
          </a:stretch>
        </p:blipFill>
        <p:spPr>
          <a:xfrm>
            <a:off x="695625" y="620805"/>
            <a:ext cx="6709936" cy="467975"/>
          </a:xfrm>
          <a:prstGeom prst="rect">
            <a:avLst/>
          </a:prstGeom>
        </p:spPr>
      </p:pic>
      <p:sp>
        <p:nvSpPr>
          <p:cNvPr id="4" name="文本框 3">
            <a:extLst>
              <a:ext uri="{FF2B5EF4-FFF2-40B4-BE49-F238E27FC236}">
                <a16:creationId xmlns:a16="http://schemas.microsoft.com/office/drawing/2014/main" id="{BBD5A01D-255C-98F6-4633-D8C8E3E667E9}"/>
              </a:ext>
            </a:extLst>
          </p:cNvPr>
          <p:cNvSpPr txBox="1"/>
          <p:nvPr/>
        </p:nvSpPr>
        <p:spPr>
          <a:xfrm>
            <a:off x="2063720" y="460364"/>
            <a:ext cx="6105524" cy="646331"/>
          </a:xfrm>
          <a:prstGeom prst="rect">
            <a:avLst/>
          </a:prstGeom>
          <a:noFill/>
        </p:spPr>
        <p:txBody>
          <a:bodyPr wrap="square">
            <a:spAutoFit/>
          </a:bodyPr>
          <a:lstStyle/>
          <a:p>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分式的约分及最简分式</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22.jpeg">
            <a:extLst>
              <a:ext uri="{FF2B5EF4-FFF2-40B4-BE49-F238E27FC236}">
                <a16:creationId xmlns:a16="http://schemas.microsoft.com/office/drawing/2014/main" id="{1F2E5947-24BE-8C75-1085-6F961DF1C453}"/>
              </a:ext>
            </a:extLst>
          </p:cNvPr>
          <p:cNvPicPr>
            <a:picLocks noChangeAspect="1"/>
          </p:cNvPicPr>
          <p:nvPr/>
        </p:nvPicPr>
        <p:blipFill>
          <a:blip r:embed="rId4"/>
          <a:stretch>
            <a:fillRect/>
          </a:stretch>
        </p:blipFill>
        <p:spPr>
          <a:xfrm>
            <a:off x="839635" y="1484865"/>
            <a:ext cx="680973" cy="377873"/>
          </a:xfrm>
          <a:prstGeom prst="rect">
            <a:avLst/>
          </a:prstGeom>
        </p:spPr>
      </p:pic>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69C317E8-E167-2B86-5C72-2DBB7C6C9E99}"/>
                  </a:ext>
                </a:extLst>
              </p:cNvPr>
              <p:cNvSpPr txBox="1"/>
              <p:nvPr/>
            </p:nvSpPr>
            <p:spPr>
              <a:xfrm>
                <a:off x="1520608" y="1113160"/>
                <a:ext cx="5377864" cy="975395"/>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𝟒𝟓</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文本框 6">
                <a:extLst>
                  <a:ext uri="{FF2B5EF4-FFF2-40B4-BE49-F238E27FC236}">
                    <a16:creationId xmlns:a16="http://schemas.microsoft.com/office/drawing/2014/main" id="{69C317E8-E167-2B86-5C72-2DBB7C6C9E99}"/>
                  </a:ext>
                </a:extLst>
              </p:cNvPr>
              <p:cNvSpPr txBox="1">
                <a:spLocks noRot="1" noChangeAspect="1" noMove="1" noResize="1" noEditPoints="1" noAdjustHandles="1" noChangeArrowheads="1" noChangeShapeType="1" noTextEdit="1"/>
              </p:cNvSpPr>
              <p:nvPr/>
            </p:nvSpPr>
            <p:spPr>
              <a:xfrm>
                <a:off x="1520608" y="1113160"/>
                <a:ext cx="5377864" cy="975395"/>
              </a:xfrm>
              <a:prstGeom prst="rect">
                <a:avLst/>
              </a:prstGeom>
              <a:blipFill>
                <a:blip r:embed="rId5"/>
                <a:stretch>
                  <a:fillRect l="-3398" b="-93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6FBC9B14-3CE2-D027-4F7C-2FE099ADD3A3}"/>
                  </a:ext>
                </a:extLst>
              </p:cNvPr>
              <p:cNvSpPr txBox="1"/>
              <p:nvPr/>
            </p:nvSpPr>
            <p:spPr>
              <a:xfrm>
                <a:off x="983645" y="2234443"/>
                <a:ext cx="4018094" cy="1714252"/>
              </a:xfrm>
              <a:prstGeom prst="rect">
                <a:avLst/>
              </a:prstGeom>
              <a:noFill/>
            </p:spPr>
            <p:txBody>
              <a:bodyPr wrap="square">
                <a:spAutoFit/>
              </a:bodyPr>
              <a:lstStyle/>
              <a:p>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原式</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𝟏𝟓</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𝟏𝟓</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solidFill>
                    <a:srgbClr val="DB251C"/>
                  </a:solidFill>
                </a:endParaRPr>
              </a:p>
            </p:txBody>
          </p:sp>
        </mc:Choice>
        <mc:Fallback>
          <p:sp>
            <p:nvSpPr>
              <p:cNvPr id="9" name="文本框 8">
                <a:extLst>
                  <a:ext uri="{FF2B5EF4-FFF2-40B4-BE49-F238E27FC236}">
                    <a16:creationId xmlns:a16="http://schemas.microsoft.com/office/drawing/2014/main" id="{6FBC9B14-3CE2-D027-4F7C-2FE099ADD3A3}"/>
                  </a:ext>
                </a:extLst>
              </p:cNvPr>
              <p:cNvSpPr txBox="1">
                <a:spLocks noRot="1" noChangeAspect="1" noMove="1" noResize="1" noEditPoints="1" noAdjustHandles="1" noChangeArrowheads="1" noChangeShapeType="1" noTextEdit="1"/>
              </p:cNvSpPr>
              <p:nvPr/>
            </p:nvSpPr>
            <p:spPr>
              <a:xfrm>
                <a:off x="983645" y="2234443"/>
                <a:ext cx="4018094" cy="1714252"/>
              </a:xfrm>
              <a:prstGeom prst="rect">
                <a:avLst/>
              </a:prstGeom>
              <a:blipFill>
                <a:blip r:embed="rId6"/>
                <a:stretch>
                  <a:fillRect l="-4552" b="-498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549C84C8-EA1A-5944-E562-5E767133B116}"/>
                  </a:ext>
                </a:extLst>
              </p:cNvPr>
              <p:cNvSpPr txBox="1"/>
              <p:nvPr/>
            </p:nvSpPr>
            <p:spPr>
              <a:xfrm>
                <a:off x="5807980" y="1077775"/>
                <a:ext cx="5112355" cy="974369"/>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𝟏𝟔</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𝟖</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1" name="文本框 10">
                <a:extLst>
                  <a:ext uri="{FF2B5EF4-FFF2-40B4-BE49-F238E27FC236}">
                    <a16:creationId xmlns:a16="http://schemas.microsoft.com/office/drawing/2014/main" id="{549C84C8-EA1A-5944-E562-5E767133B116}"/>
                  </a:ext>
                </a:extLst>
              </p:cNvPr>
              <p:cNvSpPr txBox="1">
                <a:spLocks noRot="1" noChangeAspect="1" noMove="1" noResize="1" noEditPoints="1" noAdjustHandles="1" noChangeArrowheads="1" noChangeShapeType="1" noTextEdit="1"/>
              </p:cNvSpPr>
              <p:nvPr/>
            </p:nvSpPr>
            <p:spPr>
              <a:xfrm>
                <a:off x="5807980" y="1077775"/>
                <a:ext cx="5112355" cy="974369"/>
              </a:xfrm>
              <a:prstGeom prst="rect">
                <a:avLst/>
              </a:prstGeom>
              <a:blipFill>
                <a:blip r:embed="rId7"/>
                <a:stretch>
                  <a:fillRect l="-3699" b="-93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A053BB24-C058-AF4F-D809-69F198155897}"/>
                  </a:ext>
                </a:extLst>
              </p:cNvPr>
              <p:cNvSpPr txBox="1"/>
              <p:nvPr/>
            </p:nvSpPr>
            <p:spPr>
              <a:xfrm>
                <a:off x="5886810" y="2234443"/>
                <a:ext cx="4564867" cy="1930208"/>
              </a:xfrm>
              <a:prstGeom prst="rect">
                <a:avLst/>
              </a:prstGeom>
              <a:noFill/>
            </p:spPr>
            <p:txBody>
              <a:bodyPr wrap="square">
                <a:spAutoFit/>
              </a:bodyPr>
              <a:lstStyle/>
              <a:p>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原式</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solidFill>
                    <a:srgbClr val="DB251C"/>
                  </a:solidFill>
                </a:endParaRPr>
              </a:p>
            </p:txBody>
          </p:sp>
        </mc:Choice>
        <mc:Fallback>
          <p:sp>
            <p:nvSpPr>
              <p:cNvPr id="13" name="文本框 12">
                <a:extLst>
                  <a:ext uri="{FF2B5EF4-FFF2-40B4-BE49-F238E27FC236}">
                    <a16:creationId xmlns:a16="http://schemas.microsoft.com/office/drawing/2014/main" id="{A053BB24-C058-AF4F-D809-69F198155897}"/>
                  </a:ext>
                </a:extLst>
              </p:cNvPr>
              <p:cNvSpPr txBox="1">
                <a:spLocks noRot="1" noChangeAspect="1" noMove="1" noResize="1" noEditPoints="1" noAdjustHandles="1" noChangeArrowheads="1" noChangeShapeType="1" noTextEdit="1"/>
              </p:cNvSpPr>
              <p:nvPr/>
            </p:nvSpPr>
            <p:spPr>
              <a:xfrm>
                <a:off x="5886810" y="2234443"/>
                <a:ext cx="4564867" cy="1930208"/>
              </a:xfrm>
              <a:prstGeom prst="rect">
                <a:avLst/>
              </a:prstGeom>
              <a:blipFill>
                <a:blip r:embed="rId8"/>
                <a:stretch>
                  <a:fillRect l="-4139" b="-443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7480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195E8-4378-919E-02D1-37F0EFE1C545}"/>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6B6C84F0-4B20-BCF2-2183-FC90D6C8ED9A}"/>
                  </a:ext>
                </a:extLst>
              </p:cNvPr>
              <p:cNvSpPr txBox="1"/>
              <p:nvPr/>
            </p:nvSpPr>
            <p:spPr>
              <a:xfrm>
                <a:off x="623620" y="476795"/>
                <a:ext cx="4968345" cy="975588"/>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6B6C84F0-4B20-BCF2-2183-FC90D6C8ED9A}"/>
                  </a:ext>
                </a:extLst>
              </p:cNvPr>
              <p:cNvSpPr txBox="1">
                <a:spLocks noRot="1" noChangeAspect="1" noMove="1" noResize="1" noEditPoints="1" noAdjustHandles="1" noChangeArrowheads="1" noChangeShapeType="1" noTextEdit="1"/>
              </p:cNvSpPr>
              <p:nvPr/>
            </p:nvSpPr>
            <p:spPr>
              <a:xfrm>
                <a:off x="623620" y="476795"/>
                <a:ext cx="4968345" cy="975588"/>
              </a:xfrm>
              <a:prstGeom prst="rect">
                <a:avLst/>
              </a:prstGeom>
              <a:blipFill>
                <a:blip r:embed="rId3"/>
                <a:stretch>
                  <a:fillRect l="-3681" b="-93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B20E30E0-27FA-EB82-F869-B847A8D1103F}"/>
                  </a:ext>
                </a:extLst>
              </p:cNvPr>
              <p:cNvSpPr txBox="1"/>
              <p:nvPr/>
            </p:nvSpPr>
            <p:spPr>
              <a:xfrm>
                <a:off x="623620" y="1556870"/>
                <a:ext cx="4608319" cy="2738250"/>
              </a:xfrm>
              <a:prstGeom prst="rect">
                <a:avLst/>
              </a:prstGeom>
              <a:noFill/>
            </p:spPr>
            <p:txBody>
              <a:bodyPr wrap="square">
                <a:spAutoFit/>
              </a:bodyPr>
              <a:lstStyle/>
              <a:p>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原式</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solidFill>
                    <a:srgbClr val="DB251C"/>
                  </a:solidFill>
                </a:endParaRPr>
              </a:p>
            </p:txBody>
          </p:sp>
        </mc:Choice>
        <mc:Fallback>
          <p:sp>
            <p:nvSpPr>
              <p:cNvPr id="5" name="文本框 4">
                <a:extLst>
                  <a:ext uri="{FF2B5EF4-FFF2-40B4-BE49-F238E27FC236}">
                    <a16:creationId xmlns:a16="http://schemas.microsoft.com/office/drawing/2014/main" id="{B20E30E0-27FA-EB82-F869-B847A8D1103F}"/>
                  </a:ext>
                </a:extLst>
              </p:cNvPr>
              <p:cNvSpPr txBox="1">
                <a:spLocks noRot="1" noChangeAspect="1" noMove="1" noResize="1" noEditPoints="1" noAdjustHandles="1" noChangeArrowheads="1" noChangeShapeType="1" noTextEdit="1"/>
              </p:cNvSpPr>
              <p:nvPr/>
            </p:nvSpPr>
            <p:spPr>
              <a:xfrm>
                <a:off x="623620" y="1556870"/>
                <a:ext cx="4608319" cy="2738250"/>
              </a:xfrm>
              <a:prstGeom prst="rect">
                <a:avLst/>
              </a:prstGeom>
              <a:blipFill>
                <a:blip r:embed="rId4"/>
                <a:stretch>
                  <a:fillRect l="-3968" b="-2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A5261E08-BB51-D84F-B5F4-8184FDD798D4}"/>
                  </a:ext>
                </a:extLst>
              </p:cNvPr>
              <p:cNvSpPr txBox="1"/>
              <p:nvPr/>
            </p:nvSpPr>
            <p:spPr>
              <a:xfrm>
                <a:off x="6168005" y="476795"/>
                <a:ext cx="4104285" cy="1047146"/>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𝟏𝟓</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𝒄</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𝟐𝟓</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up>
                        </m:sSup>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𝒄</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up>
                        </m:sSup>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文本框 6">
                <a:extLst>
                  <a:ext uri="{FF2B5EF4-FFF2-40B4-BE49-F238E27FC236}">
                    <a16:creationId xmlns:a16="http://schemas.microsoft.com/office/drawing/2014/main" id="{A5261E08-BB51-D84F-B5F4-8184FDD798D4}"/>
                  </a:ext>
                </a:extLst>
              </p:cNvPr>
              <p:cNvSpPr txBox="1">
                <a:spLocks noRot="1" noChangeAspect="1" noMove="1" noResize="1" noEditPoints="1" noAdjustHandles="1" noChangeArrowheads="1" noChangeShapeType="1" noTextEdit="1"/>
              </p:cNvSpPr>
              <p:nvPr/>
            </p:nvSpPr>
            <p:spPr>
              <a:xfrm>
                <a:off x="6168005" y="476795"/>
                <a:ext cx="4104285" cy="1047146"/>
              </a:xfrm>
              <a:prstGeom prst="rect">
                <a:avLst/>
              </a:prstGeom>
              <a:blipFill>
                <a:blip r:embed="rId5"/>
                <a:stretch>
                  <a:fillRect l="-4606" b="-174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E670CEE1-FDB8-5CF2-B97C-9742770C00C6}"/>
                  </a:ext>
                </a:extLst>
              </p:cNvPr>
              <p:cNvSpPr txBox="1"/>
              <p:nvPr/>
            </p:nvSpPr>
            <p:spPr>
              <a:xfrm>
                <a:off x="6168005" y="1575786"/>
                <a:ext cx="3772812" cy="2719334"/>
              </a:xfrm>
              <a:prstGeom prst="rect">
                <a:avLst/>
              </a:prstGeom>
              <a:noFill/>
            </p:spPr>
            <p:txBody>
              <a:bodyPr wrap="square">
                <a:spAutoFit/>
              </a:bodyPr>
              <a:lstStyle/>
              <a:p>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原式</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up>
                        </m:sSup>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sup>
                        </m:sSup>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b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b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mn-cs"/>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solidFill>
                    <a:srgbClr val="DB251C"/>
                  </a:solidFill>
                </a:endParaRPr>
              </a:p>
            </p:txBody>
          </p:sp>
        </mc:Choice>
        <mc:Fallback>
          <p:sp>
            <p:nvSpPr>
              <p:cNvPr id="9" name="文本框 8">
                <a:extLst>
                  <a:ext uri="{FF2B5EF4-FFF2-40B4-BE49-F238E27FC236}">
                    <a16:creationId xmlns:a16="http://schemas.microsoft.com/office/drawing/2014/main" id="{E670CEE1-FDB8-5CF2-B97C-9742770C00C6}"/>
                  </a:ext>
                </a:extLst>
              </p:cNvPr>
              <p:cNvSpPr txBox="1">
                <a:spLocks noRot="1" noChangeAspect="1" noMove="1" noResize="1" noEditPoints="1" noAdjustHandles="1" noChangeArrowheads="1" noChangeShapeType="1" noTextEdit="1"/>
              </p:cNvSpPr>
              <p:nvPr/>
            </p:nvSpPr>
            <p:spPr>
              <a:xfrm>
                <a:off x="6168005" y="1575786"/>
                <a:ext cx="3772812" cy="2719334"/>
              </a:xfrm>
              <a:prstGeom prst="rect">
                <a:avLst/>
              </a:prstGeom>
              <a:blipFill>
                <a:blip r:embed="rId6"/>
                <a:stretch>
                  <a:fillRect l="-5008" b="-2685"/>
                </a:stretch>
              </a:blipFill>
            </p:spPr>
            <p:txBody>
              <a:bodyPr/>
              <a:lstStyle/>
              <a:p>
                <a:r>
                  <a:rPr lang="zh-CN" altLang="en-US">
                    <a:noFill/>
                  </a:rPr>
                  <a:t> </a:t>
                </a:r>
              </a:p>
            </p:txBody>
          </p:sp>
        </mc:Fallback>
      </mc:AlternateContent>
      <p:sp>
        <p:nvSpPr>
          <p:cNvPr id="11" name="文本框 10">
            <a:extLst>
              <a:ext uri="{FF2B5EF4-FFF2-40B4-BE49-F238E27FC236}">
                <a16:creationId xmlns:a16="http://schemas.microsoft.com/office/drawing/2014/main" id="{85F6566B-A847-00D4-9E4D-C77E642F2A76}"/>
              </a:ext>
            </a:extLst>
          </p:cNvPr>
          <p:cNvSpPr txBox="1"/>
          <p:nvPr/>
        </p:nvSpPr>
        <p:spPr>
          <a:xfrm>
            <a:off x="695625" y="4339092"/>
            <a:ext cx="10728745" cy="1754326"/>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误区点拨</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约分时先确定分子与分母的公因式</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再约去</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当分子或分母是多项式时</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要先分解因式</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约分的最终结果应该是最简分式或整式</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1479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A1937-7C0B-6E05-3A42-8E2ACD46BA21}"/>
            </a:ext>
          </a:extLst>
        </p:cNvPr>
        <p:cNvGrpSpPr/>
        <p:nvPr/>
      </p:nvGrpSpPr>
      <p:grpSpPr>
        <a:xfrm>
          <a:off x="0" y="0"/>
          <a:ext cx="0" cy="0"/>
          <a:chOff x="0" y="0"/>
          <a:chExt cx="0" cy="0"/>
        </a:xfrm>
      </p:grpSpPr>
      <p:pic>
        <p:nvPicPr>
          <p:cNvPr id="2" name="image23.jpeg">
            <a:extLst>
              <a:ext uri="{FF2B5EF4-FFF2-40B4-BE49-F238E27FC236}">
                <a16:creationId xmlns:a16="http://schemas.microsoft.com/office/drawing/2014/main" id="{08AA57BD-9C04-E80F-16A0-25E050275B5C}"/>
              </a:ext>
            </a:extLst>
          </p:cNvPr>
          <p:cNvPicPr>
            <a:picLocks noChangeAspect="1"/>
          </p:cNvPicPr>
          <p:nvPr/>
        </p:nvPicPr>
        <p:blipFill>
          <a:blip r:embed="rId3"/>
          <a:stretch>
            <a:fillRect/>
          </a:stretch>
        </p:blipFill>
        <p:spPr>
          <a:xfrm>
            <a:off x="5015925" y="548800"/>
            <a:ext cx="1773379" cy="467975"/>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340AA7B5-5A0C-3341-2C50-C54197A81EDF}"/>
                  </a:ext>
                </a:extLst>
              </p:cNvPr>
              <p:cNvSpPr txBox="1"/>
              <p:nvPr/>
            </p:nvSpPr>
            <p:spPr>
              <a:xfrm>
                <a:off x="695625" y="1196845"/>
                <a:ext cx="10368720" cy="3338158"/>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·辽宁</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下列分式是最简分式的为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       </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𝒏𝒎</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B.</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𝒏</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den>
                    </m:f>
                  </m:oMath>
                </a14:m>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D.</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den>
                    </m:f>
                  </m:oMath>
                </a14:m>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340AA7B5-5A0C-3341-2C50-C54197A81EDF}"/>
                  </a:ext>
                </a:extLst>
              </p:cNvPr>
              <p:cNvSpPr txBox="1">
                <a:spLocks noRot="1" noChangeAspect="1" noMove="1" noResize="1" noEditPoints="1" noAdjustHandles="1" noChangeArrowheads="1" noChangeShapeType="1" noTextEdit="1"/>
              </p:cNvSpPr>
              <p:nvPr/>
            </p:nvSpPr>
            <p:spPr>
              <a:xfrm>
                <a:off x="695625" y="1196845"/>
                <a:ext cx="10368720" cy="3338158"/>
              </a:xfrm>
              <a:prstGeom prst="rect">
                <a:avLst/>
              </a:prstGeom>
              <a:blipFill>
                <a:blip r:embed="rId4"/>
                <a:stretch>
                  <a:fillRect l="-1764" b="-2007"/>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DD4EF99A-C21B-0410-DAAD-FDAC96E38895}"/>
              </a:ext>
            </a:extLst>
          </p:cNvPr>
          <p:cNvSpPr txBox="1"/>
          <p:nvPr/>
        </p:nvSpPr>
        <p:spPr>
          <a:xfrm>
            <a:off x="9552240" y="1412860"/>
            <a:ext cx="604592" cy="646331"/>
          </a:xfrm>
          <a:prstGeom prst="rect">
            <a:avLst/>
          </a:prstGeom>
          <a:noFill/>
        </p:spPr>
        <p:txBody>
          <a:bodyPr wrap="square">
            <a:spAutoFit/>
          </a:bodyPr>
          <a:lstStyle/>
          <a:p>
            <a:r>
              <a:rPr kumimoji="0" lang="en-US" altLang="zh-CN" sz="3600" b="1" i="0" u="none"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198486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481E6-331A-5C81-9F1E-18193CBE4B9B}"/>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AB1C220E-E465-5CFB-D23C-5746E9F5DFAF}"/>
                  </a:ext>
                </a:extLst>
              </p:cNvPr>
              <p:cNvSpPr txBox="1"/>
              <p:nvPr/>
            </p:nvSpPr>
            <p:spPr>
              <a:xfrm>
                <a:off x="695626" y="476795"/>
                <a:ext cx="10368720" cy="4787336"/>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化简</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𝒂𝒃</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𝒂𝒃</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AB1C220E-E465-5CFB-D23C-5746E9F5DFAF}"/>
                  </a:ext>
                </a:extLst>
              </p:cNvPr>
              <p:cNvSpPr txBox="1">
                <a:spLocks noRot="1" noChangeAspect="1" noMove="1" noResize="1" noEditPoints="1" noAdjustHandles="1" noChangeArrowheads="1" noChangeShapeType="1" noTextEdit="1"/>
              </p:cNvSpPr>
              <p:nvPr/>
            </p:nvSpPr>
            <p:spPr>
              <a:xfrm>
                <a:off x="695626" y="476795"/>
                <a:ext cx="10368720" cy="4787336"/>
              </a:xfrm>
              <a:prstGeom prst="rect">
                <a:avLst/>
              </a:prstGeom>
              <a:blipFill>
                <a:blip r:embed="rId3"/>
                <a:stretch>
                  <a:fillRect l="-1764" b="-114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0E5FB811-848F-E585-5668-CE4060396481}"/>
                  </a:ext>
                </a:extLst>
              </p:cNvPr>
              <p:cNvSpPr txBox="1"/>
              <p:nvPr/>
            </p:nvSpPr>
            <p:spPr>
              <a:xfrm>
                <a:off x="2711765" y="1412860"/>
                <a:ext cx="1396647" cy="9089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m:oMathPara>
                </a14:m>
                <a:endParaRPr lang="zh-CN" altLang="en-US" sz="1400" dirty="0">
                  <a:solidFill>
                    <a:srgbClr val="DB251C"/>
                  </a:solidFill>
                </a:endParaRPr>
              </a:p>
            </p:txBody>
          </p:sp>
        </mc:Choice>
        <mc:Fallback>
          <p:sp>
            <p:nvSpPr>
              <p:cNvPr id="5" name="文本框 4">
                <a:extLst>
                  <a:ext uri="{FF2B5EF4-FFF2-40B4-BE49-F238E27FC236}">
                    <a16:creationId xmlns:a16="http://schemas.microsoft.com/office/drawing/2014/main" id="{0E5FB811-848F-E585-5668-CE4060396481}"/>
                  </a:ext>
                </a:extLst>
              </p:cNvPr>
              <p:cNvSpPr txBox="1">
                <a:spLocks noRot="1" noChangeAspect="1" noMove="1" noResize="1" noEditPoints="1" noAdjustHandles="1" noChangeArrowheads="1" noChangeShapeType="1" noTextEdit="1"/>
              </p:cNvSpPr>
              <p:nvPr/>
            </p:nvSpPr>
            <p:spPr>
              <a:xfrm>
                <a:off x="2711765" y="1412860"/>
                <a:ext cx="1396647" cy="908967"/>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33E08D9C-B05D-2005-85F8-6BF11EB66124}"/>
                  </a:ext>
                </a:extLst>
              </p:cNvPr>
              <p:cNvSpPr txBox="1"/>
              <p:nvPr/>
            </p:nvSpPr>
            <p:spPr>
              <a:xfrm>
                <a:off x="8616175" y="1412860"/>
                <a:ext cx="1584110" cy="9089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den>
                      </m:f>
                    </m:oMath>
                  </m:oMathPara>
                </a14:m>
                <a:endParaRPr lang="zh-CN" altLang="en-US" sz="1400" dirty="0">
                  <a:solidFill>
                    <a:srgbClr val="DB251C"/>
                  </a:solidFill>
                </a:endParaRPr>
              </a:p>
            </p:txBody>
          </p:sp>
        </mc:Choice>
        <mc:Fallback>
          <p:sp>
            <p:nvSpPr>
              <p:cNvPr id="7" name="文本框 6">
                <a:extLst>
                  <a:ext uri="{FF2B5EF4-FFF2-40B4-BE49-F238E27FC236}">
                    <a16:creationId xmlns:a16="http://schemas.microsoft.com/office/drawing/2014/main" id="{33E08D9C-B05D-2005-85F8-6BF11EB66124}"/>
                  </a:ext>
                </a:extLst>
              </p:cNvPr>
              <p:cNvSpPr txBox="1">
                <a:spLocks noRot="1" noChangeAspect="1" noMove="1" noResize="1" noEditPoints="1" noAdjustHandles="1" noChangeArrowheads="1" noChangeShapeType="1" noTextEdit="1"/>
              </p:cNvSpPr>
              <p:nvPr/>
            </p:nvSpPr>
            <p:spPr>
              <a:xfrm>
                <a:off x="8616175" y="1412860"/>
                <a:ext cx="1584110" cy="908967"/>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CFBDB141-99A6-17C0-201B-755EA7C4DA04}"/>
                  </a:ext>
                </a:extLst>
              </p:cNvPr>
              <p:cNvSpPr txBox="1"/>
              <p:nvPr/>
            </p:nvSpPr>
            <p:spPr>
              <a:xfrm>
                <a:off x="2927780" y="2708950"/>
                <a:ext cx="1828677" cy="9017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den>
                      </m:f>
                    </m:oMath>
                  </m:oMathPara>
                </a14:m>
                <a:endParaRPr lang="zh-CN" altLang="en-US" sz="1400" dirty="0">
                  <a:solidFill>
                    <a:srgbClr val="DB251C"/>
                  </a:solidFill>
                </a:endParaRPr>
              </a:p>
            </p:txBody>
          </p:sp>
        </mc:Choice>
        <mc:Fallback>
          <p:sp>
            <p:nvSpPr>
              <p:cNvPr id="9" name="文本框 8">
                <a:extLst>
                  <a:ext uri="{FF2B5EF4-FFF2-40B4-BE49-F238E27FC236}">
                    <a16:creationId xmlns:a16="http://schemas.microsoft.com/office/drawing/2014/main" id="{CFBDB141-99A6-17C0-201B-755EA7C4DA04}"/>
                  </a:ext>
                </a:extLst>
              </p:cNvPr>
              <p:cNvSpPr txBox="1">
                <a:spLocks noRot="1" noChangeAspect="1" noMove="1" noResize="1" noEditPoints="1" noAdjustHandles="1" noChangeArrowheads="1" noChangeShapeType="1" noTextEdit="1"/>
              </p:cNvSpPr>
              <p:nvPr/>
            </p:nvSpPr>
            <p:spPr>
              <a:xfrm>
                <a:off x="2927780" y="2708950"/>
                <a:ext cx="1828677" cy="901785"/>
              </a:xfrm>
              <a:prstGeom prst="rect">
                <a:avLst/>
              </a:prstGeom>
              <a:blipFill>
                <a:blip r:embed="rId6"/>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811EFC2A-6C5C-8541-CFE4-88DC27A2ED21}"/>
                  </a:ext>
                </a:extLst>
              </p:cNvPr>
              <p:cNvSpPr txBox="1"/>
              <p:nvPr/>
            </p:nvSpPr>
            <p:spPr>
              <a:xfrm>
                <a:off x="3777000" y="4098601"/>
                <a:ext cx="1944135" cy="91076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den>
                      </m:f>
                    </m:oMath>
                  </m:oMathPara>
                </a14:m>
                <a:endParaRPr lang="zh-CN" altLang="en-US" sz="1400" dirty="0">
                  <a:solidFill>
                    <a:srgbClr val="DB251C"/>
                  </a:solidFill>
                </a:endParaRPr>
              </a:p>
            </p:txBody>
          </p:sp>
        </mc:Choice>
        <mc:Fallback>
          <p:sp>
            <p:nvSpPr>
              <p:cNvPr id="11" name="文本框 10">
                <a:extLst>
                  <a:ext uri="{FF2B5EF4-FFF2-40B4-BE49-F238E27FC236}">
                    <a16:creationId xmlns:a16="http://schemas.microsoft.com/office/drawing/2014/main" id="{811EFC2A-6C5C-8541-CFE4-88DC27A2ED21}"/>
                  </a:ext>
                </a:extLst>
              </p:cNvPr>
              <p:cNvSpPr txBox="1">
                <a:spLocks noRot="1" noChangeAspect="1" noMove="1" noResize="1" noEditPoints="1" noAdjustHandles="1" noChangeArrowheads="1" noChangeShapeType="1" noTextEdit="1"/>
              </p:cNvSpPr>
              <p:nvPr/>
            </p:nvSpPr>
            <p:spPr>
              <a:xfrm>
                <a:off x="3777000" y="4098601"/>
                <a:ext cx="1944135" cy="910762"/>
              </a:xfrm>
              <a:prstGeom prst="rect">
                <a:avLst/>
              </a:prstGeom>
              <a:blipFill>
                <a:blip r:embed="rId7"/>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8622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8D21E-1641-2C1E-50CD-3DC29BFFCE4E}"/>
            </a:ext>
          </a:extLst>
        </p:cNvPr>
        <p:cNvGrpSpPr/>
        <p:nvPr/>
      </p:nvGrpSpPr>
      <p:grpSpPr>
        <a:xfrm>
          <a:off x="0" y="0"/>
          <a:ext cx="0" cy="0"/>
          <a:chOff x="0" y="0"/>
          <a:chExt cx="0" cy="0"/>
        </a:xfrm>
      </p:grpSpPr>
      <p:pic>
        <p:nvPicPr>
          <p:cNvPr id="2" name="image24.jpeg">
            <a:extLst>
              <a:ext uri="{FF2B5EF4-FFF2-40B4-BE49-F238E27FC236}">
                <a16:creationId xmlns:a16="http://schemas.microsoft.com/office/drawing/2014/main" id="{B108E378-C2D6-78C0-7969-D34F68F57CC6}"/>
              </a:ext>
            </a:extLst>
          </p:cNvPr>
          <p:cNvPicPr>
            <a:picLocks noChangeAspect="1"/>
          </p:cNvPicPr>
          <p:nvPr/>
        </p:nvPicPr>
        <p:blipFill>
          <a:blip r:embed="rId3"/>
          <a:stretch>
            <a:fillRect/>
          </a:stretch>
        </p:blipFill>
        <p:spPr>
          <a:xfrm>
            <a:off x="839635" y="620805"/>
            <a:ext cx="5677511" cy="395970"/>
          </a:xfrm>
          <a:prstGeom prst="rect">
            <a:avLst/>
          </a:prstGeom>
        </p:spPr>
      </p:pic>
      <p:sp>
        <p:nvSpPr>
          <p:cNvPr id="4" name="文本框 3">
            <a:extLst>
              <a:ext uri="{FF2B5EF4-FFF2-40B4-BE49-F238E27FC236}">
                <a16:creationId xmlns:a16="http://schemas.microsoft.com/office/drawing/2014/main" id="{CAB5C4EA-F29E-5085-919C-43C4B04EEE50}"/>
              </a:ext>
            </a:extLst>
          </p:cNvPr>
          <p:cNvSpPr txBox="1"/>
          <p:nvPr/>
        </p:nvSpPr>
        <p:spPr>
          <a:xfrm>
            <a:off x="1775700" y="480280"/>
            <a:ext cx="2683904" cy="646331"/>
          </a:xfrm>
          <a:prstGeom prst="rect">
            <a:avLst/>
          </a:prstGeom>
          <a:noFill/>
        </p:spPr>
        <p:txBody>
          <a:bodyPr wrap="square">
            <a:spAutoFit/>
          </a:bodyPr>
          <a:lstStyle/>
          <a:p>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分式的通分</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25.jpeg">
            <a:extLst>
              <a:ext uri="{FF2B5EF4-FFF2-40B4-BE49-F238E27FC236}">
                <a16:creationId xmlns:a16="http://schemas.microsoft.com/office/drawing/2014/main" id="{8F1F8319-1E51-940B-5621-1B29A561D812}"/>
              </a:ext>
            </a:extLst>
          </p:cNvPr>
          <p:cNvPicPr>
            <a:picLocks noChangeAspect="1"/>
          </p:cNvPicPr>
          <p:nvPr/>
        </p:nvPicPr>
        <p:blipFill>
          <a:blip r:embed="rId4"/>
          <a:stretch>
            <a:fillRect/>
          </a:stretch>
        </p:blipFill>
        <p:spPr>
          <a:xfrm>
            <a:off x="839635" y="1350922"/>
            <a:ext cx="737965" cy="409498"/>
          </a:xfrm>
          <a:prstGeom prst="rect">
            <a:avLst/>
          </a:prstGeom>
        </p:spPr>
      </p:pic>
      <p:sp>
        <p:nvSpPr>
          <p:cNvPr id="7" name="文本框 6">
            <a:extLst>
              <a:ext uri="{FF2B5EF4-FFF2-40B4-BE49-F238E27FC236}">
                <a16:creationId xmlns:a16="http://schemas.microsoft.com/office/drawing/2014/main" id="{28F0CCE8-5CEF-1B06-F200-56CF0BADEDF4}"/>
              </a:ext>
            </a:extLst>
          </p:cNvPr>
          <p:cNvSpPr txBox="1"/>
          <p:nvPr/>
        </p:nvSpPr>
        <p:spPr>
          <a:xfrm>
            <a:off x="1703695" y="1232505"/>
            <a:ext cx="6105524" cy="646331"/>
          </a:xfrm>
          <a:prstGeom prst="rect">
            <a:avLst/>
          </a:prstGeom>
          <a:noFill/>
        </p:spPr>
        <p:txBody>
          <a:bodyPr wrap="square">
            <a:spAutoFit/>
          </a:bodyPr>
          <a:lstStyle/>
          <a:p>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3D4F288D-FE0F-6E80-5D50-0246DF7F8991}"/>
                  </a:ext>
                </a:extLst>
              </p:cNvPr>
              <p:cNvSpPr txBox="1"/>
              <p:nvPr/>
            </p:nvSpPr>
            <p:spPr>
              <a:xfrm>
                <a:off x="695625" y="1948550"/>
                <a:ext cx="3024210" cy="892552"/>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9" name="文本框 8">
                <a:extLst>
                  <a:ext uri="{FF2B5EF4-FFF2-40B4-BE49-F238E27FC236}">
                    <a16:creationId xmlns:a16="http://schemas.microsoft.com/office/drawing/2014/main" id="{3D4F288D-FE0F-6E80-5D50-0246DF7F8991}"/>
                  </a:ext>
                </a:extLst>
              </p:cNvPr>
              <p:cNvSpPr txBox="1">
                <a:spLocks noRot="1" noChangeAspect="1" noMove="1" noResize="1" noEditPoints="1" noAdjustHandles="1" noChangeArrowheads="1" noChangeShapeType="1" noTextEdit="1"/>
              </p:cNvSpPr>
              <p:nvPr/>
            </p:nvSpPr>
            <p:spPr>
              <a:xfrm>
                <a:off x="695625" y="1948550"/>
                <a:ext cx="3024210" cy="892552"/>
              </a:xfrm>
              <a:prstGeom prst="rect">
                <a:avLst/>
              </a:prstGeom>
              <a:blipFill>
                <a:blip r:embed="rId5"/>
                <a:stretch>
                  <a:fillRect l="-6048" b="-109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5AB7E97D-AEC2-02F1-CB7F-D9476E502764}"/>
                  </a:ext>
                </a:extLst>
              </p:cNvPr>
              <p:cNvSpPr txBox="1"/>
              <p:nvPr/>
            </p:nvSpPr>
            <p:spPr>
              <a:xfrm>
                <a:off x="722275" y="3029232"/>
                <a:ext cx="7301057" cy="1701171"/>
              </a:xfrm>
              <a:prstGeom prst="rect">
                <a:avLst/>
              </a:prstGeom>
              <a:noFill/>
            </p:spPr>
            <p:txBody>
              <a:bodyPr wrap="square">
                <a:spAutoFit/>
              </a:bodyPr>
              <a:lstStyle/>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与</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的最简公分母是</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1" name="文本框 10">
                <a:extLst>
                  <a:ext uri="{FF2B5EF4-FFF2-40B4-BE49-F238E27FC236}">
                    <a16:creationId xmlns:a16="http://schemas.microsoft.com/office/drawing/2014/main" id="{5AB7E97D-AEC2-02F1-CB7F-D9476E502764}"/>
                  </a:ext>
                </a:extLst>
              </p:cNvPr>
              <p:cNvSpPr txBox="1">
                <a:spLocks noRot="1" noChangeAspect="1" noMove="1" noResize="1" noEditPoints="1" noAdjustHandles="1" noChangeArrowheads="1" noChangeShapeType="1" noTextEdit="1"/>
              </p:cNvSpPr>
              <p:nvPr/>
            </p:nvSpPr>
            <p:spPr>
              <a:xfrm>
                <a:off x="722275" y="3029232"/>
                <a:ext cx="7301057" cy="1701171"/>
              </a:xfrm>
              <a:prstGeom prst="rect">
                <a:avLst/>
              </a:prstGeom>
              <a:blipFill>
                <a:blip r:embed="rId6"/>
                <a:stretch>
                  <a:fillRect l="-2504" t="-358" b="-501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7455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B09A5-A023-C096-B069-0AC0AA119EEF}"/>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8CC81CEF-EFCB-D2C0-D7E3-5F126190719D}"/>
                  </a:ext>
                </a:extLst>
              </p:cNvPr>
              <p:cNvSpPr txBox="1"/>
              <p:nvPr/>
            </p:nvSpPr>
            <p:spPr>
              <a:xfrm>
                <a:off x="1055650" y="620805"/>
                <a:ext cx="2880200" cy="961802"/>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8CC81CEF-EFCB-D2C0-D7E3-5F126190719D}"/>
                  </a:ext>
                </a:extLst>
              </p:cNvPr>
              <p:cNvSpPr txBox="1">
                <a:spLocks noRot="1" noChangeAspect="1" noMove="1" noResize="1" noEditPoints="1" noAdjustHandles="1" noChangeArrowheads="1" noChangeShapeType="1" noTextEdit="1"/>
              </p:cNvSpPr>
              <p:nvPr/>
            </p:nvSpPr>
            <p:spPr>
              <a:xfrm>
                <a:off x="1055650" y="620805"/>
                <a:ext cx="2880200" cy="961802"/>
              </a:xfrm>
              <a:prstGeom prst="rect">
                <a:avLst/>
              </a:prstGeom>
              <a:blipFill>
                <a:blip r:embed="rId3"/>
                <a:stretch>
                  <a:fillRect l="-6342" b="-25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6813AAFB-D5E2-2204-F984-CB0E665BD1C2}"/>
                  </a:ext>
                </a:extLst>
              </p:cNvPr>
              <p:cNvSpPr txBox="1"/>
              <p:nvPr/>
            </p:nvSpPr>
            <p:spPr>
              <a:xfrm>
                <a:off x="1066855" y="1988900"/>
                <a:ext cx="8064560" cy="2726772"/>
              </a:xfrm>
              <a:prstGeom prst="rect">
                <a:avLst/>
              </a:prstGeom>
              <a:noFill/>
            </p:spPr>
            <p:txBody>
              <a:bodyPr wrap="square">
                <a:spAutoFit/>
              </a:bodyPr>
              <a:lstStyle/>
              <a:p>
                <a:pPr algn="just"/>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与</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的最简公分母是</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x-y</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x+y</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6813AAFB-D5E2-2204-F984-CB0E665BD1C2}"/>
                  </a:ext>
                </a:extLst>
              </p:cNvPr>
              <p:cNvSpPr txBox="1">
                <a:spLocks noRot="1" noChangeAspect="1" noMove="1" noResize="1" noEditPoints="1" noAdjustHandles="1" noChangeArrowheads="1" noChangeShapeType="1" noTextEdit="1"/>
              </p:cNvSpPr>
              <p:nvPr/>
            </p:nvSpPr>
            <p:spPr>
              <a:xfrm>
                <a:off x="1066855" y="1988900"/>
                <a:ext cx="8064560" cy="2726772"/>
              </a:xfrm>
              <a:prstGeom prst="rect">
                <a:avLst/>
              </a:prstGeom>
              <a:blipFill>
                <a:blip r:embed="rId4"/>
                <a:stretch>
                  <a:fillRect l="-226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0284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16762-A484-31F8-0631-673BFE6B4FD2}"/>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BCED69A6-19FA-42B6-CC0A-0C2EE4D63B5F}"/>
                  </a:ext>
                </a:extLst>
              </p:cNvPr>
              <p:cNvSpPr txBox="1"/>
              <p:nvPr/>
            </p:nvSpPr>
            <p:spPr>
              <a:xfrm>
                <a:off x="839635" y="548800"/>
                <a:ext cx="6105524" cy="961802"/>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BCED69A6-19FA-42B6-CC0A-0C2EE4D63B5F}"/>
                  </a:ext>
                </a:extLst>
              </p:cNvPr>
              <p:cNvSpPr txBox="1">
                <a:spLocks noRot="1" noChangeAspect="1" noMove="1" noResize="1" noEditPoints="1" noAdjustHandles="1" noChangeArrowheads="1" noChangeShapeType="1" noTextEdit="1"/>
              </p:cNvSpPr>
              <p:nvPr/>
            </p:nvSpPr>
            <p:spPr>
              <a:xfrm>
                <a:off x="839635" y="548800"/>
                <a:ext cx="6105524" cy="961802"/>
              </a:xfrm>
              <a:prstGeom prst="rect">
                <a:avLst/>
              </a:prstGeom>
              <a:blipFill>
                <a:blip r:embed="rId3"/>
                <a:stretch>
                  <a:fillRect l="-3097" b="-25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46886A3B-8FCC-ED8E-9FD0-D95CA87C7DD0}"/>
                  </a:ext>
                </a:extLst>
              </p:cNvPr>
              <p:cNvSpPr txBox="1"/>
              <p:nvPr/>
            </p:nvSpPr>
            <p:spPr>
              <a:xfrm>
                <a:off x="839635" y="1772885"/>
                <a:ext cx="9576666" cy="2716256"/>
              </a:xfrm>
              <a:prstGeom prst="rect">
                <a:avLst/>
              </a:prstGeom>
              <a:noFill/>
            </p:spPr>
            <p:txBody>
              <a:bodyPr wrap="square">
                <a:spAutoFit/>
              </a:bodyPr>
              <a:lstStyle/>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与</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𝒙𝒚</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的最简公分母是</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x-y</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err="1">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x+y</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-xy</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𝒙𝒚</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46886A3B-8FCC-ED8E-9FD0-D95CA87C7DD0}"/>
                  </a:ext>
                </a:extLst>
              </p:cNvPr>
              <p:cNvSpPr txBox="1">
                <a:spLocks noRot="1" noChangeAspect="1" noMove="1" noResize="1" noEditPoints="1" noAdjustHandles="1" noChangeArrowheads="1" noChangeShapeType="1" noTextEdit="1"/>
              </p:cNvSpPr>
              <p:nvPr/>
            </p:nvSpPr>
            <p:spPr>
              <a:xfrm>
                <a:off x="839635" y="1772885"/>
                <a:ext cx="9576666" cy="2716256"/>
              </a:xfrm>
              <a:prstGeom prst="rect">
                <a:avLst/>
              </a:prstGeom>
              <a:blipFill>
                <a:blip r:embed="rId4"/>
                <a:stretch>
                  <a:fillRect l="-1973" t="-225" b="-22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4339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E4C3F-3872-5C34-41AA-4DE153AF33D9}"/>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6BFDD33D-B3C6-9E7E-BD17-06D06201A1D0}"/>
                  </a:ext>
                </a:extLst>
              </p:cNvPr>
              <p:cNvSpPr txBox="1"/>
              <p:nvPr/>
            </p:nvSpPr>
            <p:spPr>
              <a:xfrm>
                <a:off x="767630" y="620805"/>
                <a:ext cx="6105524" cy="892745"/>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𝟔</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6BFDD33D-B3C6-9E7E-BD17-06D06201A1D0}"/>
                  </a:ext>
                </a:extLst>
              </p:cNvPr>
              <p:cNvSpPr txBox="1">
                <a:spLocks noRot="1" noChangeAspect="1" noMove="1" noResize="1" noEditPoints="1" noAdjustHandles="1" noChangeArrowheads="1" noChangeShapeType="1" noTextEdit="1"/>
              </p:cNvSpPr>
              <p:nvPr/>
            </p:nvSpPr>
            <p:spPr>
              <a:xfrm>
                <a:off x="767630" y="620805"/>
                <a:ext cx="6105524" cy="892745"/>
              </a:xfrm>
              <a:prstGeom prst="rect">
                <a:avLst/>
              </a:prstGeom>
              <a:blipFill>
                <a:blip r:embed="rId3"/>
                <a:stretch>
                  <a:fillRect l="-3097" b="-109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E11CB34E-E251-1795-A5DE-6F36FF2FF078}"/>
                  </a:ext>
                </a:extLst>
              </p:cNvPr>
              <p:cNvSpPr txBox="1"/>
              <p:nvPr/>
            </p:nvSpPr>
            <p:spPr>
              <a:xfrm>
                <a:off x="839635" y="1756458"/>
                <a:ext cx="7200500" cy="3345083"/>
              </a:xfrm>
              <a:prstGeom prst="rect">
                <a:avLst/>
              </a:prstGeom>
              <a:noFill/>
            </p:spPr>
            <p:txBody>
              <a:bodyPr wrap="square">
                <a:spAutoFit/>
              </a:bodyPr>
              <a:lstStyle/>
              <a:p>
                <a:pPr algn="just"/>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最简公分母为</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𝟔</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𝟗</m:t>
                        </m:r>
                      </m:num>
                      <m:den>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𝟔</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𝟏𝟖</m:t>
                        </m:r>
                      </m:num>
                      <m:den>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𝟗</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𝟗</m:t>
                        </m:r>
                      </m:num>
                      <m:den>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m:t>
                            </m:r>
                          </m:e>
                          <m:sup>
                            <m:r>
                              <a:rPr lang="en-US" altLang="zh-CN" sz="3600" b="1" i="1" smtClean="0">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E11CB34E-E251-1795-A5DE-6F36FF2FF078}"/>
                  </a:ext>
                </a:extLst>
              </p:cNvPr>
              <p:cNvSpPr txBox="1">
                <a:spLocks noRot="1" noChangeAspect="1" noMove="1" noResize="1" noEditPoints="1" noAdjustHandles="1" noChangeArrowheads="1" noChangeShapeType="1" noTextEdit="1"/>
              </p:cNvSpPr>
              <p:nvPr/>
            </p:nvSpPr>
            <p:spPr>
              <a:xfrm>
                <a:off x="839635" y="1756458"/>
                <a:ext cx="7200500" cy="3345083"/>
              </a:xfrm>
              <a:prstGeom prst="rect">
                <a:avLst/>
              </a:prstGeom>
              <a:blipFill>
                <a:blip r:embed="rId4"/>
                <a:stretch>
                  <a:fillRect l="-2625" t="-34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1541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8A6CE-5299-3F44-3A96-50EC42637503}"/>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2F893E8-485E-FEF6-45E3-FED58BE9D63A}"/>
              </a:ext>
            </a:extLst>
          </p:cNvPr>
          <p:cNvSpPr txBox="1"/>
          <p:nvPr/>
        </p:nvSpPr>
        <p:spPr>
          <a:xfrm>
            <a:off x="551615" y="692810"/>
            <a:ext cx="10800750" cy="4948471"/>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方法归纳</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确定最简公分母的一般步骤</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取各分母系数的最小公倍数</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凡是在分母中出现的以字母为底的幂的因式都要取</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以相同字母为底的幂的因式取指数最大的</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当各分母是多项式时</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先把各多项式因式分解</a:t>
            </a:r>
            <a:r>
              <a:rPr lang="en-US"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再按上面的方法求出各分母的最简公分母</a:t>
            </a:r>
            <a:r>
              <a:rPr lang="en-US" altLang="zh-CN" sz="3600" b="1" i="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36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705497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4DE0A-9AB1-0689-5CCD-EA2E507E3B3E}"/>
            </a:ext>
          </a:extLst>
        </p:cNvPr>
        <p:cNvGrpSpPr/>
        <p:nvPr/>
      </p:nvGrpSpPr>
      <p:grpSpPr>
        <a:xfrm>
          <a:off x="0" y="0"/>
          <a:ext cx="0" cy="0"/>
          <a:chOff x="0" y="0"/>
          <a:chExt cx="0" cy="0"/>
        </a:xfrm>
      </p:grpSpPr>
      <p:pic>
        <p:nvPicPr>
          <p:cNvPr id="2" name="image26.jpeg">
            <a:extLst>
              <a:ext uri="{FF2B5EF4-FFF2-40B4-BE49-F238E27FC236}">
                <a16:creationId xmlns:a16="http://schemas.microsoft.com/office/drawing/2014/main" id="{489E8E93-0F9F-80ED-26AF-0D309BE01A02}"/>
              </a:ext>
            </a:extLst>
          </p:cNvPr>
          <p:cNvPicPr>
            <a:picLocks noChangeAspect="1"/>
          </p:cNvPicPr>
          <p:nvPr/>
        </p:nvPicPr>
        <p:blipFill>
          <a:blip r:embed="rId3"/>
          <a:stretch>
            <a:fillRect/>
          </a:stretch>
        </p:blipFill>
        <p:spPr>
          <a:xfrm>
            <a:off x="4871915" y="548800"/>
            <a:ext cx="1728120" cy="493749"/>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58665A4A-3D0A-ADDC-D53E-0B3ED8921A63}"/>
                  </a:ext>
                </a:extLst>
              </p:cNvPr>
              <p:cNvSpPr txBox="1"/>
              <p:nvPr/>
            </p:nvSpPr>
            <p:spPr>
              <a:xfrm>
                <a:off x="695625" y="1196845"/>
                <a:ext cx="10080700" cy="3244350"/>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𝟔</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的最简公分母是</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的最简公分母</a:t>
                </a:r>
                <a:endPar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4" name="文本框 3">
                <a:extLst>
                  <a:ext uri="{FF2B5EF4-FFF2-40B4-BE49-F238E27FC236}">
                    <a16:creationId xmlns:a16="http://schemas.microsoft.com/office/drawing/2014/main" id="{58665A4A-3D0A-ADDC-D53E-0B3ED8921A63}"/>
                  </a:ext>
                </a:extLst>
              </p:cNvPr>
              <p:cNvSpPr txBox="1">
                <a:spLocks noRot="1" noChangeAspect="1" noMove="1" noResize="1" noEditPoints="1" noAdjustHandles="1" noChangeArrowheads="1" noChangeShapeType="1" noTextEdit="1"/>
              </p:cNvSpPr>
              <p:nvPr/>
            </p:nvSpPr>
            <p:spPr>
              <a:xfrm>
                <a:off x="695625" y="1196845"/>
                <a:ext cx="10080700" cy="3244350"/>
              </a:xfrm>
              <a:prstGeom prst="rect">
                <a:avLst/>
              </a:prstGeom>
              <a:blipFill>
                <a:blip r:embed="rId4"/>
                <a:stretch>
                  <a:fillRect l="-1814" b="-6004"/>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95547D0E-D657-356D-62A7-F6EA2E7115EB}"/>
              </a:ext>
            </a:extLst>
          </p:cNvPr>
          <p:cNvSpPr txBox="1"/>
          <p:nvPr/>
        </p:nvSpPr>
        <p:spPr>
          <a:xfrm>
            <a:off x="7896125" y="1628875"/>
            <a:ext cx="1468652" cy="646331"/>
          </a:xfrm>
          <a:prstGeom prst="rect">
            <a:avLst/>
          </a:prstGeom>
          <a:noFill/>
        </p:spPr>
        <p:txBody>
          <a:bodyPr wrap="square">
            <a:spAutoFit/>
          </a:bodyPr>
          <a:lstStyle/>
          <a:p>
            <a:r>
              <a:rPr kumimoji="0" lang="en-US"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12</a:t>
            </a:r>
            <a:r>
              <a:rPr kumimoji="0" lang="en-US" altLang="zh-CN" sz="3600" b="1" i="1"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strike="noStrike" kern="1200" cap="none" spc="0" normalizeH="0" baseline="3000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
        <p:nvSpPr>
          <p:cNvPr id="8" name="文本框 7">
            <a:extLst>
              <a:ext uri="{FF2B5EF4-FFF2-40B4-BE49-F238E27FC236}">
                <a16:creationId xmlns:a16="http://schemas.microsoft.com/office/drawing/2014/main" id="{1768F378-F704-5DBB-901A-D3E25EA40978}"/>
              </a:ext>
            </a:extLst>
          </p:cNvPr>
          <p:cNvSpPr txBox="1"/>
          <p:nvPr/>
        </p:nvSpPr>
        <p:spPr>
          <a:xfrm>
            <a:off x="1847705" y="3717020"/>
            <a:ext cx="2764742" cy="646331"/>
          </a:xfrm>
          <a:prstGeom prst="rect">
            <a:avLst/>
          </a:prstGeom>
          <a:noFill/>
        </p:spPr>
        <p:txBody>
          <a:bodyPr wrap="square">
            <a:spAutoFit/>
          </a:bodyPr>
          <a:lstStyle/>
          <a:p>
            <a:r>
              <a:rPr kumimoji="0" lang="en-US"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3600" b="1" i="1"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3600" b="1" i="0" strike="noStrike" kern="1200" cap="none" spc="0" normalizeH="0" baseline="3000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zh-CN" sz="3600" b="1" i="0"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42166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96461-B23D-C93B-252D-2F3D55DB7BFC}"/>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5153553B-72C7-8FD5-E9AD-BFADC8EACB99}"/>
                  </a:ext>
                </a:extLst>
              </p:cNvPr>
              <p:cNvSpPr txBox="1"/>
              <p:nvPr/>
            </p:nvSpPr>
            <p:spPr>
              <a:xfrm>
                <a:off x="515613" y="624775"/>
                <a:ext cx="10944760" cy="3658437"/>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分式的基本性质</a:t>
                </a:r>
              </a:p>
              <a:p>
                <a:pPr algn="just"/>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分式的分子与分母都乘以</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或都除以</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gn="just"/>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分式的值不变</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用式子表示为</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𝑨</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𝑴</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𝑩</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𝑴</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𝑨</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𝑴</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𝑩</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𝑴</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是整式</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6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利用分式的基本性质对分式进行“等值”变形</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5153553B-72C7-8FD5-E9AD-BFADC8EACB99}"/>
                  </a:ext>
                </a:extLst>
              </p:cNvPr>
              <p:cNvSpPr txBox="1">
                <a:spLocks noRot="1" noChangeAspect="1" noMove="1" noResize="1" noEditPoints="1" noAdjustHandles="1" noChangeArrowheads="1" noChangeShapeType="1" noTextEdit="1"/>
              </p:cNvSpPr>
              <p:nvPr/>
            </p:nvSpPr>
            <p:spPr>
              <a:xfrm>
                <a:off x="515613" y="624775"/>
                <a:ext cx="10944760" cy="3658437"/>
              </a:xfrm>
              <a:prstGeom prst="rect">
                <a:avLst/>
              </a:prstGeom>
              <a:blipFill>
                <a:blip r:embed="rId3"/>
                <a:stretch>
                  <a:fillRect l="-1727" t="-3161" r="-1671" b="-5324"/>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941B3AEA-F375-DB35-611B-A40E232BF52C}"/>
              </a:ext>
            </a:extLst>
          </p:cNvPr>
          <p:cNvSpPr txBox="1"/>
          <p:nvPr/>
        </p:nvSpPr>
        <p:spPr>
          <a:xfrm>
            <a:off x="947643" y="1704850"/>
            <a:ext cx="6105524" cy="646331"/>
          </a:xfrm>
          <a:prstGeom prst="rect">
            <a:avLst/>
          </a:prstGeom>
          <a:noFill/>
        </p:spPr>
        <p:txBody>
          <a:bodyPr wrap="square">
            <a:spAutoFit/>
          </a:bodyPr>
          <a:lstStyle/>
          <a:p>
            <a:r>
              <a:rPr kumimoji="0" lang="zh-CN"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同一个不等于零的整式</a:t>
            </a:r>
            <a:r>
              <a:rPr kumimoji="0" lang="zh-CN" altLang="zh-CN" sz="3600" b="1" i="0"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56ECBB28-B679-6BED-F417-AB63A156D74C}"/>
                  </a:ext>
                </a:extLst>
              </p:cNvPr>
              <p:cNvSpPr txBox="1"/>
              <p:nvPr/>
            </p:nvSpPr>
            <p:spPr>
              <a:xfrm>
                <a:off x="515612" y="4365065"/>
                <a:ext cx="11160775" cy="1442446"/>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利用分式的基本性质可以对分式中相关符号进行处理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𝑨</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𝑩</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文本框 6">
                <a:extLst>
                  <a:ext uri="{FF2B5EF4-FFF2-40B4-BE49-F238E27FC236}">
                    <a16:creationId xmlns:a16="http://schemas.microsoft.com/office/drawing/2014/main" id="{56ECBB28-B679-6BED-F417-AB63A156D74C}"/>
                  </a:ext>
                </a:extLst>
              </p:cNvPr>
              <p:cNvSpPr txBox="1">
                <a:spLocks noRot="1" noChangeAspect="1" noMove="1" noResize="1" noEditPoints="1" noAdjustHandles="1" noChangeArrowheads="1" noChangeShapeType="1" noTextEdit="1"/>
              </p:cNvSpPr>
              <p:nvPr/>
            </p:nvSpPr>
            <p:spPr>
              <a:xfrm>
                <a:off x="515612" y="4365065"/>
                <a:ext cx="11160775" cy="1442446"/>
              </a:xfrm>
              <a:prstGeom prst="rect">
                <a:avLst/>
              </a:prstGeom>
              <a:blipFill>
                <a:blip r:embed="rId4"/>
                <a:stretch>
                  <a:fillRect l="-1694" t="-8017" r="-1694" b="-632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9961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CA74C-49FA-5055-C72F-001F557022AF}"/>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0466D44B-6DBA-95B5-683F-A66DEC59A7D3}"/>
                  </a:ext>
                </a:extLst>
              </p:cNvPr>
              <p:cNvSpPr txBox="1"/>
              <p:nvPr/>
            </p:nvSpPr>
            <p:spPr>
              <a:xfrm>
                <a:off x="767630" y="692810"/>
                <a:ext cx="6768470" cy="1454950"/>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𝟓</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𝒄</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𝒄</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𝟏𝟎</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𝟓</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𝒄</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0466D44B-6DBA-95B5-683F-A66DEC59A7D3}"/>
                  </a:ext>
                </a:extLst>
              </p:cNvPr>
              <p:cNvSpPr txBox="1">
                <a:spLocks noRot="1" noChangeAspect="1" noMove="1" noResize="1" noEditPoints="1" noAdjustHandles="1" noChangeArrowheads="1" noChangeShapeType="1" noTextEdit="1"/>
              </p:cNvSpPr>
              <p:nvPr/>
            </p:nvSpPr>
            <p:spPr>
              <a:xfrm>
                <a:off x="767630" y="692810"/>
                <a:ext cx="6768470" cy="1454950"/>
              </a:xfrm>
              <a:prstGeom prst="rect">
                <a:avLst/>
              </a:prstGeom>
              <a:blipFill>
                <a:blip r:embed="rId3"/>
                <a:stretch>
                  <a:fillRect l="-2793" t="-8403" b="-630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9FAB1586-7F51-9B84-AACE-46AB3F57BC1F}"/>
                  </a:ext>
                </a:extLst>
              </p:cNvPr>
              <p:cNvSpPr txBox="1"/>
              <p:nvPr/>
            </p:nvSpPr>
            <p:spPr>
              <a:xfrm>
                <a:off x="767630" y="2420930"/>
                <a:ext cx="6105524" cy="329551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最简公分母为</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10</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u="none" strike="noStrike" kern="1200" cap="none" spc="0" normalizeH="0" baseline="3000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3600" b="1" i="0" u="none" strike="noStrike" kern="1200" cap="none" spc="0" normalizeH="0" baseline="3000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r>
                  <a:rPr kumimoji="0" lang="en-US" altLang="zh-CN" sz="3600" b="1" i="0" u="none" strike="noStrike" kern="1200" cap="none" spc="0" normalizeH="0" baseline="3000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𝟖</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up>
                        </m:s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𝟏𝟎</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den>
                    </m:f>
                  </m:oMath>
                </a14:m>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𝟏𝟎</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up>
                        </m:sSup>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𝟏𝟎</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den>
                    </m:f>
                  </m:oMath>
                </a14:m>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𝟐𝟓</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sup>
                        </m:sSup>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𝟏𝟎</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𝒄</m:t>
                            </m:r>
                          </m:e>
                          <m:sup>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9FAB1586-7F51-9B84-AACE-46AB3F57BC1F}"/>
                  </a:ext>
                </a:extLst>
              </p:cNvPr>
              <p:cNvSpPr txBox="1">
                <a:spLocks noRot="1" noChangeAspect="1" noMove="1" noResize="1" noEditPoints="1" noAdjustHandles="1" noChangeArrowheads="1" noChangeShapeType="1" noTextEdit="1"/>
              </p:cNvSpPr>
              <p:nvPr/>
            </p:nvSpPr>
            <p:spPr>
              <a:xfrm>
                <a:off x="767630" y="2420930"/>
                <a:ext cx="6105524" cy="3295518"/>
              </a:xfrm>
              <a:prstGeom prst="rect">
                <a:avLst/>
              </a:prstGeom>
              <a:blipFill>
                <a:blip r:embed="rId4"/>
                <a:stretch>
                  <a:fillRect l="-3097" t="-3512" b="-20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0117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9E07B-0B12-7095-EEC0-0995A43DA6D6}"/>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5D3CF2A1-24B6-2C24-BFC0-13565CBE4C9D}"/>
                  </a:ext>
                </a:extLst>
              </p:cNvPr>
              <p:cNvSpPr txBox="1"/>
              <p:nvPr/>
            </p:nvSpPr>
            <p:spPr>
              <a:xfrm>
                <a:off x="623831" y="692810"/>
                <a:ext cx="3816265" cy="892552"/>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5D3CF2A1-24B6-2C24-BFC0-13565CBE4C9D}"/>
                  </a:ext>
                </a:extLst>
              </p:cNvPr>
              <p:cNvSpPr txBox="1">
                <a:spLocks noRot="1" noChangeAspect="1" noMove="1" noResize="1" noEditPoints="1" noAdjustHandles="1" noChangeArrowheads="1" noChangeShapeType="1" noTextEdit="1"/>
              </p:cNvSpPr>
              <p:nvPr/>
            </p:nvSpPr>
            <p:spPr>
              <a:xfrm>
                <a:off x="623831" y="692810"/>
                <a:ext cx="3816265" cy="892552"/>
              </a:xfrm>
              <a:prstGeom prst="rect">
                <a:avLst/>
              </a:prstGeom>
              <a:blipFill>
                <a:blip r:embed="rId3"/>
                <a:stretch>
                  <a:fillRect l="-4792" b="-1095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0070C105-97F6-5AE1-3E0C-1DD1C7CE962A}"/>
                  </a:ext>
                </a:extLst>
              </p:cNvPr>
              <p:cNvSpPr txBox="1"/>
              <p:nvPr/>
            </p:nvSpPr>
            <p:spPr>
              <a:xfrm>
                <a:off x="593020" y="1792237"/>
                <a:ext cx="7661082" cy="327352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解</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最简公分母为</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即</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600" b="1" i="0" u="none" strike="noStrike" kern="1200" cap="none" spc="0" normalizeH="0" baseline="3000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8,</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所以</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num>
                      <m:den>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𝟖</m:t>
                        </m:r>
                      </m:den>
                    </m:f>
                  </m:oMath>
                </a14:m>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num>
                      <m:den>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Sup>
                          <m:sSup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𝟖</m:t>
                        </m:r>
                      </m:den>
                    </m:f>
                  </m:oMath>
                </a14:m>
                <a:r>
                  <a:rPr kumimoji="0" lang="en-US" altLang="zh-CN" sz="3600" b="1" i="1"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0070C105-97F6-5AE1-3E0C-1DD1C7CE962A}"/>
                  </a:ext>
                </a:extLst>
              </p:cNvPr>
              <p:cNvSpPr txBox="1">
                <a:spLocks noRot="1" noChangeAspect="1" noMove="1" noResize="1" noEditPoints="1" noAdjustHandles="1" noChangeArrowheads="1" noChangeShapeType="1" noTextEdit="1"/>
              </p:cNvSpPr>
              <p:nvPr/>
            </p:nvSpPr>
            <p:spPr>
              <a:xfrm>
                <a:off x="593020" y="1792237"/>
                <a:ext cx="7661082" cy="3273525"/>
              </a:xfrm>
              <a:prstGeom prst="rect">
                <a:avLst/>
              </a:prstGeom>
              <a:blipFill>
                <a:blip r:embed="rId4"/>
                <a:stretch>
                  <a:fillRect l="-2387" b="-7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23239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2852C-0A2C-6E5F-9AEA-AF4A2D01BF47}"/>
            </a:ext>
          </a:extLst>
        </p:cNvPr>
        <p:cNvGrpSpPr/>
        <p:nvPr/>
      </p:nvGrpSpPr>
      <p:grpSpPr>
        <a:xfrm>
          <a:off x="0" y="0"/>
          <a:ext cx="0" cy="0"/>
          <a:chOff x="0" y="0"/>
          <a:chExt cx="0" cy="0"/>
        </a:xfrm>
      </p:grpSpPr>
      <p:pic>
        <p:nvPicPr>
          <p:cNvPr id="2" name="image27.jpeg">
            <a:extLst>
              <a:ext uri="{FF2B5EF4-FFF2-40B4-BE49-F238E27FC236}">
                <a16:creationId xmlns:a16="http://schemas.microsoft.com/office/drawing/2014/main" id="{32480B98-010B-5FF0-8C01-F082835EB5A3}"/>
              </a:ext>
            </a:extLst>
          </p:cNvPr>
          <p:cNvPicPr>
            <a:picLocks noChangeAspect="1"/>
          </p:cNvPicPr>
          <p:nvPr/>
        </p:nvPicPr>
        <p:blipFill>
          <a:blip r:embed="rId3"/>
          <a:stretch>
            <a:fillRect/>
          </a:stretch>
        </p:blipFill>
        <p:spPr>
          <a:xfrm>
            <a:off x="839635" y="620806"/>
            <a:ext cx="6840475" cy="477078"/>
          </a:xfrm>
          <a:prstGeom prst="rect">
            <a:avLst/>
          </a:prstGeom>
        </p:spPr>
      </p:pic>
      <p:sp>
        <p:nvSpPr>
          <p:cNvPr id="4" name="文本框 3">
            <a:extLst>
              <a:ext uri="{FF2B5EF4-FFF2-40B4-BE49-F238E27FC236}">
                <a16:creationId xmlns:a16="http://schemas.microsoft.com/office/drawing/2014/main" id="{33A20D2E-4569-38D0-B144-3091C0DB8F20}"/>
              </a:ext>
            </a:extLst>
          </p:cNvPr>
          <p:cNvSpPr txBox="1"/>
          <p:nvPr/>
        </p:nvSpPr>
        <p:spPr>
          <a:xfrm>
            <a:off x="2207730" y="409225"/>
            <a:ext cx="6105524" cy="646331"/>
          </a:xfrm>
          <a:prstGeom prst="rect">
            <a:avLst/>
          </a:prstGeom>
          <a:noFill/>
        </p:spPr>
        <p:txBody>
          <a:bodyPr wrap="square">
            <a:spAutoFit/>
          </a:bodyPr>
          <a:lstStyle/>
          <a:p>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分式的值</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28.jpeg">
            <a:extLst>
              <a:ext uri="{FF2B5EF4-FFF2-40B4-BE49-F238E27FC236}">
                <a16:creationId xmlns:a16="http://schemas.microsoft.com/office/drawing/2014/main" id="{C70CC23F-59C6-D1CC-9D9C-27485CAC5011}"/>
              </a:ext>
            </a:extLst>
          </p:cNvPr>
          <p:cNvPicPr>
            <a:picLocks noChangeAspect="1"/>
          </p:cNvPicPr>
          <p:nvPr/>
        </p:nvPicPr>
        <p:blipFill>
          <a:blip r:embed="rId4"/>
          <a:stretch>
            <a:fillRect/>
          </a:stretch>
        </p:blipFill>
        <p:spPr>
          <a:xfrm>
            <a:off x="839635" y="1512066"/>
            <a:ext cx="680971" cy="377872"/>
          </a:xfrm>
          <a:prstGeom prst="rect">
            <a:avLst/>
          </a:prstGeom>
        </p:spPr>
      </p:pic>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FDFD2EAE-E14E-99D4-E647-0536899CE90D}"/>
                  </a:ext>
                </a:extLst>
              </p:cNvPr>
              <p:cNvSpPr txBox="1"/>
              <p:nvPr/>
            </p:nvSpPr>
            <p:spPr>
              <a:xfrm>
                <a:off x="1700835" y="1147105"/>
                <a:ext cx="9075490" cy="1044645"/>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先约分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再求值</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𝟖</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𝒙𝒚</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7" name="文本框 6">
                <a:extLst>
                  <a:ext uri="{FF2B5EF4-FFF2-40B4-BE49-F238E27FC236}">
                    <a16:creationId xmlns:a16="http://schemas.microsoft.com/office/drawing/2014/main" id="{FDFD2EAE-E14E-99D4-E647-0536899CE90D}"/>
                  </a:ext>
                </a:extLst>
              </p:cNvPr>
              <p:cNvSpPr txBox="1">
                <a:spLocks noRot="1" noChangeAspect="1" noMove="1" noResize="1" noEditPoints="1" noAdjustHandles="1" noChangeArrowheads="1" noChangeShapeType="1" noTextEdit="1"/>
              </p:cNvSpPr>
              <p:nvPr/>
            </p:nvSpPr>
            <p:spPr>
              <a:xfrm>
                <a:off x="1700835" y="1147105"/>
                <a:ext cx="9075490" cy="1044645"/>
              </a:xfrm>
              <a:prstGeom prst="rect">
                <a:avLst/>
              </a:prstGeom>
              <a:blipFill>
                <a:blip r:embed="rId5"/>
                <a:stretch>
                  <a:fillRect l="-2015" b="-174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C780DE6D-8343-F1AC-663A-1455DE3755BA}"/>
                  </a:ext>
                </a:extLst>
              </p:cNvPr>
              <p:cNvSpPr txBox="1"/>
              <p:nvPr/>
            </p:nvSpPr>
            <p:spPr>
              <a:xfrm>
                <a:off x="839634" y="2280684"/>
                <a:ext cx="6840475" cy="2625206"/>
              </a:xfrm>
              <a:prstGeom prst="rect">
                <a:avLst/>
              </a:prstGeom>
              <a:noFill/>
            </p:spPr>
            <p:txBody>
              <a:bodyPr wrap="square">
                <a:spAutoFit/>
              </a:bodyPr>
              <a:lstStyle/>
              <a:p>
                <a:pPr algn="just">
                  <a:lnSpc>
                    <a:spcPct val="150000"/>
                  </a:lnSpc>
                </a:pP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 </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原式</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原式</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𝟑</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𝟑</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𝟓</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9" name="文本框 8">
                <a:extLst>
                  <a:ext uri="{FF2B5EF4-FFF2-40B4-BE49-F238E27FC236}">
                    <a16:creationId xmlns:a16="http://schemas.microsoft.com/office/drawing/2014/main" id="{C780DE6D-8343-F1AC-663A-1455DE3755BA}"/>
                  </a:ext>
                </a:extLst>
              </p:cNvPr>
              <p:cNvSpPr txBox="1">
                <a:spLocks noRot="1" noChangeAspect="1" noMove="1" noResize="1" noEditPoints="1" noAdjustHandles="1" noChangeArrowheads="1" noChangeShapeType="1" noTextEdit="1"/>
              </p:cNvSpPr>
              <p:nvPr/>
            </p:nvSpPr>
            <p:spPr>
              <a:xfrm>
                <a:off x="839634" y="2280684"/>
                <a:ext cx="6840475" cy="2625206"/>
              </a:xfrm>
              <a:prstGeom prst="rect">
                <a:avLst/>
              </a:prstGeom>
              <a:blipFill>
                <a:blip r:embed="rId6"/>
                <a:stretch>
                  <a:fillRect l="-2763" b="-278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526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1069E-803B-ADEC-7913-BE7FEFE345B7}"/>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C558F644-AD79-5DD7-3A85-9990FC5BD5D0}"/>
                  </a:ext>
                </a:extLst>
              </p:cNvPr>
              <p:cNvSpPr txBox="1"/>
              <p:nvPr/>
            </p:nvSpPr>
            <p:spPr>
              <a:xfrm>
                <a:off x="839635" y="404790"/>
                <a:ext cx="10224710" cy="892552"/>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已知分式</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𝟖</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的值是负整数</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求整数</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C558F644-AD79-5DD7-3A85-9990FC5BD5D0}"/>
                  </a:ext>
                </a:extLst>
              </p:cNvPr>
              <p:cNvSpPr txBox="1">
                <a:spLocks noRot="1" noChangeAspect="1" noMove="1" noResize="1" noEditPoints="1" noAdjustHandles="1" noChangeArrowheads="1" noChangeShapeType="1" noTextEdit="1"/>
              </p:cNvSpPr>
              <p:nvPr/>
            </p:nvSpPr>
            <p:spPr>
              <a:xfrm>
                <a:off x="839635" y="404790"/>
                <a:ext cx="10224710" cy="892552"/>
              </a:xfrm>
              <a:prstGeom prst="rect">
                <a:avLst/>
              </a:prstGeom>
              <a:blipFill>
                <a:blip r:embed="rId3"/>
                <a:stretch>
                  <a:fillRect l="-1849" b="-1020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C957C4CC-36E7-CA55-1D48-E8AE785C773B}"/>
                  </a:ext>
                </a:extLst>
              </p:cNvPr>
              <p:cNvSpPr txBox="1"/>
              <p:nvPr/>
            </p:nvSpPr>
            <p:spPr>
              <a:xfrm>
                <a:off x="836085" y="1297342"/>
                <a:ext cx="9864685" cy="4791248"/>
              </a:xfrm>
              <a:prstGeom prst="rect">
                <a:avLst/>
              </a:prstGeom>
              <a:noFill/>
            </p:spPr>
            <p:txBody>
              <a:bodyPr wrap="square">
                <a:spAutoFit/>
              </a:bodyPr>
              <a:lstStyle/>
              <a:p>
                <a:pPr algn="just"/>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𝟖</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由分式</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𝟖</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的值是负整数</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为整数</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可知</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的负约数</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要使分式</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𝟖</m:t>
                        </m:r>
                      </m:num>
                      <m:den>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有意义</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baseline="30000"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4≠0,</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即</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的值为</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或</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5" name="文本框 4">
                <a:extLst>
                  <a:ext uri="{FF2B5EF4-FFF2-40B4-BE49-F238E27FC236}">
                    <a16:creationId xmlns:a16="http://schemas.microsoft.com/office/drawing/2014/main" id="{C957C4CC-36E7-CA55-1D48-E8AE785C773B}"/>
                  </a:ext>
                </a:extLst>
              </p:cNvPr>
              <p:cNvSpPr txBox="1">
                <a:spLocks noRot="1" noChangeAspect="1" noMove="1" noResize="1" noEditPoints="1" noAdjustHandles="1" noChangeArrowheads="1" noChangeShapeType="1" noTextEdit="1"/>
              </p:cNvSpPr>
              <p:nvPr/>
            </p:nvSpPr>
            <p:spPr>
              <a:xfrm>
                <a:off x="836085" y="1297342"/>
                <a:ext cx="9864685" cy="4791248"/>
              </a:xfrm>
              <a:prstGeom prst="rect">
                <a:avLst/>
              </a:prstGeom>
              <a:blipFill>
                <a:blip r:embed="rId4"/>
                <a:stretch>
                  <a:fillRect l="-1854" r="-1916" b="-39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8478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B3206-D3EA-80B8-486D-C8F5C6FF774F}"/>
            </a:ext>
          </a:extLst>
        </p:cNvPr>
        <p:cNvGrpSpPr/>
        <p:nvPr/>
      </p:nvGrpSpPr>
      <p:grpSpPr>
        <a:xfrm>
          <a:off x="0" y="0"/>
          <a:ext cx="0" cy="0"/>
          <a:chOff x="0" y="0"/>
          <a:chExt cx="0" cy="0"/>
        </a:xfrm>
      </p:grpSpPr>
      <p:pic>
        <p:nvPicPr>
          <p:cNvPr id="2" name="image29.jpeg">
            <a:extLst>
              <a:ext uri="{FF2B5EF4-FFF2-40B4-BE49-F238E27FC236}">
                <a16:creationId xmlns:a16="http://schemas.microsoft.com/office/drawing/2014/main" id="{15311FA9-4441-2ABF-3171-51D0A692B831}"/>
              </a:ext>
            </a:extLst>
          </p:cNvPr>
          <p:cNvPicPr>
            <a:picLocks noChangeAspect="1"/>
          </p:cNvPicPr>
          <p:nvPr/>
        </p:nvPicPr>
        <p:blipFill>
          <a:blip r:embed="rId3"/>
          <a:stretch>
            <a:fillRect/>
          </a:stretch>
        </p:blipFill>
        <p:spPr>
          <a:xfrm>
            <a:off x="4727905" y="770920"/>
            <a:ext cx="1637913" cy="467975"/>
          </a:xfrm>
          <a:prstGeom prst="rect">
            <a:avLst/>
          </a:prstGeom>
        </p:spPr>
      </p:pic>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DC81C249-FE0C-A0DB-03B2-68A3028C0B76}"/>
                  </a:ext>
                </a:extLst>
              </p:cNvPr>
              <p:cNvSpPr txBox="1"/>
              <p:nvPr/>
            </p:nvSpPr>
            <p:spPr>
              <a:xfrm>
                <a:off x="947642" y="1268850"/>
                <a:ext cx="10296715" cy="2849498"/>
              </a:xfrm>
              <a:prstGeom prst="rect">
                <a:avLst/>
              </a:prstGeom>
              <a:noFill/>
            </p:spPr>
            <p:txBody>
              <a:bodyPr wrap="square">
                <a:spAutoFit/>
              </a:bodyPr>
              <a:lstStyle/>
              <a:p>
                <a:pPr>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已知</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为整数</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且分式</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的值为整数</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满足条件的整数</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的个数有</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A.1</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个</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B.2</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个</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C.3</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个</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D.4</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个</a:t>
                </a:r>
              </a:p>
            </p:txBody>
          </p:sp>
        </mc:Choice>
        <mc:Fallback>
          <p:sp>
            <p:nvSpPr>
              <p:cNvPr id="4" name="文本框 3">
                <a:extLst>
                  <a:ext uri="{FF2B5EF4-FFF2-40B4-BE49-F238E27FC236}">
                    <a16:creationId xmlns:a16="http://schemas.microsoft.com/office/drawing/2014/main" id="{DC81C249-FE0C-A0DB-03B2-68A3028C0B76}"/>
                  </a:ext>
                </a:extLst>
              </p:cNvPr>
              <p:cNvSpPr txBox="1">
                <a:spLocks noRot="1" noChangeAspect="1" noMove="1" noResize="1" noEditPoints="1" noAdjustHandles="1" noChangeArrowheads="1" noChangeShapeType="1" noTextEdit="1"/>
              </p:cNvSpPr>
              <p:nvPr/>
            </p:nvSpPr>
            <p:spPr>
              <a:xfrm>
                <a:off x="947642" y="1268850"/>
                <a:ext cx="10296715" cy="2849498"/>
              </a:xfrm>
              <a:prstGeom prst="rect">
                <a:avLst/>
              </a:prstGeom>
              <a:blipFill>
                <a:blip r:embed="rId4"/>
                <a:stretch>
                  <a:fillRect l="-1775" b="-7051"/>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E92476CB-B9FE-0E6C-DF91-E084991B8B83}"/>
              </a:ext>
            </a:extLst>
          </p:cNvPr>
          <p:cNvSpPr txBox="1"/>
          <p:nvPr/>
        </p:nvSpPr>
        <p:spPr>
          <a:xfrm>
            <a:off x="4425609" y="2693599"/>
            <a:ext cx="604592" cy="646331"/>
          </a:xfrm>
          <a:prstGeom prst="rect">
            <a:avLst/>
          </a:prstGeom>
          <a:noFill/>
        </p:spPr>
        <p:txBody>
          <a:bodyPr wrap="square">
            <a:spAutoFit/>
          </a:bodyPr>
          <a:lstStyle/>
          <a:p>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49074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8EBAD-5D49-C787-4610-DCC40210F13D}"/>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75112EB6-E084-BB21-8547-348A2E9AC196}"/>
                  </a:ext>
                </a:extLst>
              </p:cNvPr>
              <p:cNvSpPr txBox="1"/>
              <p:nvPr/>
            </p:nvSpPr>
            <p:spPr>
              <a:xfrm>
                <a:off x="695625" y="620805"/>
                <a:ext cx="10368720" cy="975588"/>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先约分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再求值</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6" name="文本框 5">
                <a:extLst>
                  <a:ext uri="{FF2B5EF4-FFF2-40B4-BE49-F238E27FC236}">
                    <a16:creationId xmlns:a16="http://schemas.microsoft.com/office/drawing/2014/main" id="{75112EB6-E084-BB21-8547-348A2E9AC196}"/>
                  </a:ext>
                </a:extLst>
              </p:cNvPr>
              <p:cNvSpPr txBox="1">
                <a:spLocks noRot="1" noChangeAspect="1" noMove="1" noResize="1" noEditPoints="1" noAdjustHandles="1" noChangeArrowheads="1" noChangeShapeType="1" noTextEdit="1"/>
              </p:cNvSpPr>
              <p:nvPr/>
            </p:nvSpPr>
            <p:spPr>
              <a:xfrm>
                <a:off x="695625" y="620805"/>
                <a:ext cx="10368720" cy="975588"/>
              </a:xfrm>
              <a:prstGeom prst="rect">
                <a:avLst/>
              </a:prstGeom>
              <a:blipFill>
                <a:blip r:embed="rId3"/>
                <a:stretch>
                  <a:fillRect l="-1764" b="-93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9B83E5DB-64C2-11B9-FF3F-9C794FAC7BD1}"/>
                  </a:ext>
                </a:extLst>
              </p:cNvPr>
              <p:cNvSpPr txBox="1"/>
              <p:nvPr/>
            </p:nvSpPr>
            <p:spPr>
              <a:xfrm>
                <a:off x="839635" y="1772885"/>
                <a:ext cx="9216640" cy="4027513"/>
              </a:xfrm>
              <a:prstGeom prst="rect">
                <a:avLst/>
              </a:prstGeom>
              <a:noFill/>
            </p:spPr>
            <p:txBody>
              <a:bodyPr wrap="square">
                <a:spAutoFit/>
              </a:bodyPr>
              <a:lstStyle/>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原式</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𝒂𝒃</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𝟒</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en>
                    </m:f>
                  </m:oMath>
                </a14:m>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e>
                          <m:sup>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sup>
                        </m:sSup>
                      </m:den>
                    </m:f>
                  </m:oMath>
                </a14:m>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b=-</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den>
                    </m:f>
                  </m:oMath>
                </a14:m>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原式</a:t>
                </a:r>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
                          <m:d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den>
                            </m:f>
                          </m:e>
                        </m:d>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d>
                          <m:d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m:t>
                            </m:r>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𝟐</m:t>
                                </m:r>
                              </m:den>
                            </m:f>
                          </m:e>
                        </m:d>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DB251C"/>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DB251C"/>
                            </a:solidFill>
                            <a:effectLst/>
                            <a:latin typeface="Cambria Math" panose="02040503050406030204" pitchFamily="18" charset="0"/>
                            <a:ea typeface="方正书宋_GBK"/>
                            <a:cs typeface="Times New Roman" panose="02020603050405020304" pitchFamily="18" charset="0"/>
                          </a:rPr>
                          <m:t>𝟑</m:t>
                        </m:r>
                      </m:den>
                    </m:f>
                  </m:oMath>
                </a14:m>
                <a:r>
                  <a:rPr lang="en-US" altLang="zh-CN" sz="3600" b="1" i="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DB251C"/>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9B83E5DB-64C2-11B9-FF3F-9C794FAC7BD1}"/>
                  </a:ext>
                </a:extLst>
              </p:cNvPr>
              <p:cNvSpPr txBox="1">
                <a:spLocks noRot="1" noChangeAspect="1" noMove="1" noResize="1" noEditPoints="1" noAdjustHandles="1" noChangeArrowheads="1" noChangeShapeType="1" noTextEdit="1"/>
              </p:cNvSpPr>
              <p:nvPr/>
            </p:nvSpPr>
            <p:spPr>
              <a:xfrm>
                <a:off x="839635" y="1772885"/>
                <a:ext cx="9216640" cy="4027513"/>
              </a:xfrm>
              <a:prstGeom prst="rect">
                <a:avLst/>
              </a:prstGeom>
              <a:blipFill>
                <a:blip r:embed="rId4"/>
                <a:stretch>
                  <a:fillRect l="-205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415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D64E7-59C2-9178-EDF0-48430267C71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2570FF5-BD1E-8F3F-4A1B-F03A5A47405D}"/>
              </a:ext>
            </a:extLst>
          </p:cNvPr>
          <p:cNvSpPr txBox="1"/>
          <p:nvPr/>
        </p:nvSpPr>
        <p:spPr>
          <a:xfrm>
            <a:off x="623620" y="836820"/>
            <a:ext cx="9720675" cy="4142160"/>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约分与最简分式</a:t>
            </a:r>
          </a:p>
          <a:p>
            <a:pPr algn="just">
              <a:lnSpc>
                <a:spcPct val="150000"/>
              </a:lnSpc>
            </a:pP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根据分式的基本性质</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把一个分式的分子与分母的</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约去</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叫分式的约分</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约分后</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分子与分母没有公因式的分式称为最简分式</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zh-CN" altLang="zh-CN" sz="36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3600" b="1" dirty="0">
                <a:solidFill>
                  <a:srgbClr val="ABD8DA"/>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分式化简的结果为最简分式或整式</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CA31183F-F9A3-E2BA-C854-BB1F6D62CCC5}"/>
              </a:ext>
            </a:extLst>
          </p:cNvPr>
          <p:cNvSpPr txBox="1"/>
          <p:nvPr/>
        </p:nvSpPr>
        <p:spPr>
          <a:xfrm>
            <a:off x="1343670" y="2636945"/>
            <a:ext cx="1584110" cy="646331"/>
          </a:xfrm>
          <a:prstGeom prst="rect">
            <a:avLst/>
          </a:prstGeom>
          <a:noFill/>
        </p:spPr>
        <p:txBody>
          <a:bodyPr wrap="square">
            <a:spAutoFit/>
          </a:bodyPr>
          <a:lstStyle/>
          <a:p>
            <a:r>
              <a:rPr kumimoji="0" lang="zh-CN"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公因式</a:t>
            </a:r>
            <a:endParaRPr lang="zh-CN" altLang="en-US" dirty="0"/>
          </a:p>
        </p:txBody>
      </p:sp>
    </p:spTree>
    <p:extLst>
      <p:ext uri="{BB962C8B-B14F-4D97-AF65-F5344CB8AC3E}">
        <p14:creationId xmlns:p14="http://schemas.microsoft.com/office/powerpoint/2010/main" val="124963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EBC5D-2C0A-6824-CDD5-1BEC599BED6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C124F606-36AE-6BD3-80B4-7448BDEC3C68}"/>
              </a:ext>
            </a:extLst>
          </p:cNvPr>
          <p:cNvSpPr txBox="1"/>
          <p:nvPr/>
        </p:nvSpPr>
        <p:spPr>
          <a:xfrm>
            <a:off x="551615" y="620805"/>
            <a:ext cx="10728745" cy="4524315"/>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通分与最简公分母</a:t>
            </a: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分式的通分</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即要求把几个异分母的分式分别化为与原来的分式相等的同分母的分式</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通分的关键是</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通常取各分母所有因式的最高次幂的积作为公分母</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叫做最简公分母</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确定最简公分母的步骤</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①</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取系数的最小公倍数</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②</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取所有字母或因式的最高次幂</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80FE33E6-1CE9-55B1-6B10-96A013FE8F36}"/>
              </a:ext>
            </a:extLst>
          </p:cNvPr>
          <p:cNvSpPr txBox="1"/>
          <p:nvPr/>
        </p:nvSpPr>
        <p:spPr>
          <a:xfrm>
            <a:off x="1919710" y="2236631"/>
            <a:ext cx="5040350" cy="646331"/>
          </a:xfrm>
          <a:prstGeom prst="rect">
            <a:avLst/>
          </a:prstGeom>
          <a:noFill/>
        </p:spPr>
        <p:txBody>
          <a:bodyPr wrap="square">
            <a:spAutoFit/>
          </a:bodyPr>
          <a:lstStyle/>
          <a:p>
            <a:r>
              <a:rPr kumimoji="0" lang="zh-CN" altLang="zh-CN" sz="3600" b="1" i="0" strike="noStrike" kern="1200" cap="none" spc="0" normalizeH="0" baseline="0" noProof="0" dirty="0">
                <a:ln>
                  <a:noFill/>
                </a:ln>
                <a:solidFill>
                  <a:srgbClr val="E13E22"/>
                </a:solidFill>
                <a:effectLst/>
                <a:uLnTx/>
                <a:uFillTx/>
                <a:latin typeface="Times New Roman" panose="02020603050405020304" pitchFamily="18" charset="0"/>
                <a:ea typeface="宋体" panose="02010600030101010101" pitchFamily="2" charset="-122"/>
                <a:cs typeface="Times New Roman" panose="02020603050405020304" pitchFamily="18" charset="0"/>
              </a:rPr>
              <a:t>确定几个分式的公分母</a:t>
            </a:r>
            <a:r>
              <a:rPr kumimoji="0" lang="zh-CN" altLang="zh-CN" sz="3600" b="1" i="0"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353777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2286F-F707-E1F2-80C8-B45C112B226D}"/>
            </a:ext>
          </a:extLst>
        </p:cNvPr>
        <p:cNvGrpSpPr/>
        <p:nvPr/>
      </p:nvGrpSpPr>
      <p:grpSpPr>
        <a:xfrm>
          <a:off x="0" y="0"/>
          <a:ext cx="0" cy="0"/>
          <a:chOff x="0" y="0"/>
          <a:chExt cx="0" cy="0"/>
        </a:xfrm>
      </p:grpSpPr>
      <p:pic>
        <p:nvPicPr>
          <p:cNvPr id="2" name="image17.jpeg">
            <a:extLst>
              <a:ext uri="{FF2B5EF4-FFF2-40B4-BE49-F238E27FC236}">
                <a16:creationId xmlns:a16="http://schemas.microsoft.com/office/drawing/2014/main" id="{FAA7D99D-16A1-BB30-082C-2ECE3E0F0C31}"/>
              </a:ext>
            </a:extLst>
          </p:cNvPr>
          <p:cNvPicPr>
            <a:picLocks noChangeAspect="1"/>
          </p:cNvPicPr>
          <p:nvPr/>
        </p:nvPicPr>
        <p:blipFill>
          <a:blip r:embed="rId3"/>
          <a:stretch>
            <a:fillRect/>
          </a:stretch>
        </p:blipFill>
        <p:spPr>
          <a:xfrm>
            <a:off x="623620" y="548800"/>
            <a:ext cx="5979938" cy="485755"/>
          </a:xfrm>
          <a:prstGeom prst="rect">
            <a:avLst/>
          </a:prstGeom>
        </p:spPr>
      </p:pic>
      <p:pic>
        <p:nvPicPr>
          <p:cNvPr id="3" name="image18.jpeg">
            <a:extLst>
              <a:ext uri="{FF2B5EF4-FFF2-40B4-BE49-F238E27FC236}">
                <a16:creationId xmlns:a16="http://schemas.microsoft.com/office/drawing/2014/main" id="{01943537-945B-E36B-4DE2-81A53AD45364}"/>
              </a:ext>
            </a:extLst>
          </p:cNvPr>
          <p:cNvPicPr>
            <a:picLocks noChangeAspect="1"/>
          </p:cNvPicPr>
          <p:nvPr/>
        </p:nvPicPr>
        <p:blipFill>
          <a:blip r:embed="rId4"/>
          <a:stretch>
            <a:fillRect/>
          </a:stretch>
        </p:blipFill>
        <p:spPr>
          <a:xfrm>
            <a:off x="673978" y="1196845"/>
            <a:ext cx="7510167" cy="523786"/>
          </a:xfrm>
          <a:prstGeom prst="rect">
            <a:avLst/>
          </a:prstGeom>
        </p:spPr>
      </p:pic>
      <p:sp>
        <p:nvSpPr>
          <p:cNvPr id="5" name="文本框 4">
            <a:extLst>
              <a:ext uri="{FF2B5EF4-FFF2-40B4-BE49-F238E27FC236}">
                <a16:creationId xmlns:a16="http://schemas.microsoft.com/office/drawing/2014/main" id="{AA9BDBE3-2CC9-2CD8-6BC3-017639B1D649}"/>
              </a:ext>
            </a:extLst>
          </p:cNvPr>
          <p:cNvSpPr txBox="1"/>
          <p:nvPr/>
        </p:nvSpPr>
        <p:spPr>
          <a:xfrm>
            <a:off x="2100486" y="1040050"/>
            <a:ext cx="6105524" cy="646331"/>
          </a:xfrm>
          <a:prstGeom prst="rect">
            <a:avLst/>
          </a:prstGeom>
          <a:noFill/>
        </p:spPr>
        <p:txBody>
          <a:bodyPr wrap="square">
            <a:spAutoFit/>
          </a:bodyPr>
          <a:lstStyle/>
          <a:p>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分式的基本性质</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image19.jpeg">
            <a:extLst>
              <a:ext uri="{FF2B5EF4-FFF2-40B4-BE49-F238E27FC236}">
                <a16:creationId xmlns:a16="http://schemas.microsoft.com/office/drawing/2014/main" id="{FF80406B-B61B-C834-D225-5FB75A89591B}"/>
              </a:ext>
            </a:extLst>
          </p:cNvPr>
          <p:cNvPicPr>
            <a:picLocks noChangeAspect="1"/>
          </p:cNvPicPr>
          <p:nvPr/>
        </p:nvPicPr>
        <p:blipFill>
          <a:blip r:embed="rId5"/>
          <a:stretch>
            <a:fillRect/>
          </a:stretch>
        </p:blipFill>
        <p:spPr>
          <a:xfrm>
            <a:off x="673978" y="1988900"/>
            <a:ext cx="669483" cy="371497"/>
          </a:xfrm>
          <a:prstGeom prst="rect">
            <a:avLst/>
          </a:prstGeom>
        </p:spPr>
      </p:pic>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2AB02EEE-8CCC-46BE-7B89-93221D653521}"/>
                  </a:ext>
                </a:extLst>
              </p:cNvPr>
              <p:cNvSpPr txBox="1"/>
              <p:nvPr/>
            </p:nvSpPr>
            <p:spPr>
              <a:xfrm>
                <a:off x="561140" y="1782621"/>
                <a:ext cx="8784610" cy="1543564"/>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填空</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①</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num>
                      <m:den>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zh-CN"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𝒙𝒚</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𝟔</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𝒚</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zh-CN"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8" name="文本框 7">
                <a:extLst>
                  <a:ext uri="{FF2B5EF4-FFF2-40B4-BE49-F238E27FC236}">
                    <a16:creationId xmlns:a16="http://schemas.microsoft.com/office/drawing/2014/main" id="{2AB02EEE-8CCC-46BE-7B89-93221D653521}"/>
                  </a:ext>
                </a:extLst>
              </p:cNvPr>
              <p:cNvSpPr txBox="1">
                <a:spLocks noRot="1" noChangeAspect="1" noMove="1" noResize="1" noEditPoints="1" noAdjustHandles="1" noChangeArrowheads="1" noChangeShapeType="1" noTextEdit="1"/>
              </p:cNvSpPr>
              <p:nvPr/>
            </p:nvSpPr>
            <p:spPr>
              <a:xfrm>
                <a:off x="561140" y="1782621"/>
                <a:ext cx="8784610" cy="1543564"/>
              </a:xfrm>
              <a:prstGeom prst="rect">
                <a:avLst/>
              </a:prstGeom>
              <a:blipFill>
                <a:blip r:embed="rId6"/>
                <a:stretch>
                  <a:fillRect l="-2082" t="-7480" b="-196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文本框 9">
                <a:extLst>
                  <a:ext uri="{FF2B5EF4-FFF2-40B4-BE49-F238E27FC236}">
                    <a16:creationId xmlns:a16="http://schemas.microsoft.com/office/drawing/2014/main" id="{AAF1093E-8D4A-21B0-7AA3-D5F7FFBFAE0D}"/>
                  </a:ext>
                </a:extLst>
              </p:cNvPr>
              <p:cNvSpPr txBox="1"/>
              <p:nvPr/>
            </p:nvSpPr>
            <p:spPr>
              <a:xfrm>
                <a:off x="561140" y="3861030"/>
                <a:ext cx="10252495" cy="1058110"/>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②</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zh-CN" altLang="zh-CN" sz="3600" b="1" i="1">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𝒂</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𝒃</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a:extLst>
                  <a:ext uri="{FF2B5EF4-FFF2-40B4-BE49-F238E27FC236}">
                    <a16:creationId xmlns:a16="http://schemas.microsoft.com/office/drawing/2014/main" id="{AAF1093E-8D4A-21B0-7AA3-D5F7FFBFAE0D}"/>
                  </a:ext>
                </a:extLst>
              </p:cNvPr>
              <p:cNvSpPr txBox="1">
                <a:spLocks noRot="1" noChangeAspect="1" noMove="1" noResize="1" noEditPoints="1" noAdjustHandles="1" noChangeArrowheads="1" noChangeShapeType="1" noTextEdit="1"/>
              </p:cNvSpPr>
              <p:nvPr/>
            </p:nvSpPr>
            <p:spPr>
              <a:xfrm>
                <a:off x="561140" y="3861030"/>
                <a:ext cx="10252495" cy="1058110"/>
              </a:xfrm>
              <a:prstGeom prst="rect">
                <a:avLst/>
              </a:prstGeom>
              <a:blipFill>
                <a:blip r:embed="rId7"/>
                <a:stretch>
                  <a:fillRect l="-1784" b="-11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文本框 11">
                <a:extLst>
                  <a:ext uri="{FF2B5EF4-FFF2-40B4-BE49-F238E27FC236}">
                    <a16:creationId xmlns:a16="http://schemas.microsoft.com/office/drawing/2014/main" id="{618DE3ED-81F6-5F09-80C0-5559C7B56371}"/>
                  </a:ext>
                </a:extLst>
              </p:cNvPr>
              <p:cNvSpPr txBox="1"/>
              <p:nvPr/>
            </p:nvSpPr>
            <p:spPr>
              <a:xfrm>
                <a:off x="2783770" y="2360397"/>
                <a:ext cx="532587"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𝟏</m:t>
                      </m:r>
                    </m:oMath>
                  </m:oMathPara>
                </a14:m>
                <a:endParaRPr lang="zh-CN" altLang="en-US" sz="1400" dirty="0">
                  <a:solidFill>
                    <a:srgbClr val="DB251C"/>
                  </a:solidFill>
                </a:endParaRPr>
              </a:p>
            </p:txBody>
          </p:sp>
        </mc:Choice>
        <mc:Fallback>
          <p:sp>
            <p:nvSpPr>
              <p:cNvPr id="12" name="文本框 11">
                <a:extLst>
                  <a:ext uri="{FF2B5EF4-FFF2-40B4-BE49-F238E27FC236}">
                    <a16:creationId xmlns:a16="http://schemas.microsoft.com/office/drawing/2014/main" id="{618DE3ED-81F6-5F09-80C0-5559C7B56371}"/>
                  </a:ext>
                </a:extLst>
              </p:cNvPr>
              <p:cNvSpPr txBox="1">
                <a:spLocks noRot="1" noChangeAspect="1" noMove="1" noResize="1" noEditPoints="1" noAdjustHandles="1" noChangeArrowheads="1" noChangeShapeType="1" noTextEdit="1"/>
              </p:cNvSpPr>
              <p:nvPr/>
            </p:nvSpPr>
            <p:spPr>
              <a:xfrm>
                <a:off x="2783770" y="2360397"/>
                <a:ext cx="532587" cy="523220"/>
              </a:xfrm>
              <a:prstGeom prst="rect">
                <a:avLst/>
              </a:prstGeom>
              <a:blipFill>
                <a:blip r:embed="rId8"/>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文本框 13">
                <a:extLst>
                  <a:ext uri="{FF2B5EF4-FFF2-40B4-BE49-F238E27FC236}">
                    <a16:creationId xmlns:a16="http://schemas.microsoft.com/office/drawing/2014/main" id="{08337995-7D29-F9C5-A161-BE2D9A2562CE}"/>
                  </a:ext>
                </a:extLst>
              </p:cNvPr>
              <p:cNvSpPr txBox="1"/>
              <p:nvPr/>
            </p:nvSpPr>
            <p:spPr>
              <a:xfrm>
                <a:off x="5829706" y="2883617"/>
                <a:ext cx="532587"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oMath>
                  </m:oMathPara>
                </a14:m>
                <a:endParaRPr lang="zh-CN" altLang="en-US" sz="1400" dirty="0">
                  <a:solidFill>
                    <a:srgbClr val="DB251C"/>
                  </a:solidFill>
                </a:endParaRPr>
              </a:p>
            </p:txBody>
          </p:sp>
        </mc:Choice>
        <mc:Fallback>
          <p:sp>
            <p:nvSpPr>
              <p:cNvPr id="14" name="文本框 13">
                <a:extLst>
                  <a:ext uri="{FF2B5EF4-FFF2-40B4-BE49-F238E27FC236}">
                    <a16:creationId xmlns:a16="http://schemas.microsoft.com/office/drawing/2014/main" id="{08337995-7D29-F9C5-A161-BE2D9A2562CE}"/>
                  </a:ext>
                </a:extLst>
              </p:cNvPr>
              <p:cNvSpPr txBox="1">
                <a:spLocks noRot="1" noChangeAspect="1" noMove="1" noResize="1" noEditPoints="1" noAdjustHandles="1" noChangeArrowheads="1" noChangeShapeType="1" noTextEdit="1"/>
              </p:cNvSpPr>
              <p:nvPr/>
            </p:nvSpPr>
            <p:spPr>
              <a:xfrm>
                <a:off x="5829706" y="2883617"/>
                <a:ext cx="532587" cy="523220"/>
              </a:xfrm>
              <a:prstGeom prst="rect">
                <a:avLst/>
              </a:prstGeom>
              <a:blipFill>
                <a:blip r:embed="rId9"/>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文本框 15">
                <a:extLst>
                  <a:ext uri="{FF2B5EF4-FFF2-40B4-BE49-F238E27FC236}">
                    <a16:creationId xmlns:a16="http://schemas.microsoft.com/office/drawing/2014/main" id="{FD5E96CB-5E37-EB93-BD0D-79E7477CEA87}"/>
                  </a:ext>
                </a:extLst>
              </p:cNvPr>
              <p:cNvSpPr txBox="1"/>
              <p:nvPr/>
            </p:nvSpPr>
            <p:spPr>
              <a:xfrm>
                <a:off x="2100486" y="3913644"/>
                <a:ext cx="1632627" cy="53296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𝒂𝒃</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rPr>
                          </m:ctrlPr>
                        </m:sSupPr>
                        <m:e>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oMath>
                  </m:oMathPara>
                </a14:m>
                <a:endParaRPr lang="zh-CN" altLang="en-US" sz="1400" dirty="0">
                  <a:solidFill>
                    <a:srgbClr val="DB251C"/>
                  </a:solidFill>
                </a:endParaRPr>
              </a:p>
            </p:txBody>
          </p:sp>
        </mc:Choice>
        <mc:Fallback>
          <p:sp>
            <p:nvSpPr>
              <p:cNvPr id="16" name="文本框 15">
                <a:extLst>
                  <a:ext uri="{FF2B5EF4-FFF2-40B4-BE49-F238E27FC236}">
                    <a16:creationId xmlns:a16="http://schemas.microsoft.com/office/drawing/2014/main" id="{FD5E96CB-5E37-EB93-BD0D-79E7477CEA87}"/>
                  </a:ext>
                </a:extLst>
              </p:cNvPr>
              <p:cNvSpPr txBox="1">
                <a:spLocks noRot="1" noChangeAspect="1" noMove="1" noResize="1" noEditPoints="1" noAdjustHandles="1" noChangeArrowheads="1" noChangeShapeType="1" noTextEdit="1"/>
              </p:cNvSpPr>
              <p:nvPr/>
            </p:nvSpPr>
            <p:spPr>
              <a:xfrm>
                <a:off x="2100486" y="3913644"/>
                <a:ext cx="1632627" cy="532966"/>
              </a:xfrm>
              <a:prstGeom prst="rect">
                <a:avLst/>
              </a:prstGeom>
              <a:blipFill>
                <a:blip r:embed="rId10"/>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文本框 17">
                <a:extLst>
                  <a:ext uri="{FF2B5EF4-FFF2-40B4-BE49-F238E27FC236}">
                    <a16:creationId xmlns:a16="http://schemas.microsoft.com/office/drawing/2014/main" id="{2503930E-FF74-A91E-20C2-BD99D70ECA96}"/>
                  </a:ext>
                </a:extLst>
              </p:cNvPr>
              <p:cNvSpPr txBox="1"/>
              <p:nvPr/>
            </p:nvSpPr>
            <p:spPr>
              <a:xfrm>
                <a:off x="4928720" y="4427181"/>
                <a:ext cx="2096592" cy="5757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𝒂𝒃</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sSup>
                        <m:sSupPr>
                          <m:ctrlP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rPr>
                          </m:ctrlPr>
                        </m:sSupPr>
                        <m:e>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e>
                        <m:sup>
                          <m:r>
                            <a:rPr kumimoji="0" lang="en-US"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　</m:t>
                      </m:r>
                    </m:oMath>
                  </m:oMathPara>
                </a14:m>
                <a:endParaRPr lang="zh-CN" altLang="en-US" sz="1400" dirty="0">
                  <a:solidFill>
                    <a:srgbClr val="DB251C"/>
                  </a:solidFill>
                </a:endParaRPr>
              </a:p>
            </p:txBody>
          </p:sp>
        </mc:Choice>
        <mc:Fallback>
          <p:sp>
            <p:nvSpPr>
              <p:cNvPr id="18" name="文本框 17">
                <a:extLst>
                  <a:ext uri="{FF2B5EF4-FFF2-40B4-BE49-F238E27FC236}">
                    <a16:creationId xmlns:a16="http://schemas.microsoft.com/office/drawing/2014/main" id="{2503930E-FF74-A91E-20C2-BD99D70ECA96}"/>
                  </a:ext>
                </a:extLst>
              </p:cNvPr>
              <p:cNvSpPr txBox="1">
                <a:spLocks noRot="1" noChangeAspect="1" noMove="1" noResize="1" noEditPoints="1" noAdjustHandles="1" noChangeArrowheads="1" noChangeShapeType="1" noTextEdit="1"/>
              </p:cNvSpPr>
              <p:nvPr/>
            </p:nvSpPr>
            <p:spPr>
              <a:xfrm>
                <a:off x="4928720" y="4427181"/>
                <a:ext cx="2096592" cy="575799"/>
              </a:xfrm>
              <a:prstGeom prst="rect">
                <a:avLst/>
              </a:prstGeom>
              <a:blipFill>
                <a:blip r:embed="rId11"/>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5586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56C8F-15C3-53C3-C247-D47F95AA745E}"/>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A6B158D-1EEC-7915-ACD3-EA929A81E113}"/>
                  </a:ext>
                </a:extLst>
              </p:cNvPr>
              <p:cNvSpPr txBox="1"/>
              <p:nvPr/>
            </p:nvSpPr>
            <p:spPr>
              <a:xfrm>
                <a:off x="551615" y="620805"/>
                <a:ext cx="10656740" cy="1058816"/>
              </a:xfrm>
              <a:prstGeom prst="rect">
                <a:avLst/>
              </a:prstGeom>
              <a:noFill/>
            </p:spPr>
            <p:txBody>
              <a:bodyPr wrap="square">
                <a:spAutoFit/>
              </a:bodyPr>
              <a:lstStyle/>
              <a:p>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③</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𝒙𝒚</m:t>
                        </m:r>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𝒎</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𝒎𝒏</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𝒏</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num>
                      <m:den>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𝒎</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effectLst/>
                                <a:latin typeface="Cambria Math" panose="02040503050406030204" pitchFamily="18" charset="0"/>
                                <a:ea typeface="Cambria Math" panose="02040503050406030204" pitchFamily="18" charset="0"/>
                              </a:rPr>
                            </m:ctrlPr>
                          </m:sSupPr>
                          <m:e>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𝒏</m:t>
                            </m:r>
                          </m:e>
                          <m:sup>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𝟐</m:t>
                            </m:r>
                          </m:sup>
                        </m:sSup>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𝒎</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zh-CN" altLang="zh-CN" sz="3600" b="1" i="1">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den>
                    </m:f>
                  </m:oMath>
                </a14:m>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600" b="1" dirty="0">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4A6B158D-1EEC-7915-ACD3-EA929A81E113}"/>
                  </a:ext>
                </a:extLst>
              </p:cNvPr>
              <p:cNvSpPr txBox="1">
                <a:spLocks noRot="1" noChangeAspect="1" noMove="1" noResize="1" noEditPoints="1" noAdjustHandles="1" noChangeArrowheads="1" noChangeShapeType="1" noTextEdit="1"/>
              </p:cNvSpPr>
              <p:nvPr/>
            </p:nvSpPr>
            <p:spPr>
              <a:xfrm>
                <a:off x="551615" y="620805"/>
                <a:ext cx="10656740" cy="1058816"/>
              </a:xfrm>
              <a:prstGeom prst="rect">
                <a:avLst/>
              </a:prstGeom>
              <a:blipFill>
                <a:blip r:embed="rId3"/>
                <a:stretch>
                  <a:fillRect l="-1715" b="-11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650DC25E-59A2-47B1-4B25-55A2EDBC15DF}"/>
                  </a:ext>
                </a:extLst>
              </p:cNvPr>
              <p:cNvSpPr txBox="1"/>
              <p:nvPr/>
            </p:nvSpPr>
            <p:spPr>
              <a:xfrm>
                <a:off x="1199660" y="622730"/>
                <a:ext cx="1828677" cy="5757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𝒚</m:t>
                      </m:r>
                      <m: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　</m:t>
                      </m:r>
                    </m:oMath>
                  </m:oMathPara>
                </a14:m>
                <a:endParaRPr lang="zh-CN" altLang="en-US" sz="1400" dirty="0">
                  <a:solidFill>
                    <a:srgbClr val="DB251C"/>
                  </a:solidFill>
                </a:endParaRPr>
              </a:p>
            </p:txBody>
          </p:sp>
        </mc:Choice>
        <mc:Fallback>
          <p:sp>
            <p:nvSpPr>
              <p:cNvPr id="5" name="文本框 4">
                <a:extLst>
                  <a:ext uri="{FF2B5EF4-FFF2-40B4-BE49-F238E27FC236}">
                    <a16:creationId xmlns:a16="http://schemas.microsoft.com/office/drawing/2014/main" id="{650DC25E-59A2-47B1-4B25-55A2EDBC15DF}"/>
                  </a:ext>
                </a:extLst>
              </p:cNvPr>
              <p:cNvSpPr txBox="1">
                <a:spLocks noRot="1" noChangeAspect="1" noMove="1" noResize="1" noEditPoints="1" noAdjustHandles="1" noChangeArrowheads="1" noChangeShapeType="1" noTextEdit="1"/>
              </p:cNvSpPr>
              <p:nvPr/>
            </p:nvSpPr>
            <p:spPr>
              <a:xfrm>
                <a:off x="1199660" y="622730"/>
                <a:ext cx="1828677" cy="575799"/>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F2425E44-20FE-86B5-1585-5129B5B6E981}"/>
                  </a:ext>
                </a:extLst>
              </p:cNvPr>
              <p:cNvSpPr txBox="1"/>
              <p:nvPr/>
            </p:nvSpPr>
            <p:spPr>
              <a:xfrm>
                <a:off x="6744045" y="1150213"/>
                <a:ext cx="1972687" cy="5757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𝒎</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𝒏</m:t>
                      </m:r>
                      <m: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方正书宋_GBK"/>
                          <a:cs typeface="Times New Roman" panose="02020603050405020304" pitchFamily="18" charset="0"/>
                        </a:rPr>
                        <m:t>　</m:t>
                      </m:r>
                    </m:oMath>
                  </m:oMathPara>
                </a14:m>
                <a:endParaRPr lang="zh-CN" altLang="en-US" sz="1400" dirty="0">
                  <a:solidFill>
                    <a:srgbClr val="DB251C"/>
                  </a:solidFill>
                </a:endParaRPr>
              </a:p>
            </p:txBody>
          </p:sp>
        </mc:Choice>
        <mc:Fallback>
          <p:sp>
            <p:nvSpPr>
              <p:cNvPr id="7" name="文本框 6">
                <a:extLst>
                  <a:ext uri="{FF2B5EF4-FFF2-40B4-BE49-F238E27FC236}">
                    <a16:creationId xmlns:a16="http://schemas.microsoft.com/office/drawing/2014/main" id="{F2425E44-20FE-86B5-1585-5129B5B6E981}"/>
                  </a:ext>
                </a:extLst>
              </p:cNvPr>
              <p:cNvSpPr txBox="1">
                <a:spLocks noRot="1" noChangeAspect="1" noMove="1" noResize="1" noEditPoints="1" noAdjustHandles="1" noChangeArrowheads="1" noChangeShapeType="1" noTextEdit="1"/>
              </p:cNvSpPr>
              <p:nvPr/>
            </p:nvSpPr>
            <p:spPr>
              <a:xfrm>
                <a:off x="6744045" y="1150213"/>
                <a:ext cx="1972687" cy="575799"/>
              </a:xfrm>
              <a:prstGeom prst="rect">
                <a:avLst/>
              </a:prstGeom>
              <a:blipFill>
                <a:blip r:embed="rId5"/>
                <a:stretch>
                  <a:fillRect/>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EEB80C54-CE58-2F2E-9A78-3D00738B05DC}"/>
              </a:ext>
            </a:extLst>
          </p:cNvPr>
          <p:cNvSpPr txBox="1"/>
          <p:nvPr/>
        </p:nvSpPr>
        <p:spPr>
          <a:xfrm>
            <a:off x="551614" y="2060905"/>
            <a:ext cx="10800751" cy="1754326"/>
          </a:xfrm>
          <a:prstGeom prst="rect">
            <a:avLst/>
          </a:prstGeom>
          <a:noFill/>
        </p:spPr>
        <p:txBody>
          <a:bodyPr wrap="square">
            <a:spAutoFit/>
          </a:bodyPr>
          <a:lstStyle/>
          <a:p>
            <a:pPr algn="just"/>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分析</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先将分式的分子或分母分解因式</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再观察等号两边分式已知部分的对应关系</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然后根据分式的基本性质求解</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8901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2F99B-B119-6EDC-9BCC-EF064B5F0FB2}"/>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EADD2681-32A5-387A-A91B-9F39C7E260D7}"/>
                  </a:ext>
                </a:extLst>
              </p:cNvPr>
              <p:cNvSpPr txBox="1"/>
              <p:nvPr/>
            </p:nvSpPr>
            <p:spPr>
              <a:xfrm>
                <a:off x="623619" y="620805"/>
                <a:ext cx="10584735" cy="4168898"/>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不改变分式的值</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使下列的分子与分母的最高次项的系数为正数</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①-</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𝟕</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𝟓</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② </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e>
                          <m:sup>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sup>
                        </m:sSup>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𝟓</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EADD2681-32A5-387A-A91B-9F39C7E260D7}"/>
                  </a:ext>
                </a:extLst>
              </p:cNvPr>
              <p:cNvSpPr txBox="1">
                <a:spLocks noRot="1" noChangeAspect="1" noMove="1" noResize="1" noEditPoints="1" noAdjustHandles="1" noChangeArrowheads="1" noChangeShapeType="1" noTextEdit="1"/>
              </p:cNvSpPr>
              <p:nvPr/>
            </p:nvSpPr>
            <p:spPr>
              <a:xfrm>
                <a:off x="623619" y="620805"/>
                <a:ext cx="10584735" cy="4168898"/>
              </a:xfrm>
              <a:prstGeom prst="rect">
                <a:avLst/>
              </a:prstGeom>
              <a:blipFill>
                <a:blip r:embed="rId3"/>
                <a:stretch>
                  <a:fillRect l="-1727" r="-1727" b="-14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B8FBCB15-78C8-9A0E-B17D-6BFDCAFBB91E}"/>
                  </a:ext>
                </a:extLst>
              </p:cNvPr>
              <p:cNvSpPr txBox="1"/>
              <p:nvPr/>
            </p:nvSpPr>
            <p:spPr>
              <a:xfrm>
                <a:off x="3287805" y="2348925"/>
                <a:ext cx="1396647" cy="892552"/>
              </a:xfrm>
              <a:prstGeom prst="rect">
                <a:avLst/>
              </a:prstGeom>
              <a:noFill/>
            </p:spPr>
            <p:txBody>
              <a:bodyPr wrap="square">
                <a:spAutoFit/>
              </a:bodyPr>
              <a:lstStyle/>
              <a:p>
                <a:r>
                  <a:rPr kumimoji="0" lang="en-US" altLang="zh-CN" sz="3600" b="1" i="1" u="sng"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kumimoji="0" lang="zh-CN" altLang="zh-CN" sz="36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𝟕</m:t>
                        </m:r>
                      </m:num>
                      <m:den>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36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den>
                    </m:f>
                  </m:oMath>
                </a14:m>
                <a:endParaRPr lang="zh-CN" altLang="en-US" dirty="0">
                  <a:solidFill>
                    <a:srgbClr val="DB251C"/>
                  </a:solidFill>
                </a:endParaRPr>
              </a:p>
            </p:txBody>
          </p:sp>
        </mc:Choice>
        <mc:Fallback>
          <p:sp>
            <p:nvSpPr>
              <p:cNvPr id="5" name="文本框 4">
                <a:extLst>
                  <a:ext uri="{FF2B5EF4-FFF2-40B4-BE49-F238E27FC236}">
                    <a16:creationId xmlns:a16="http://schemas.microsoft.com/office/drawing/2014/main" id="{B8FBCB15-78C8-9A0E-B17D-6BFDCAFBB91E}"/>
                  </a:ext>
                </a:extLst>
              </p:cNvPr>
              <p:cNvSpPr txBox="1">
                <a:spLocks noRot="1" noChangeAspect="1" noMove="1" noResize="1" noEditPoints="1" noAdjustHandles="1" noChangeArrowheads="1" noChangeShapeType="1" noTextEdit="1"/>
              </p:cNvSpPr>
              <p:nvPr/>
            </p:nvSpPr>
            <p:spPr>
              <a:xfrm>
                <a:off x="3287805" y="2348925"/>
                <a:ext cx="1396647" cy="892552"/>
              </a:xfrm>
              <a:prstGeom prst="rect">
                <a:avLst/>
              </a:prstGeom>
              <a:blipFill>
                <a:blip r:embed="rId4"/>
                <a:stretch>
                  <a:fillRect l="-13100" b="-1020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E9A37787-62A5-7310-A7E1-FFAB9371139B}"/>
                  </a:ext>
                </a:extLst>
              </p:cNvPr>
              <p:cNvSpPr txBox="1"/>
              <p:nvPr/>
            </p:nvSpPr>
            <p:spPr>
              <a:xfrm>
                <a:off x="3079239" y="3509156"/>
                <a:ext cx="2836747" cy="96795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kumimoji="0" lang="zh-CN" altLang="zh-CN" sz="2800" b="1" i="1" u="none" strike="noStrike" kern="1200" cap="none" spc="0" normalizeH="0" baseline="0" noProof="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sSupPr>
                            <m:e>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e>
                            <m:sup>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sup>
                          </m:sSup>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den>
                      </m:f>
                    </m:oMath>
                  </m:oMathPara>
                </a14:m>
                <a:endParaRPr lang="zh-CN" altLang="en-US" sz="1400" dirty="0">
                  <a:solidFill>
                    <a:srgbClr val="DB251C"/>
                  </a:solidFill>
                </a:endParaRPr>
              </a:p>
            </p:txBody>
          </p:sp>
        </mc:Choice>
        <mc:Fallback>
          <p:sp>
            <p:nvSpPr>
              <p:cNvPr id="7" name="文本框 6">
                <a:extLst>
                  <a:ext uri="{FF2B5EF4-FFF2-40B4-BE49-F238E27FC236}">
                    <a16:creationId xmlns:a16="http://schemas.microsoft.com/office/drawing/2014/main" id="{E9A37787-62A5-7310-A7E1-FFAB9371139B}"/>
                  </a:ext>
                </a:extLst>
              </p:cNvPr>
              <p:cNvSpPr txBox="1">
                <a:spLocks noRot="1" noChangeAspect="1" noMove="1" noResize="1" noEditPoints="1" noAdjustHandles="1" noChangeArrowheads="1" noChangeShapeType="1" noTextEdit="1"/>
              </p:cNvSpPr>
              <p:nvPr/>
            </p:nvSpPr>
            <p:spPr>
              <a:xfrm>
                <a:off x="3079239" y="3509156"/>
                <a:ext cx="2836747" cy="967957"/>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3250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0660B-20BC-0919-1744-532BE7DF7C40}"/>
            </a:ext>
          </a:extLst>
        </p:cNvPr>
        <p:cNvGrpSpPr/>
        <p:nvPr/>
      </p:nvGrpSpPr>
      <p:grpSpPr>
        <a:xfrm>
          <a:off x="0" y="0"/>
          <a:ext cx="0" cy="0"/>
          <a:chOff x="0" y="0"/>
          <a:chExt cx="0" cy="0"/>
        </a:xfrm>
      </p:grpSpPr>
      <p:pic>
        <p:nvPicPr>
          <p:cNvPr id="2" name="image20.jpeg">
            <a:extLst>
              <a:ext uri="{FF2B5EF4-FFF2-40B4-BE49-F238E27FC236}">
                <a16:creationId xmlns:a16="http://schemas.microsoft.com/office/drawing/2014/main" id="{523B84BF-3724-A5C9-5F0D-031A415FB9E7}"/>
              </a:ext>
            </a:extLst>
          </p:cNvPr>
          <p:cNvPicPr>
            <a:picLocks noChangeAspect="1"/>
          </p:cNvPicPr>
          <p:nvPr/>
        </p:nvPicPr>
        <p:blipFill>
          <a:blip r:embed="rId3"/>
          <a:stretch>
            <a:fillRect/>
          </a:stretch>
        </p:blipFill>
        <p:spPr>
          <a:xfrm>
            <a:off x="5015925" y="476795"/>
            <a:ext cx="1656115" cy="473176"/>
          </a:xfrm>
          <a:prstGeom prst="rect">
            <a:avLst/>
          </a:prstGeom>
        </p:spPr>
      </p:pic>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34288B86-00AD-B9A1-E2BC-D07420EB3E1D}"/>
                  </a:ext>
                </a:extLst>
              </p:cNvPr>
              <p:cNvSpPr txBox="1"/>
              <p:nvPr/>
            </p:nvSpPr>
            <p:spPr>
              <a:xfrm>
                <a:off x="407605" y="1196845"/>
                <a:ext cx="11376790" cy="4063228"/>
              </a:xfrm>
              <a:prstGeom prst="rect">
                <a:avLst/>
              </a:prstGeom>
              <a:noFill/>
            </p:spPr>
            <p:txBody>
              <a:bodyPr wrap="square">
                <a:spAutoFit/>
              </a:bodyPr>
              <a:lstStyle/>
              <a:p>
                <a:pPr>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·重庆南开</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将分式</a:t>
                </a:r>
                <a14:m>
                  <m:oMath xmlns:m="http://schemas.openxmlformats.org/officeDocument/2006/math">
                    <m:f>
                      <m:fPr>
                        <m:ctrlPr>
                          <a:rPr lang="zh-CN" altLang="zh-CN" sz="3600" b="1" i="1">
                            <a:effectLst/>
                            <a:latin typeface="Cambria Math" panose="02040503050406030204" pitchFamily="18" charset="0"/>
                            <a:ea typeface="Cambria Math" panose="020405030504060302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𝒚</m:t>
                        </m:r>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中的</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的值都扩大为原来的</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倍</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则分式的值</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不变</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扩大为原来的</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倍</a:t>
                </a:r>
              </a:p>
              <a:p>
                <a:pPr>
                  <a:lnSpc>
                    <a:spcPct val="150000"/>
                  </a:lnSpc>
                </a:pP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缩小为原来的</a:t>
                </a:r>
                <a14:m>
                  <m:oMath xmlns:m="http://schemas.openxmlformats.org/officeDocument/2006/math">
                    <m:f>
                      <m:fPr>
                        <m:ctrlPr>
                          <a:rPr lang="zh-CN" altLang="zh-CN" sz="3600" b="1" i="1"/>
                        </m:ctrlPr>
                      </m:fPr>
                      <m:num>
                        <m:r>
                          <a:rPr lang="en-US" altLang="zh-CN" sz="3600" b="1" i="1"/>
                          <m:t>𝟏</m:t>
                        </m:r>
                      </m:num>
                      <m:den>
                        <m:r>
                          <a:rPr lang="en-US" altLang="zh-CN" sz="3600" b="1" i="1"/>
                          <m:t>𝟐</m:t>
                        </m:r>
                      </m:den>
                    </m:f>
                  </m:oMath>
                </a14:m>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扩大为原来的</a:t>
                </a:r>
                <a:r>
                  <a:rPr lang="en-US" altLang="zh-CN" sz="36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latin typeface="Times New Roman" panose="02020603050405020304" pitchFamily="18" charset="0"/>
                    <a:ea typeface="宋体" panose="02010600030101010101" pitchFamily="2" charset="-122"/>
                    <a:cs typeface="Times New Roman" panose="02020603050405020304" pitchFamily="18" charset="0"/>
                  </a:rPr>
                  <a:t>倍</a:t>
                </a:r>
              </a:p>
            </p:txBody>
          </p:sp>
        </mc:Choice>
        <mc:Fallback>
          <p:sp>
            <p:nvSpPr>
              <p:cNvPr id="5" name="文本框 4">
                <a:extLst>
                  <a:ext uri="{FF2B5EF4-FFF2-40B4-BE49-F238E27FC236}">
                    <a16:creationId xmlns:a16="http://schemas.microsoft.com/office/drawing/2014/main" id="{34288B86-00AD-B9A1-E2BC-D07420EB3E1D}"/>
                  </a:ext>
                </a:extLst>
              </p:cNvPr>
              <p:cNvSpPr txBox="1">
                <a:spLocks noRot="1" noChangeAspect="1" noMove="1" noResize="1" noEditPoints="1" noAdjustHandles="1" noChangeArrowheads="1" noChangeShapeType="1" noTextEdit="1"/>
              </p:cNvSpPr>
              <p:nvPr/>
            </p:nvSpPr>
            <p:spPr>
              <a:xfrm>
                <a:off x="407605" y="1196845"/>
                <a:ext cx="11376790" cy="4063228"/>
              </a:xfrm>
              <a:prstGeom prst="rect">
                <a:avLst/>
              </a:prstGeom>
              <a:blipFill>
                <a:blip r:embed="rId4"/>
                <a:stretch>
                  <a:fillRect l="-1661" r="-429" b="-1499"/>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B2E3B6CC-AA35-E297-410B-20FC0159712E}"/>
              </a:ext>
            </a:extLst>
          </p:cNvPr>
          <p:cNvSpPr txBox="1"/>
          <p:nvPr/>
        </p:nvSpPr>
        <p:spPr>
          <a:xfrm>
            <a:off x="4511890" y="2552418"/>
            <a:ext cx="604592" cy="646331"/>
          </a:xfrm>
          <a:prstGeom prst="rect">
            <a:avLst/>
          </a:prstGeom>
          <a:noFill/>
        </p:spPr>
        <p:txBody>
          <a:bodyPr wrap="square">
            <a:spAutoFit/>
          </a:bodyPr>
          <a:lstStyle/>
          <a:p>
            <a:r>
              <a:rPr kumimoji="0" lang="en-US" altLang="zh-CN" sz="3600" b="1" i="0" u="none" strike="noStrike" kern="1200" cap="none" spc="0" normalizeH="0" baseline="0" noProof="0" dirty="0">
                <a:ln>
                  <a:noFill/>
                </a:ln>
                <a:solidFill>
                  <a:srgbClr val="DB251C"/>
                </a:solidFill>
                <a:effectLst/>
                <a:uLnTx/>
                <a:uFillTx/>
                <a:latin typeface="Times New Roman" panose="02020603050405020304" pitchFamily="18" charset="0"/>
                <a:ea typeface="宋体" panose="02010600030101010101" pitchFamily="2" charset="-122"/>
                <a:cs typeface="Times New Roman" panose="02020603050405020304" pitchFamily="18" charset="0"/>
              </a:rPr>
              <a:t>A</a:t>
            </a:r>
            <a:endParaRPr lang="zh-CN" altLang="en-US" dirty="0"/>
          </a:p>
        </p:txBody>
      </p:sp>
    </p:spTree>
    <p:extLst>
      <p:ext uri="{BB962C8B-B14F-4D97-AF65-F5344CB8AC3E}">
        <p14:creationId xmlns:p14="http://schemas.microsoft.com/office/powerpoint/2010/main" val="361792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2BBDE-3E1F-5EBA-B86A-839A2B17DD2A}"/>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2AAE2FA3-314E-33A4-B333-79C02505A27C}"/>
                  </a:ext>
                </a:extLst>
              </p:cNvPr>
              <p:cNvSpPr txBox="1"/>
              <p:nvPr/>
            </p:nvSpPr>
            <p:spPr>
              <a:xfrm>
                <a:off x="551615" y="692810"/>
                <a:ext cx="10800750" cy="4802918"/>
              </a:xfrm>
              <a:prstGeom prst="rect">
                <a:avLst/>
              </a:prstGeom>
              <a:noFill/>
            </p:spPr>
            <p:txBody>
              <a:bodyPr wrap="square">
                <a:spAutoFit/>
              </a:bodyPr>
              <a:lstStyle/>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不改变分式的值</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把下列各分式的分子和分母的各项系数化为整数</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𝒚</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𝟓</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𝒙</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𝟎</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𝒚</m:t>
                        </m:r>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𝟐</m:t>
                            </m:r>
                          </m:den>
                        </m:f>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𝒂</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num>
                      <m:den>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𝟒</m:t>
                            </m:r>
                          </m:den>
                        </m:f>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𝒃</m:t>
                        </m:r>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m:t>
                        </m:r>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smtClean="0">
                                <a:solidFill>
                                  <a:srgbClr val="000000"/>
                                </a:solidFill>
                                <a:effectLst/>
                                <a:latin typeface="Cambria Math" panose="02040503050406030204" pitchFamily="18" charset="0"/>
                                <a:ea typeface="方正书宋_GBK"/>
                                <a:cs typeface="Times New Roman" panose="02020603050405020304" pitchFamily="18" charset="0"/>
                              </a:rPr>
                              <m:t>𝟑</m:t>
                            </m:r>
                          </m:den>
                        </m:f>
                      </m:den>
                    </m:f>
                  </m:oMath>
                </a14:m>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文本框 2">
                <a:extLst>
                  <a:ext uri="{FF2B5EF4-FFF2-40B4-BE49-F238E27FC236}">
                    <a16:creationId xmlns:a16="http://schemas.microsoft.com/office/drawing/2014/main" id="{2AAE2FA3-314E-33A4-B333-79C02505A27C}"/>
                  </a:ext>
                </a:extLst>
              </p:cNvPr>
              <p:cNvSpPr txBox="1">
                <a:spLocks noRot="1" noChangeAspect="1" noMove="1" noResize="1" noEditPoints="1" noAdjustHandles="1" noChangeArrowheads="1" noChangeShapeType="1" noTextEdit="1"/>
              </p:cNvSpPr>
              <p:nvPr/>
            </p:nvSpPr>
            <p:spPr>
              <a:xfrm>
                <a:off x="551615" y="692810"/>
                <a:ext cx="10800750" cy="4802918"/>
              </a:xfrm>
              <a:prstGeom prst="rect">
                <a:avLst/>
              </a:prstGeom>
              <a:blipFill>
                <a:blip r:embed="rId3"/>
                <a:stretch>
                  <a:fillRect l="-1693" r="-174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BA5F73FC-9219-3B6D-AF76-267EDEEFF692}"/>
                  </a:ext>
                </a:extLst>
              </p:cNvPr>
              <p:cNvSpPr txBox="1"/>
              <p:nvPr/>
            </p:nvSpPr>
            <p:spPr>
              <a:xfrm>
                <a:off x="2783770" y="2348925"/>
                <a:ext cx="2188702" cy="9755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𝟐</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𝒚</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𝟓</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𝒙</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𝒚</m:t>
                          </m:r>
                        </m:den>
                      </m:f>
                    </m:oMath>
                  </m:oMathPara>
                </a14:m>
                <a:endParaRPr lang="zh-CN" altLang="en-US" sz="1400" dirty="0">
                  <a:solidFill>
                    <a:srgbClr val="DB251C"/>
                  </a:solidFill>
                </a:endParaRPr>
              </a:p>
            </p:txBody>
          </p:sp>
        </mc:Choice>
        <mc:Fallback>
          <p:sp>
            <p:nvSpPr>
              <p:cNvPr id="5" name="文本框 4">
                <a:extLst>
                  <a:ext uri="{FF2B5EF4-FFF2-40B4-BE49-F238E27FC236}">
                    <a16:creationId xmlns:a16="http://schemas.microsoft.com/office/drawing/2014/main" id="{BA5F73FC-9219-3B6D-AF76-267EDEEFF692}"/>
                  </a:ext>
                </a:extLst>
              </p:cNvPr>
              <p:cNvSpPr txBox="1">
                <a:spLocks noRot="1" noChangeAspect="1" noMove="1" noResize="1" noEditPoints="1" noAdjustHandles="1" noChangeArrowheads="1" noChangeShapeType="1" noTextEdit="1"/>
              </p:cNvSpPr>
              <p:nvPr/>
            </p:nvSpPr>
            <p:spPr>
              <a:xfrm>
                <a:off x="2783770" y="2348925"/>
                <a:ext cx="2188702" cy="975588"/>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FDD028B3-B241-1E28-A087-FB370E9436A3}"/>
                  </a:ext>
                </a:extLst>
              </p:cNvPr>
              <p:cNvSpPr txBox="1"/>
              <p:nvPr/>
            </p:nvSpPr>
            <p:spPr>
              <a:xfrm>
                <a:off x="2351740" y="4071661"/>
                <a:ext cx="1872130" cy="9089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kumimoji="0" lang="zh-CN"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Cambria Math" panose="02040503050406030204" pitchFamily="18" charset="0"/>
                              <a:cs typeface="Times New Roman" panose="02020603050405020304" pitchFamily="18" charset="0"/>
                            </a:rPr>
                          </m:ctrlPr>
                        </m:fPr>
                        <m:num>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𝟔</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𝒂</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num>
                        <m:den>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𝟑</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𝒃</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m:t>
                          </m:r>
                          <m:r>
                            <a:rPr kumimoji="0" lang="en-US" altLang="zh-CN" sz="2800" b="1" i="1" u="none" strike="noStrike" kern="1200" cap="none" spc="0" normalizeH="0" baseline="0" noProof="0" smtClean="0">
                              <a:ln>
                                <a:noFill/>
                              </a:ln>
                              <a:solidFill>
                                <a:srgbClr val="DB251C"/>
                              </a:solidFill>
                              <a:effectLst/>
                              <a:uLnTx/>
                              <a:uFillTx/>
                              <a:latin typeface="Cambria Math" panose="02040503050406030204" pitchFamily="18" charset="0"/>
                              <a:ea typeface="方正书宋_GBK"/>
                              <a:cs typeface="Times New Roman" panose="02020603050405020304" pitchFamily="18" charset="0"/>
                            </a:rPr>
                            <m:t>𝟒</m:t>
                          </m:r>
                        </m:den>
                      </m:f>
                    </m:oMath>
                  </m:oMathPara>
                </a14:m>
                <a:endParaRPr lang="zh-CN" altLang="en-US" sz="1400" dirty="0">
                  <a:solidFill>
                    <a:srgbClr val="DB251C"/>
                  </a:solidFill>
                </a:endParaRPr>
              </a:p>
            </p:txBody>
          </p:sp>
        </mc:Choice>
        <mc:Fallback>
          <p:sp>
            <p:nvSpPr>
              <p:cNvPr id="7" name="文本框 6">
                <a:extLst>
                  <a:ext uri="{FF2B5EF4-FFF2-40B4-BE49-F238E27FC236}">
                    <a16:creationId xmlns:a16="http://schemas.microsoft.com/office/drawing/2014/main" id="{FDD028B3-B241-1E28-A087-FB370E9436A3}"/>
                  </a:ext>
                </a:extLst>
              </p:cNvPr>
              <p:cNvSpPr txBox="1">
                <a:spLocks noRot="1" noChangeAspect="1" noMove="1" noResize="1" noEditPoints="1" noAdjustHandles="1" noChangeArrowheads="1" noChangeShapeType="1" noTextEdit="1"/>
              </p:cNvSpPr>
              <p:nvPr/>
            </p:nvSpPr>
            <p:spPr>
              <a:xfrm>
                <a:off x="2351740" y="4071661"/>
                <a:ext cx="1872130" cy="908967"/>
              </a:xfrm>
              <a:prstGeom prst="rect">
                <a:avLst/>
              </a:prstGeom>
              <a:blipFill>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7427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DlkNWFlNzljY2ZmNmU2YzY4ZDViMGQwMmJkNTg1NjE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213</TotalTime>
  <Words>1282</Words>
  <Application>Microsoft Office PowerPoint</Application>
  <PresentationFormat>宽屏</PresentationFormat>
  <Paragraphs>120</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黑体</vt:lpstr>
      <vt:lpstr>宋体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PC</cp:lastModifiedBy>
  <cp:revision>337</cp:revision>
  <dcterms:created xsi:type="dcterms:W3CDTF">2016-07-05T04:43:00Z</dcterms:created>
  <dcterms:modified xsi:type="dcterms:W3CDTF">2024-11-17T09:33:30Z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RubyTemplateID">
    <vt:lpwstr>13</vt:lpwstr>
  </property>
  <property fmtid="{D5CDD505-2E9C-101B-9397-08002B2CF9AE}" pid="4" name="ICV">
    <vt:lpwstr>C1F74F484A28490C9854105CB33BFC36_13</vt:lpwstr>
  </property>
</Properties>
</file>