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67" r:id="rId2"/>
    <p:sldId id="2973" r:id="rId3"/>
    <p:sldId id="2974" r:id="rId4"/>
    <p:sldId id="2975" r:id="rId5"/>
    <p:sldId id="2976" r:id="rId6"/>
    <p:sldId id="2977" r:id="rId7"/>
    <p:sldId id="2978" r:id="rId8"/>
    <p:sldId id="2979" r:id="rId9"/>
    <p:sldId id="2980" r:id="rId10"/>
    <p:sldId id="2981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8A09B-ACBB-9EC1-A125-8D1829534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7A1A4B5-04EA-0022-AA45-60B235C1C8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CE591B7-750C-A226-B511-3647EC6E461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080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4E234-7AEA-9E10-CC43-EC4566BC0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350D486-AF37-07BA-C41F-1B9AA3D5EC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41FA780-6EE4-D78C-8FDF-609412F78C4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916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0E983-09A4-CE4D-F226-DDFAF5F97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D2D8CFA-3CDC-7250-2BBF-4EAA2FAF9D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093433F-D447-8775-4A29-BB43EE94654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92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F0F0D8-B82B-2EF9-B2DD-09CDE9EE3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327E633-1749-38A1-73B0-073AA54F65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8DEC475-5E3C-578A-9580-A0B17E7448C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235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5F45F-9CB5-98EC-0E64-FD93458E9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73E5DB6-543F-9211-9DFD-EE3B8F7C2E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11AF4AA-39CC-ADC5-8785-054A1337F30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55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3634C-7BA9-B40A-F63C-D211571AC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4261315-0F60-26BE-82AC-3E72945911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6C9D580-6851-ED21-CD27-698362CB645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058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EDC01-EE72-741C-E382-06431524C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0469A96-CFB4-A2B9-AC2E-984C9E4F70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B7A55EE-2E64-79F2-CC73-01C843DEF46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0278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DA587-CA37-C892-C25D-4099041E6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539425F-8867-F77F-F7A8-4AEA935E81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FF9C749-875D-440F-998F-67327D4060D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242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A0F238-F81F-D378-D1BF-E31EB79E1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7405FE1-4A0D-A26F-076F-8C94A0620F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9FB4A4D-D8EA-4FE4-9743-15F43470299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650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1C311E-2264-3C26-5F61-39FBAD925537}"/>
              </a:ext>
            </a:extLst>
          </p:cNvPr>
          <p:cNvSpPr txBox="1"/>
          <p:nvPr/>
        </p:nvSpPr>
        <p:spPr>
          <a:xfrm>
            <a:off x="1919710" y="1844890"/>
            <a:ext cx="849659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en-US" altLang="zh-CN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反比例函数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反比例函数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E5CEB7-D2C0-B3A3-73A2-C99752B45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05AB27-25E9-4105-146C-908A61958AE7}"/>
              </a:ext>
            </a:extLst>
          </p:cNvPr>
          <p:cNvSpPr txBox="1"/>
          <p:nvPr/>
        </p:nvSpPr>
        <p:spPr>
          <a:xfrm>
            <a:off x="695625" y="482986"/>
            <a:ext cx="90726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30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r>
              <a:rPr lang="en-US" altLang="zh-CN" sz="3600" b="1" i="1" baseline="30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|-2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是反比例函数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6E6230-41DF-4BEA-C9BB-DF92681E3EE2}"/>
                  </a:ext>
                </a:extLst>
              </p:cNvPr>
              <p:cNvSpPr txBox="1"/>
              <p:nvPr/>
            </p:nvSpPr>
            <p:spPr>
              <a:xfrm>
                <a:off x="695625" y="1556407"/>
                <a:ext cx="8568595" cy="1882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𝒎</m:t>
                                  </m:r>
                                </m:e>
                              </m:d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≠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6E6230-41DF-4BEA-C9BB-DF92681E3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556407"/>
                <a:ext cx="8568595" cy="1882118"/>
              </a:xfrm>
              <a:prstGeom prst="rect">
                <a:avLst/>
              </a:prstGeom>
              <a:blipFill>
                <a:blip r:embed="rId3"/>
                <a:stretch>
                  <a:fillRect l="-2134" b="-11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AF788E8-B0DF-471A-E530-6CFFFB2D9336}"/>
              </a:ext>
            </a:extLst>
          </p:cNvPr>
          <p:cNvSpPr txBox="1"/>
          <p:nvPr/>
        </p:nvSpPr>
        <p:spPr>
          <a:xfrm>
            <a:off x="683930" y="357301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E837E59-C33E-6706-1306-8ACFD8DFB50B}"/>
                  </a:ext>
                </a:extLst>
              </p:cNvPr>
              <p:cNvSpPr txBox="1"/>
              <p:nvPr/>
            </p:nvSpPr>
            <p:spPr>
              <a:xfrm>
                <a:off x="681515" y="4353826"/>
                <a:ext cx="8222680" cy="16927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31675"/>
                  </a:spcAft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E837E59-C33E-6706-1306-8ACFD8DFB5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515" y="4353826"/>
                <a:ext cx="8222680" cy="1692771"/>
              </a:xfrm>
              <a:prstGeom prst="rect">
                <a:avLst/>
              </a:prstGeom>
              <a:blipFill>
                <a:blip r:embed="rId4"/>
                <a:stretch>
                  <a:fillRect l="-2298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700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CA9CC-26FD-1970-E304-6373F495A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8.jpeg">
            <a:extLst>
              <a:ext uri="{FF2B5EF4-FFF2-40B4-BE49-F238E27FC236}">
                <a16:creationId xmlns:a16="http://schemas.microsoft.com/office/drawing/2014/main" id="{E4D0D105-3E9C-2C94-957A-6D92FB45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476795"/>
            <a:ext cx="6866364" cy="55776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AEA7FC0-3D03-A515-719C-4CAF8AB886B7}"/>
              </a:ext>
            </a:extLst>
          </p:cNvPr>
          <p:cNvSpPr txBox="1"/>
          <p:nvPr/>
        </p:nvSpPr>
        <p:spPr>
          <a:xfrm>
            <a:off x="458884" y="1196845"/>
            <a:ext cx="1127423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反比例函数的定义</a:t>
            </a:r>
          </a:p>
          <a:p>
            <a:endParaRPr lang="en-US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形如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是常数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的函数叫做反比例函数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36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自变量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的取值范围是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的一切实数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函数值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的取值范围也是一切非零实数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反比例函数的关系式也可以写成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值决定不同的反比例函数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只需由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即可确定反比例函数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0E8EE7-AE35-8455-8489-8A7CB05F21A4}"/>
                  </a:ext>
                </a:extLst>
              </p:cNvPr>
              <p:cNvSpPr txBox="1"/>
              <p:nvPr/>
            </p:nvSpPr>
            <p:spPr>
              <a:xfrm>
                <a:off x="3143795" y="1916895"/>
                <a:ext cx="936065" cy="9009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𝐤</m:t>
                        </m:r>
                      </m:num>
                      <m:den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𝐱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0E8EE7-AE35-8455-8489-8A7CB05F21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3795" y="1916895"/>
                <a:ext cx="936065" cy="900952"/>
              </a:xfrm>
              <a:prstGeom prst="rect">
                <a:avLst/>
              </a:prstGeom>
              <a:blipFill>
                <a:blip r:embed="rId4"/>
                <a:stretch>
                  <a:fillRect l="-20261" b="-10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9334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5CEB3-CF5F-9E63-0854-27FF42758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9.jpeg">
            <a:extLst>
              <a:ext uri="{FF2B5EF4-FFF2-40B4-BE49-F238E27FC236}">
                <a16:creationId xmlns:a16="http://schemas.microsoft.com/office/drawing/2014/main" id="{75E0160D-E51B-F9BA-F211-B776782D40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476795"/>
            <a:ext cx="6866364" cy="557760"/>
          </a:xfrm>
          <a:prstGeom prst="rect">
            <a:avLst/>
          </a:prstGeom>
        </p:spPr>
      </p:pic>
      <p:pic>
        <p:nvPicPr>
          <p:cNvPr id="5" name="image260.jpeg">
            <a:extLst>
              <a:ext uri="{FF2B5EF4-FFF2-40B4-BE49-F238E27FC236}">
                <a16:creationId xmlns:a16="http://schemas.microsoft.com/office/drawing/2014/main" id="{26E40817-A808-2ECF-B74F-5F8ACA0F30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620" y="1196845"/>
            <a:ext cx="7997294" cy="55776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97846D4-0504-3461-E237-346C557AB117}"/>
              </a:ext>
            </a:extLst>
          </p:cNvPr>
          <p:cNvSpPr txBox="1"/>
          <p:nvPr/>
        </p:nvSpPr>
        <p:spPr>
          <a:xfrm>
            <a:off x="2207730" y="1062616"/>
            <a:ext cx="61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反比例函数的定义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61.jpeg">
            <a:extLst>
              <a:ext uri="{FF2B5EF4-FFF2-40B4-BE49-F238E27FC236}">
                <a16:creationId xmlns:a16="http://schemas.microsoft.com/office/drawing/2014/main" id="{2E288BC6-AB91-4516-0636-D470D4FC8D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620" y="1916895"/>
            <a:ext cx="680973" cy="3778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254BE1-4EEE-28A8-DE5B-CFB91877693B}"/>
                  </a:ext>
                </a:extLst>
              </p:cNvPr>
              <p:cNvSpPr txBox="1"/>
              <p:nvPr/>
            </p:nvSpPr>
            <p:spPr>
              <a:xfrm>
                <a:off x="505970" y="1843176"/>
                <a:ext cx="10925855" cy="25805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下列关系式中的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的反比例函数吗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如果是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比例系数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是多少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2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;(2)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;(3)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32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32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;(4)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-3;</a:t>
                </a:r>
                <a:endParaRPr lang="zh-CN" altLang="zh-CN" sz="32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(5)</a:t>
                </a:r>
                <a:r>
                  <a:rPr lang="en-US" altLang="zh-CN" sz="32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=-1;(6)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+2;(7)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;(8)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1254BE1-4EEE-28A8-DE5B-CFB918776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970" y="1843176"/>
                <a:ext cx="10925855" cy="2580578"/>
              </a:xfrm>
              <a:prstGeom prst="rect">
                <a:avLst/>
              </a:prstGeom>
              <a:blipFill>
                <a:blip r:embed="rId6"/>
                <a:stretch>
                  <a:fillRect l="-1395" t="-4009" r="-56" b="-2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1A0530A-3E2E-FAD4-589A-51BB4C5229D0}"/>
                  </a:ext>
                </a:extLst>
              </p:cNvPr>
              <p:cNvSpPr txBox="1"/>
              <p:nvPr/>
            </p:nvSpPr>
            <p:spPr>
              <a:xfrm>
                <a:off x="525365" y="4525155"/>
                <a:ext cx="8712606" cy="12937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的反比例函数的有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(7)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(8);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比例系数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1A0530A-3E2E-FAD4-589A-51BB4C522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365" y="4525155"/>
                <a:ext cx="8712606" cy="1293752"/>
              </a:xfrm>
              <a:prstGeom prst="rect">
                <a:avLst/>
              </a:prstGeom>
              <a:blipFill>
                <a:blip r:embed="rId7"/>
                <a:stretch>
                  <a:fillRect l="-1749" t="-7981" b="-5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284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14AAE-22D4-CF7E-88D9-E8EF4EDCA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BAD729-B01A-B1F3-C972-435F9B71B2AA}"/>
                  </a:ext>
                </a:extLst>
              </p:cNvPr>
              <p:cNvSpPr txBox="1"/>
              <p:nvPr/>
            </p:nvSpPr>
            <p:spPr>
              <a:xfrm>
                <a:off x="515612" y="1196845"/>
                <a:ext cx="11160775" cy="36856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误区点拨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] 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若对反比例函数的定义理解不深刻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常会认为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也是反比例函数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而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式等号右边分母是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不是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是关于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所以不能选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(2);(4)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式可化为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故不能选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BAD729-B01A-B1F3-C972-435F9B71B2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12" y="1196845"/>
                <a:ext cx="11160775" cy="3685624"/>
              </a:xfrm>
              <a:prstGeom prst="rect">
                <a:avLst/>
              </a:prstGeom>
              <a:blipFill>
                <a:blip r:embed="rId3"/>
                <a:stretch>
                  <a:fillRect l="-1694" b="-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9562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9C217-46DC-9CAB-C318-13E95882C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2.jpeg">
            <a:extLst>
              <a:ext uri="{FF2B5EF4-FFF2-40B4-BE49-F238E27FC236}">
                <a16:creationId xmlns:a16="http://schemas.microsoft.com/office/drawing/2014/main" id="{7B0F910E-F17E-0351-4C7F-85F56F8F8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95" y="469548"/>
            <a:ext cx="1457901" cy="416543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1ACBB2C9-7C5A-3DF8-D731-17C427EAC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505" y="836820"/>
            <a:ext cx="1088899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重庆巴蜀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下列函数中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的反比例函数的是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2x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73F9F2-00E3-487C-7A51-68E967ED33D9}"/>
              </a:ext>
            </a:extLst>
          </p:cNvPr>
          <p:cNvSpPr txBox="1"/>
          <p:nvPr/>
        </p:nvSpPr>
        <p:spPr>
          <a:xfrm>
            <a:off x="1199660" y="1484865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D03941-5B9C-BF27-4407-872379A61F2E}"/>
              </a:ext>
            </a:extLst>
          </p:cNvPr>
          <p:cNvSpPr txBox="1"/>
          <p:nvPr/>
        </p:nvSpPr>
        <p:spPr>
          <a:xfrm>
            <a:off x="642870" y="3158858"/>
            <a:ext cx="9701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写出下列各题中所要求的两个相关量之间的函数关系式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并指出函数的类别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某种灯的使用寿命为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1 000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它的使用天数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与平均每天使用的小时数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之间的关系式为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      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   　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757DC0-0ADE-B9DF-6363-FE356E4582EA}"/>
              </a:ext>
            </a:extLst>
          </p:cNvPr>
          <p:cNvSpPr txBox="1"/>
          <p:nvPr/>
        </p:nvSpPr>
        <p:spPr>
          <a:xfrm>
            <a:off x="2063720" y="5374849"/>
            <a:ext cx="20881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y=1 000x</a:t>
            </a:r>
            <a:r>
              <a:rPr kumimoji="0" lang="zh-CN" altLang="en-US" sz="3600" b="1" i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i="1" dirty="0">
              <a:solidFill>
                <a:srgbClr val="DB251C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5D5D807-471C-41FF-3BBF-F3152DA5E2A6}"/>
              </a:ext>
            </a:extLst>
          </p:cNvPr>
          <p:cNvSpPr txBox="1"/>
          <p:nvPr/>
        </p:nvSpPr>
        <p:spPr>
          <a:xfrm>
            <a:off x="5217664" y="5374848"/>
            <a:ext cx="17566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076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01F47-1936-CD73-5A69-AE39EEE17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39F462-51C1-AD7D-A4E4-13BBEF30F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10" y="476795"/>
            <a:ext cx="11376790" cy="4973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设三角形的底边、底边上的高、面积分别为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之间的关系式为</a:t>
            </a:r>
            <a:r>
              <a:rPr kumimoji="0" lang="zh-CN" altLang="en-US" sz="3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  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kumimoji="0" lang="zh-CN" altLang="en-US" sz="3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　     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=18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之间的关系式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kumimoji="0" lang="zh-CN" altLang="en-US" sz="3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  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kumimoji="0" lang="zh-CN" altLang="en-US" sz="3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   　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某工人运输粮食的总质量是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每天运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共运了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之间的关系式为</a:t>
            </a:r>
            <a:r>
              <a:rPr kumimoji="0" lang="zh-CN" altLang="en-US" sz="3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kumimoji="0" lang="zh-CN" altLang="en-US" sz="36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　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A886C2-ADBE-06F2-DD4D-F00354A1300E}"/>
              </a:ext>
            </a:extLst>
          </p:cNvPr>
          <p:cNvSpPr txBox="1"/>
          <p:nvPr/>
        </p:nvSpPr>
        <p:spPr>
          <a:xfrm>
            <a:off x="7176075" y="1484865"/>
            <a:ext cx="1468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S=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zh-CN" altLang="en-US" sz="3600" b="1" i="0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DB251C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5941B0-835B-23FF-3064-8969EF165806}"/>
              </a:ext>
            </a:extLst>
          </p:cNvPr>
          <p:cNvSpPr txBox="1"/>
          <p:nvPr/>
        </p:nvSpPr>
        <p:spPr>
          <a:xfrm>
            <a:off x="1271665" y="2301052"/>
            <a:ext cx="17281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正比例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FA02E3-D56D-64AB-1C3B-BD71917F193A}"/>
              </a:ext>
            </a:extLst>
          </p:cNvPr>
          <p:cNvSpPr txBox="1"/>
          <p:nvPr/>
        </p:nvSpPr>
        <p:spPr>
          <a:xfrm>
            <a:off x="4079860" y="3105834"/>
            <a:ext cx="16846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5C2BD99-0933-00AF-FE79-49E7B4384DB0}"/>
              </a:ext>
            </a:extLst>
          </p:cNvPr>
          <p:cNvSpPr txBox="1"/>
          <p:nvPr/>
        </p:nvSpPr>
        <p:spPr>
          <a:xfrm>
            <a:off x="6075915" y="4717963"/>
            <a:ext cx="13246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kumimoji="0" lang="en-US" altLang="zh-CN" sz="3600" b="1" i="1" strike="noStrike" kern="1200" cap="none" spc="0" normalizeH="0" baseline="0" noProof="0" dirty="0" err="1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wx</a:t>
            </a:r>
            <a:r>
              <a:rPr kumimoji="0" lang="zh-CN" altLang="en-US" sz="3600" b="1" i="0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DB251C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3781BB6-F82A-7FE9-3921-DFE2B34B6488}"/>
              </a:ext>
            </a:extLst>
          </p:cNvPr>
          <p:cNvSpPr txBox="1"/>
          <p:nvPr/>
        </p:nvSpPr>
        <p:spPr>
          <a:xfrm>
            <a:off x="8184145" y="4726804"/>
            <a:ext cx="17566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EBB2277-D4D6-525D-9FB9-9C0496DDBAA6}"/>
                  </a:ext>
                </a:extLst>
              </p:cNvPr>
              <p:cNvSpPr txBox="1"/>
              <p:nvPr/>
            </p:nvSpPr>
            <p:spPr>
              <a:xfrm>
                <a:off x="1703696" y="2825706"/>
                <a:ext cx="1152080" cy="10570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8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𝟑𝟔</m:t>
                        </m:r>
                      </m:num>
                      <m:den>
                        <m:r>
                          <a:rPr lang="en-US" altLang="zh-CN" sz="32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𝐡</m:t>
                        </m:r>
                      </m:den>
                    </m:f>
                  </m:oMath>
                </a14:m>
                <a:endParaRPr lang="zh-CN" altLang="en-US" sz="48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EBB2277-D4D6-525D-9FB9-9C0496DDBA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696" y="2825706"/>
                <a:ext cx="1152080" cy="1057021"/>
              </a:xfrm>
              <a:prstGeom prst="rect">
                <a:avLst/>
              </a:prstGeom>
              <a:blipFill>
                <a:blip r:embed="rId3"/>
                <a:stretch>
                  <a:fillRect l="-13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632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2" grpId="0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F58F9-E194-2AB7-812B-CEAC0555D1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3.jpeg">
            <a:extLst>
              <a:ext uri="{FF2B5EF4-FFF2-40B4-BE49-F238E27FC236}">
                <a16:creationId xmlns:a16="http://schemas.microsoft.com/office/drawing/2014/main" id="{5D0D6451-DD3F-5E57-4CB6-7516583BB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7742360" cy="5399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1D99F03-54CB-6716-D634-24F4907D3AB0}"/>
              </a:ext>
            </a:extLst>
          </p:cNvPr>
          <p:cNvSpPr txBox="1"/>
          <p:nvPr/>
        </p:nvSpPr>
        <p:spPr>
          <a:xfrm>
            <a:off x="2207730" y="514454"/>
            <a:ext cx="6105524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反比例函数定义的辨析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64.jpeg">
            <a:extLst>
              <a:ext uri="{FF2B5EF4-FFF2-40B4-BE49-F238E27FC236}">
                <a16:creationId xmlns:a16="http://schemas.microsoft.com/office/drawing/2014/main" id="{100F74AF-964B-2D3F-FA99-DE79E3A109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169" y="1920261"/>
            <a:ext cx="680971" cy="37787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70CFDA-6FE9-B208-6C31-D9FE313C916E}"/>
                  </a:ext>
                </a:extLst>
              </p:cNvPr>
              <p:cNvSpPr txBox="1"/>
              <p:nvPr/>
            </p:nvSpPr>
            <p:spPr>
              <a:xfrm>
                <a:off x="695625" y="1438978"/>
                <a:ext cx="10080700" cy="26232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(1)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是反比例函数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±1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任意实数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70CFDA-6FE9-B208-6C31-D9FE313C91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438978"/>
                <a:ext cx="10080700" cy="2623282"/>
              </a:xfrm>
              <a:prstGeom prst="rect">
                <a:avLst/>
              </a:prstGeom>
              <a:blipFill>
                <a:blip r:embed="rId5"/>
                <a:stretch>
                  <a:fillRect l="-1814" b="-8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3C32352-9DA8-75F6-EFD6-B1EBFA9177A7}"/>
              </a:ext>
            </a:extLst>
          </p:cNvPr>
          <p:cNvSpPr txBox="1"/>
          <p:nvPr/>
        </p:nvSpPr>
        <p:spPr>
          <a:xfrm>
            <a:off x="1199660" y="2437229"/>
            <a:ext cx="576040" cy="834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21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E4B66-342C-9311-4CFC-2C574B75D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EE7B35-9E76-4646-7F0B-0EB877D521FC}"/>
              </a:ext>
            </a:extLst>
          </p:cNvPr>
          <p:cNvSpPr txBox="1"/>
          <p:nvPr/>
        </p:nvSpPr>
        <p:spPr>
          <a:xfrm>
            <a:off x="551614" y="476795"/>
            <a:ext cx="1072874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已知函数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成正比例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成反比例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=4;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8C5183-5E91-6906-DCD1-CEB0C079AF15}"/>
                  </a:ext>
                </a:extLst>
              </p:cNvPr>
              <p:cNvSpPr txBox="1"/>
              <p:nvPr/>
            </p:nvSpPr>
            <p:spPr>
              <a:xfrm>
                <a:off x="695625" y="1554013"/>
                <a:ext cx="7200500" cy="43057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=k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b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∵y=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-y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b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sSub>
                                <m:sSubPr>
                                  <m:ctrlPr>
                                    <a:rPr lang="zh-CN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zh-CN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sSub>
                                <m:sSubPr>
                                  <m:ctrlPr>
                                    <a:rPr lang="zh-CN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zh-CN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zh-CN" altLang="zh-CN" sz="3200" b="1" i="1">
                                          <a:solidFill>
                                            <a:srgbClr val="DB251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3200" b="1" i="1">
                                          <a:solidFill>
                                            <a:srgbClr val="DB251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18" charset="0"/>
                                        </a:rPr>
                                        <m:t>𝒌</m:t>
                                      </m:r>
                                    </m:e>
                                    <m:sub>
                                      <m:r>
                                        <a:rPr lang="en-US" altLang="zh-CN" sz="3200" b="1" i="1">
                                          <a:solidFill>
                                            <a:srgbClr val="DB251C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18" charset="0"/>
                                        </a:rPr>
                                        <m:t>𝟐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32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8C5183-5E91-6906-DCD1-CEB0C079AF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554013"/>
                <a:ext cx="7200500" cy="4305794"/>
              </a:xfrm>
              <a:prstGeom prst="rect">
                <a:avLst/>
              </a:prstGeom>
              <a:blipFill>
                <a:blip r:embed="rId3"/>
                <a:stretch>
                  <a:fillRect l="-2117" b="-1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83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35E06-0133-87DF-7C2C-3ABE8045F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5.jpeg">
            <a:extLst>
              <a:ext uri="{FF2B5EF4-FFF2-40B4-BE49-F238E27FC236}">
                <a16:creationId xmlns:a16="http://schemas.microsoft.com/office/drawing/2014/main" id="{400AC854-2FD9-564A-1F56-DBD8F0701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476795"/>
            <a:ext cx="1673915" cy="47826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D86F1E-D20E-D97D-6822-B0E5ED193B82}"/>
                  </a:ext>
                </a:extLst>
              </p:cNvPr>
              <p:cNvSpPr txBox="1"/>
              <p:nvPr/>
            </p:nvSpPr>
            <p:spPr>
              <a:xfrm>
                <a:off x="623618" y="955056"/>
                <a:ext cx="10800752" cy="25766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已知反比例函数的解析式为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</m:d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≠2	                  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≠-2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≠±2	                  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=±2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D86F1E-D20E-D97D-6822-B0E5ED193B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8" y="955056"/>
                <a:ext cx="10800752" cy="2576603"/>
              </a:xfrm>
              <a:prstGeom prst="rect">
                <a:avLst/>
              </a:prstGeom>
              <a:blipFill>
                <a:blip r:embed="rId4"/>
                <a:stretch>
                  <a:fillRect l="-1693" b="-8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5CE35F4-7434-8807-2496-8C13BFAF320F}"/>
              </a:ext>
            </a:extLst>
          </p:cNvPr>
          <p:cNvSpPr txBox="1"/>
          <p:nvPr/>
        </p:nvSpPr>
        <p:spPr>
          <a:xfrm>
            <a:off x="606693" y="3559444"/>
            <a:ext cx="1038564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成正比例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成反比例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=4;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endParaRPr lang="en-US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349C27-B85A-C31E-B3AE-7506195B7336}"/>
              </a:ext>
            </a:extLst>
          </p:cNvPr>
          <p:cNvSpPr txBox="1"/>
          <p:nvPr/>
        </p:nvSpPr>
        <p:spPr>
          <a:xfrm>
            <a:off x="1592547" y="1844890"/>
            <a:ext cx="6871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837B120-3CED-3A40-BFBF-73596BA72386}"/>
                  </a:ext>
                </a:extLst>
              </p:cNvPr>
              <p:cNvSpPr txBox="1"/>
              <p:nvPr/>
            </p:nvSpPr>
            <p:spPr>
              <a:xfrm>
                <a:off x="1592547" y="4761921"/>
                <a:ext cx="1684667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kumimoji="0" lang="en-US" altLang="zh-CN" sz="36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837B120-3CED-3A40-BFBF-73596BA72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2547" y="4761921"/>
                <a:ext cx="1684667" cy="892552"/>
              </a:xfrm>
              <a:prstGeom prst="rect">
                <a:avLst/>
              </a:prstGeom>
              <a:blipFill>
                <a:blip r:embed="rId5"/>
                <a:stretch>
                  <a:fillRect l="-10830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6BD2D85-A679-CED4-1677-5101A3B91780}"/>
                  </a:ext>
                </a:extLst>
              </p:cNvPr>
              <p:cNvSpPr txBox="1"/>
              <p:nvPr/>
            </p:nvSpPr>
            <p:spPr>
              <a:xfrm>
                <a:off x="6312015" y="4745241"/>
                <a:ext cx="748602" cy="889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𝟏𝟕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36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6BD2D85-A679-CED4-1677-5101A3B917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15" y="4745241"/>
                <a:ext cx="748602" cy="88992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673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755</TotalTime>
  <Words>915</Words>
  <Application>Microsoft Office PowerPoint</Application>
  <PresentationFormat>宽屏</PresentationFormat>
  <Paragraphs>64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354</cp:revision>
  <dcterms:created xsi:type="dcterms:W3CDTF">2016-07-05T04:43:00Z</dcterms:created>
  <dcterms:modified xsi:type="dcterms:W3CDTF">2024-11-19T15:42:14Z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