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sldIdLst>
    <p:sldId id="267" r:id="rId2"/>
    <p:sldId id="2750" r:id="rId3"/>
    <p:sldId id="2751" r:id="rId4"/>
    <p:sldId id="2752" r:id="rId5"/>
    <p:sldId id="2753" r:id="rId6"/>
    <p:sldId id="2754" r:id="rId7"/>
    <p:sldId id="2755" r:id="rId8"/>
    <p:sldId id="2756" r:id="rId9"/>
    <p:sldId id="2757" r:id="rId10"/>
    <p:sldId id="2758" r:id="rId11"/>
    <p:sldId id="2759" r:id="rId12"/>
    <p:sldId id="2760" r:id="rId13"/>
    <p:sldId id="2761" r:id="rId14"/>
    <p:sldId id="2762" r:id="rId15"/>
    <p:sldId id="2763" r:id="rId16"/>
    <p:sldId id="2764" r:id="rId17"/>
    <p:sldId id="2765" r:id="rId18"/>
    <p:sldId id="2766" r:id="rId19"/>
    <p:sldId id="2767" r:id="rId20"/>
    <p:sldId id="2768" r:id="rId21"/>
    <p:sldId id="2769" r:id="rId22"/>
    <p:sldId id="2770" r:id="rId23"/>
    <p:sldId id="2771" r:id="rId24"/>
    <p:sldId id="2772" r:id="rId25"/>
    <p:sldId id="2773" r:id="rId26"/>
    <p:sldId id="2774" r:id="rId27"/>
    <p:sldId id="2775" r:id="rId28"/>
    <p:sldId id="2776" r:id="rId29"/>
    <p:sldId id="2777" r:id="rId30"/>
    <p:sldId id="2778" r:id="rId31"/>
    <p:sldId id="2779" r:id="rId32"/>
    <p:sldId id="2780" r:id="rId33"/>
    <p:sldId id="2781" r:id="rId34"/>
    <p:sldId id="2782" r:id="rId35"/>
    <p:sldId id="2783" r:id="rId36"/>
    <p:sldId id="2784" r:id="rId37"/>
    <p:sldId id="2785" r:id="rId38"/>
    <p:sldId id="2786" r:id="rId39"/>
    <p:sldId id="2787" r:id="rId40"/>
    <p:sldId id="2788" r:id="rId41"/>
    <p:sldId id="2789" r:id="rId42"/>
    <p:sldId id="2790" r:id="rId43"/>
    <p:sldId id="2791" r:id="rId44"/>
    <p:sldId id="2792" r:id="rId45"/>
    <p:sldId id="2793" r:id="rId46"/>
    <p:sldId id="2794" r:id="rId47"/>
    <p:sldId id="2795" r:id="rId48"/>
    <p:sldId id="2796" r:id="rId49"/>
    <p:sldId id="2797" r:id="rId50"/>
    <p:sldId id="2798" r:id="rId51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6C09F4-4B40-C124-D641-046ECAD9C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1F40D7E-FBA5-774C-DEA4-ECF587B696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3B425B0-79B3-5EDA-59C3-C5E4EF56039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2189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432004-C345-436C-3276-D18BFD351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DBFCDE7-E119-92B5-FD08-5493C120A1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076EB24-4AAD-00E5-6ABB-095C8079CF5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5636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B5A65D-AAEE-A111-34BB-B8D60CD7D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5355650-A9C1-6A70-B0EE-0BAA19348C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58D0981-1F88-D0D7-5DBE-0B3CB1FE285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8981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40519C-CE5B-0954-ADB9-4A701FFE8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A4599FB-4710-28AC-2778-5F98C5F9A6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487AFF5-6CAB-A821-64C6-5AD7C1E74DA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7139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DE331C-2BAB-C77C-DF7B-8F1CCBDC4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142C3DC-C0D0-BD8F-52D7-D988007D9F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5DF2D51-513E-A8BE-3B56-527A13B3500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0634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5648DE-9F91-D8A1-0BE4-A097FACF6A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D5112F1-D8AD-DD07-25EC-3B54055995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5C9D467-A0C3-DADF-4081-6C4E4E6F66D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2891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005C10-F592-FDA3-3756-1F1D57618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729BBE9-10F0-79D4-5255-061989442D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DFEFADF-81CD-DD2B-525D-94E0644911F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8256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721754-8C49-447B-F4BB-722A13201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2C5DAA9-2A8F-F5FA-C363-C3A4517AF7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7267DCF-FED3-B49B-8821-213B16966A7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0229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E0F12-82A8-F45F-E7AF-9793EA47E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F93377A-8BD0-AB5F-4136-DF5724AE8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7E41845-A001-260F-B20C-988D3D49358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3807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E92D6-0471-B7BC-4E39-AF7FD1F3A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13AA140-0095-D4A6-E53E-C29BBA860B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148105C-8BF4-50C8-B846-FDBA2039CFF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482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1696C1-123C-E2FB-7C10-97BC2F365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77D7EED-DD89-F802-0F2B-22D116DB2E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1AA8B21-59F2-4CD6-52FC-D9C81DF0F06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3859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74FEE3-C3CE-6091-3102-0A39E416B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D6D9305-1173-1720-EA2D-AC9A7CD66F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EE76ACA-022F-9F80-3B09-60829DF48FA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667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3C776B-40A1-3B06-1B3B-402AC68AC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8706CA7-B733-082C-8831-E066D8CAB9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8CD09DA-37CC-70A8-1644-8AF898CC435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2237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A68F6-D0DC-017B-5250-C5628298D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1ECAAB8-F2B2-C5A7-1518-367506D0DA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3A0E08D-B19A-E2FA-A0A0-6F759F4651D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9323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E5E5E-A8E9-ECD0-8D40-54F095319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71D5322-646D-ECB2-C705-3EB5476F0F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60AC1FF-630D-30D0-45C8-532286205A9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0566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0B4AE8-E297-D484-421A-1DB2F6FEB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A1B528B-BE33-21D6-A2C1-FDD63B6176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7334F23-65B5-61A2-79BC-20DD4BA9325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7345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C57326-AE72-A7AD-0198-3B5E88BBC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C7D0A27-CE74-415B-4FAF-0F7C9C7FF9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9146A94-F1FC-3790-1029-A108718D5A8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1673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7E9AA-D814-925C-2C4C-DEA7F06B3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906EBFA-125A-E3E6-5EA3-3625698DB0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0D162EC-0E3D-7D07-1F73-3FC3A09ED17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0524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9286-8EDC-9C0F-4CD4-C5EDC5F1BF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6AB5694-D657-BD58-A5A6-2B7C8335DF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DD5E0CA-813B-D1DF-6CD2-5B349ED6F75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4562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A00DB3-CADB-2CB3-F8C5-74C3B9F39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D66C5A9-3254-7EE3-526D-EA1D049B30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31DA2BE-F882-DC73-1EE4-2C0E57F9283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6660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4C495-B5ED-2ED5-E3EC-486EE080F6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0133735-1335-1CF5-8131-FE207CDBC5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79D2610-6B39-FE33-35CB-933ABCC611A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013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69FBA-6E0D-43DB-4611-12EC5CB77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D8A0C13-E48F-8278-6B75-E0B9930AC9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FA43299-3051-D183-9500-86FA7E92C48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0511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F5730-36A8-5CE0-7B1C-EA0C44E0B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4271400-96AD-197B-77D1-59BC2AF7FD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584416E-0DDA-E9D6-D06B-85FE7D2C592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173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18FECF-4BCC-1C1B-F9B5-67ABF132D2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46AE7D6-4B55-3D23-85A4-5A3B2A358C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02B1415-1747-1AE1-31F4-8934081DCC1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91711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C12757-6BD9-BBFC-AA0D-584E96D88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169F1DA-3C9B-2478-3CCA-C366539BD1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8C18F19-4ED8-D3D0-E4C2-BB0FD774A21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5729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CBBC57-6824-65D7-E4B4-D65BD8D02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CF08702-99F7-53ED-B937-7EDE077082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4B72EAB-2E7C-6A3F-A4FB-8E47F66858A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9778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0E7C6-E352-2615-966C-563E9A665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70AB9FE-A375-D686-7936-3180FC493E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FD3A060-2901-C7A9-48B4-5D6DC51F2BA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1309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0CE6E8-D066-C8A0-7C5B-1BBCE7DC8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FCF19E8-BDE5-E76F-7600-A7E22C3B9A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6853918-849C-88E9-A9DA-6D6DA0093C1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8953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B66039-8A38-E1E7-D0BD-E81F2EE5A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1B1124D-758E-E528-7FE3-E6F637E8A8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198103C-80FC-9C7A-8693-154899555AD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6975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0AE16-38F7-8D59-BE2B-DD7266B81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B29901C-597A-81FE-B6DB-43B6C77FB5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D571F66-7885-32E7-F19B-318CB28693A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58896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0B94E-6350-F797-4384-0A7AAB8D2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A2E374C-6DA7-9AB1-E4E5-97E6A4698F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E78D806-FEB6-3D9C-F9DB-409FA57697B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99681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40AA10-EBFE-DB91-3478-EF2D713B5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8D5B15C-9D3F-98EB-C3E4-0DB2DDC709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AE03A7C-0272-6CF4-4345-0770D352791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642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64D0F-781F-D2BE-0DFB-354C8A007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0EBFB15-3C5A-C8C5-C9A7-DD2360516A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10461C3-0166-7E66-FCCE-CA46530E512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50812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C8A05F-AF68-A2FE-EA47-D5C46767A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B4A5F3D-1092-4BB5-C98E-2E209BD77D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0967F05-41C6-FB37-2169-449627BC653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64297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E6A7AD-295D-86F6-0B81-F5C8446ED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9619B25-062D-550A-414D-A8A685D909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A35AC21-AE46-ADE8-D0A0-6BBEA486800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92945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DBDD9-4018-B880-8048-FBB099513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F7042AA-361C-C9E3-8ECC-9DE36780D5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B05FFC8-B28D-CC2A-1F00-999DC5357D1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99123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7CDA7F-26DA-5562-5731-725E40FB00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D569EAF-A1C7-8233-4147-5308F75593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45AD42F-C57F-E075-CFA1-D67C224F1A0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90259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ED426-E450-10EB-51EC-464924F6E5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3654D5D-B327-BA06-767A-DB1DF10C8D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0B66B10-47A2-A9F4-AAD3-28DAEAE1EB3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12395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7B415-B1DD-3B3C-72F3-B3C1555A6E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8D3D3B8-FB17-DAFA-38A4-2C65DDCDDB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293A60F-C88E-59AF-E34A-03134D4DBF4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31208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326BB-B275-EA7F-AB0C-0933AEBEF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E600248-524D-6EFA-A01F-B13497E77F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7DFD43D-F77D-CD5B-E0F4-BD38A59457A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54403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B6A57-B5A3-87EC-82CE-45E6BEA3A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6BADB10-506B-4552-94A0-20E748825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97DB481-2C77-8A0F-F0E3-A4F12FB7239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65307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E885A-AD33-16AA-8EBB-1C1232937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E337B41-46F6-6448-3E55-48D925B376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13D9182-F8CE-40C2-898F-A9492615ACC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4997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1FE129-5C34-68E1-AAEF-C4F12B075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9BB6C24-7CD7-32E9-5BC4-01479101BB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0BE4104-A0C4-13DE-9C5F-8998F9F8F5D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314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58BF90-E5BF-E271-1DC0-7DE71CBB81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F027B4A-8986-AA4D-AB53-570A65759C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7B98830-D3E9-6B79-6F83-8C12912AAC1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13214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89FDF-B7EE-330E-A77F-AF21E1DEE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B26B39E-F8CF-2151-2EB8-20460A02A0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09012C5-C249-C7B7-66A2-7C40C7C4E51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079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3562DE-38D5-4685-0232-5E007651B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79BEC60-CDE4-32CB-74EE-9DEFB8A4A8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832FF37-9B8F-70A6-6739-7FEF1CE5F36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6889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66763-938A-3EAC-7D11-72C17F2D0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2264693-0B67-CC78-763F-15ED9A971D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DC4FB22-1CE7-C1E5-734C-F8D7719F757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351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F0459-F611-DBEA-5961-40FCE0E4A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1EA446E-1B9A-6336-7457-24521025B8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DA43B23-6EA6-526F-CC1B-8F696CF6EDA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638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A7E37-3A6D-E903-AD2A-BC808AEFE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C244A61-380A-704D-B35C-E0AB20D4CD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F8419D5-11EC-8F1A-D7BD-B8D78F55B8A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906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T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t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TIF"/><Relationship Id="rId4" Type="http://schemas.openxmlformats.org/officeDocument/2006/relationships/image" Target="../media/image31.T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T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T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T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T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T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TIF"/><Relationship Id="rId4" Type="http://schemas.openxmlformats.org/officeDocument/2006/relationships/image" Target="../media/image44.T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T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T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A8661A-85AD-B240-CE19-B916CF37550C}"/>
              </a:ext>
            </a:extLst>
          </p:cNvPr>
          <p:cNvSpPr txBox="1"/>
          <p:nvPr/>
        </p:nvSpPr>
        <p:spPr>
          <a:xfrm>
            <a:off x="2783770" y="1844890"/>
            <a:ext cx="684047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八年级数学</a:t>
            </a:r>
            <a:r>
              <a:rPr lang="en-US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期末达标检测卷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96E37B-94FF-9201-AF59-5B510244F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FAABD2-4D23-5042-9374-8C24077C0C94}"/>
                  </a:ext>
                </a:extLst>
              </p:cNvPr>
              <p:cNvSpPr txBox="1"/>
              <p:nvPr/>
            </p:nvSpPr>
            <p:spPr>
              <a:xfrm>
                <a:off x="623620" y="415094"/>
                <a:ext cx="10944760" cy="31070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的图象相交于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两点分别作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轴的垂线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垂足分别为点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则四边形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ACBD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	               B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	</a:t>
                </a:r>
              </a:p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	               D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FAABD2-4D23-5042-9374-8C24077C0C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15094"/>
                <a:ext cx="10944760" cy="3107069"/>
              </a:xfrm>
              <a:prstGeom prst="rect">
                <a:avLst/>
              </a:prstGeom>
              <a:blipFill>
                <a:blip r:embed="rId3"/>
                <a:stretch>
                  <a:fillRect l="-1670" r="-780" b="-6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80.jpeg">
            <a:extLst>
              <a:ext uri="{FF2B5EF4-FFF2-40B4-BE49-F238E27FC236}">
                <a16:creationId xmlns:a16="http://schemas.microsoft.com/office/drawing/2014/main" id="{84102D2F-E960-2F27-ABD7-95E1AEBFAC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960" y="2684154"/>
            <a:ext cx="3096215" cy="300726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3D80678-331C-B923-9FCD-F7363FFB39D7}"/>
              </a:ext>
            </a:extLst>
          </p:cNvPr>
          <p:cNvSpPr txBox="1"/>
          <p:nvPr/>
        </p:nvSpPr>
        <p:spPr>
          <a:xfrm>
            <a:off x="5159935" y="1844890"/>
            <a:ext cx="6480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121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FF4EFF-2BD8-E3A7-A3F6-BFA24F2F19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2C176D8-A604-8382-9665-1102FFE717E8}"/>
                  </a:ext>
                </a:extLst>
              </p:cNvPr>
              <p:cNvSpPr txBox="1"/>
              <p:nvPr/>
            </p:nvSpPr>
            <p:spPr>
              <a:xfrm>
                <a:off x="623619" y="548800"/>
                <a:ext cx="10872755" cy="44794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矩形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 cm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对角线交于点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为邻边作平行四边形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AOG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对角线交于点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为邻边作平行四边形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对角线交于点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;…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依此类推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则平行四边形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cm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B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cm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cm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D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cm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2C176D8-A604-8382-9665-1102FFE717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548800"/>
                <a:ext cx="10872755" cy="4479496"/>
              </a:xfrm>
              <a:prstGeom prst="rect">
                <a:avLst/>
              </a:prstGeom>
              <a:blipFill>
                <a:blip r:embed="rId3"/>
                <a:stretch>
                  <a:fillRect l="-1682" t="-2585" r="-3027" b="-1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0C7A684-EBFA-9D5B-7748-7ACB4F87B3D5}"/>
              </a:ext>
            </a:extLst>
          </p:cNvPr>
          <p:cNvSpPr txBox="1"/>
          <p:nvPr/>
        </p:nvSpPr>
        <p:spPr>
          <a:xfrm>
            <a:off x="1199660" y="2782669"/>
            <a:ext cx="6480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pic>
        <p:nvPicPr>
          <p:cNvPr id="6" name="image81.jpeg">
            <a:extLst>
              <a:ext uri="{FF2B5EF4-FFF2-40B4-BE49-F238E27FC236}">
                <a16:creationId xmlns:a16="http://schemas.microsoft.com/office/drawing/2014/main" id="{1A7D7A20-F416-C37B-E060-97A544629E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55" y="2996970"/>
            <a:ext cx="2592180" cy="302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63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516A1-7A29-F6C7-9D12-0D5117B2EF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5BEB3A-B0F2-70BD-6500-0FF8F59C2263}"/>
                  </a:ext>
                </a:extLst>
              </p:cNvPr>
              <p:cNvSpPr txBox="1"/>
              <p:nvPr/>
            </p:nvSpPr>
            <p:spPr>
              <a:xfrm>
                <a:off x="515612" y="764815"/>
                <a:ext cx="11160775" cy="41740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二、填空题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本大题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个小题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每小题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没有意义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化简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的结果是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的图象过坐标原点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5BEB3A-B0F2-70BD-6500-0FF8F59C22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12" y="764815"/>
                <a:ext cx="11160775" cy="4174091"/>
              </a:xfrm>
              <a:prstGeom prst="rect">
                <a:avLst/>
              </a:prstGeom>
              <a:blipFill>
                <a:blip r:embed="rId3"/>
                <a:stretch>
                  <a:fillRect l="-1694" r="-1257" b="-4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1F2585F-FA9B-5DD1-EA09-6EFB843144F1}"/>
              </a:ext>
            </a:extLst>
          </p:cNvPr>
          <p:cNvSpPr txBox="1"/>
          <p:nvPr/>
        </p:nvSpPr>
        <p:spPr>
          <a:xfrm>
            <a:off x="2423745" y="1988900"/>
            <a:ext cx="5760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EFCA3F-CB86-9E78-05FF-2424BCC9876C}"/>
              </a:ext>
            </a:extLst>
          </p:cNvPr>
          <p:cNvSpPr txBox="1"/>
          <p:nvPr/>
        </p:nvSpPr>
        <p:spPr>
          <a:xfrm>
            <a:off x="5663970" y="3284990"/>
            <a:ext cx="11520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a+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405B923-945E-53FF-1951-6DA1114857EF}"/>
              </a:ext>
            </a:extLst>
          </p:cNvPr>
          <p:cNvSpPr txBox="1"/>
          <p:nvPr/>
        </p:nvSpPr>
        <p:spPr>
          <a:xfrm>
            <a:off x="10560310" y="4221055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15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BFC0AB-8AE9-1B25-B1CB-04670D89BF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4A0E55F-CCE1-9665-CBAB-C08A14EF629D}"/>
              </a:ext>
            </a:extLst>
          </p:cNvPr>
          <p:cNvSpPr txBox="1"/>
          <p:nvPr/>
        </p:nvSpPr>
        <p:spPr>
          <a:xfrm>
            <a:off x="479610" y="1988900"/>
            <a:ext cx="11088770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个数据分成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若第一组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个数的平均数是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个数的平均数是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个数的平均数是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个数的平均数是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6BA2B2-6E4F-C4BC-83D6-3872C7344637}"/>
              </a:ext>
            </a:extLst>
          </p:cNvPr>
          <p:cNvSpPr txBox="1"/>
          <p:nvPr/>
        </p:nvSpPr>
        <p:spPr>
          <a:xfrm>
            <a:off x="5015925" y="3789025"/>
            <a:ext cx="16561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111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0538A7-D5C8-6CAF-7715-9F94A990E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1F782A-9844-26AC-6BE6-9049EF7EF48E}"/>
                  </a:ext>
                </a:extLst>
              </p:cNvPr>
              <p:cNvSpPr txBox="1"/>
              <p:nvPr/>
            </p:nvSpPr>
            <p:spPr>
              <a:xfrm>
                <a:off x="551615" y="476795"/>
                <a:ext cx="10656740" cy="20089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是常数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是常数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的图象相交于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(-2,3),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1F782A-9844-26AC-6BE6-9049EF7EF4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476795"/>
                <a:ext cx="10656740" cy="2008948"/>
              </a:xfrm>
              <a:prstGeom prst="rect">
                <a:avLst/>
              </a:prstGeom>
              <a:blipFill>
                <a:blip r:embed="rId3"/>
                <a:stretch>
                  <a:fillRect l="-1715" r="-2744" b="-10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82.jpeg">
            <a:extLst>
              <a:ext uri="{FF2B5EF4-FFF2-40B4-BE49-F238E27FC236}">
                <a16:creationId xmlns:a16="http://schemas.microsoft.com/office/drawing/2014/main" id="{060B89D8-6B6B-4D04-14C2-75AA89D760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5722" y="2924965"/>
            <a:ext cx="2644515" cy="290038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560F1C5-8453-5B1A-3F64-3A27D31EBA78}"/>
              </a:ext>
            </a:extLst>
          </p:cNvPr>
          <p:cNvSpPr txBox="1"/>
          <p:nvPr/>
        </p:nvSpPr>
        <p:spPr>
          <a:xfrm>
            <a:off x="4295875" y="1839412"/>
            <a:ext cx="15121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000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4DAB33-683E-9051-5C2C-CB1CC32F2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2749DA-987E-B3C4-C2E1-3EDA0E142959}"/>
                  </a:ext>
                </a:extLst>
              </p:cNvPr>
              <p:cNvSpPr txBox="1"/>
              <p:nvPr/>
            </p:nvSpPr>
            <p:spPr>
              <a:xfrm>
                <a:off x="623619" y="1232757"/>
                <a:ext cx="10584735" cy="32844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若关于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)−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𝒂</m:t>
                                  </m:r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+</m:t>
                                  </m:r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num>
                                <m:den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有解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𝒂𝒚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有整数解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则符合条件的所有整数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的和为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2749DA-987E-B3C4-C2E1-3EDA0E1429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1232757"/>
                <a:ext cx="10584735" cy="3284489"/>
              </a:xfrm>
              <a:prstGeom prst="rect">
                <a:avLst/>
              </a:prstGeom>
              <a:blipFill>
                <a:blip r:embed="rId3"/>
                <a:stretch>
                  <a:fillRect l="-1727" r="-1727" b="-6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7A6B989-9AF1-1A38-F22B-253889A11CAB}"/>
              </a:ext>
            </a:extLst>
          </p:cNvPr>
          <p:cNvSpPr txBox="1"/>
          <p:nvPr/>
        </p:nvSpPr>
        <p:spPr>
          <a:xfrm>
            <a:off x="3575825" y="3870915"/>
            <a:ext cx="5760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276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19979-D01E-FEE5-1A3D-87DAC5677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13E9D7B-7EFB-9CC8-33AC-F7D161727137}"/>
              </a:ext>
            </a:extLst>
          </p:cNvPr>
          <p:cNvSpPr txBox="1"/>
          <p:nvPr/>
        </p:nvSpPr>
        <p:spPr>
          <a:xfrm>
            <a:off x="683096" y="548800"/>
            <a:ext cx="10597264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垂足为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分别为边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EFGH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83.jpeg">
            <a:extLst>
              <a:ext uri="{FF2B5EF4-FFF2-40B4-BE49-F238E27FC236}">
                <a16:creationId xmlns:a16="http://schemas.microsoft.com/office/drawing/2014/main" id="{A1B07715-43BE-AFC4-EE92-601B646058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60" y="3140980"/>
            <a:ext cx="3386738" cy="280819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E7AAC13-8B6B-710E-C8C8-948B83E4C8BE}"/>
              </a:ext>
            </a:extLst>
          </p:cNvPr>
          <p:cNvSpPr txBox="1"/>
          <p:nvPr/>
        </p:nvSpPr>
        <p:spPr>
          <a:xfrm>
            <a:off x="8832190" y="2352925"/>
            <a:ext cx="748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057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3D21DE-9AEC-6010-6FB8-A149E2A65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C728A18-4D8E-67E4-F252-CB638ED67EDB}"/>
                  </a:ext>
                </a:extLst>
              </p:cNvPr>
              <p:cNvSpPr txBox="1"/>
              <p:nvPr/>
            </p:nvSpPr>
            <p:spPr>
              <a:xfrm>
                <a:off x="623620" y="764815"/>
                <a:ext cx="10728745" cy="42249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若一个四位数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的个位数字与十位数字的平方差恰好是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去掉个位数字与十位数字后得到的两位数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则这个四位数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为“平方差数”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一个“平方差数”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的千位数字为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百位数字为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十位数字为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个位数字为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𝒅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𝑴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𝒅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均是整数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且满足条件的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取得最大值时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最大值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C728A18-4D8E-67E4-F252-CB638ED67E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764815"/>
                <a:ext cx="10728745" cy="4224939"/>
              </a:xfrm>
              <a:prstGeom prst="rect">
                <a:avLst/>
              </a:prstGeom>
              <a:blipFill>
                <a:blip r:embed="rId3"/>
                <a:stretch>
                  <a:fillRect l="-1705" t="-2738" r="-1761" b="-4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048ACAE-1F60-C5A8-B4AC-F5AA1D88B7D6}"/>
              </a:ext>
            </a:extLst>
          </p:cNvPr>
          <p:cNvSpPr txBox="1"/>
          <p:nvPr/>
        </p:nvSpPr>
        <p:spPr>
          <a:xfrm>
            <a:off x="9336225" y="3717020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910AF1-AAD2-A819-A4AE-023C1029FAE0}"/>
              </a:ext>
            </a:extLst>
          </p:cNvPr>
          <p:cNvSpPr txBox="1"/>
          <p:nvPr/>
        </p:nvSpPr>
        <p:spPr>
          <a:xfrm>
            <a:off x="2251183" y="4307593"/>
            <a:ext cx="139664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6 318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57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2F579-D959-27A0-5A00-11D13E5F1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86894EC-3EA3-11F4-DCD4-F99E4DCD17F3}"/>
                  </a:ext>
                </a:extLst>
              </p:cNvPr>
              <p:cNvSpPr txBox="1"/>
              <p:nvPr/>
            </p:nvSpPr>
            <p:spPr>
              <a:xfrm>
                <a:off x="695625" y="620805"/>
                <a:ext cx="10368720" cy="32610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三、解答题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本大题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个小题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19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其余每题各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78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解答时每小题必须给出必要的演算过程或推理步骤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画出必要的图形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包括辅助线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19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+(-1)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2 025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×(3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14-π)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6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36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86894EC-3EA3-11F4-DCD4-F99E4DCD17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620805"/>
                <a:ext cx="10368720" cy="3261021"/>
              </a:xfrm>
              <a:prstGeom prst="rect">
                <a:avLst/>
              </a:prstGeom>
              <a:blipFill>
                <a:blip r:embed="rId3"/>
                <a:stretch>
                  <a:fillRect l="-1764" t="-3738" r="-1822" b="-1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FF82667-25DA-B290-5E7F-BCCB79D96484}"/>
              </a:ext>
            </a:extLst>
          </p:cNvPr>
          <p:cNvSpPr txBox="1"/>
          <p:nvPr/>
        </p:nvSpPr>
        <p:spPr>
          <a:xfrm>
            <a:off x="767630" y="4005040"/>
            <a:ext cx="554438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原式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81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53832-C9A2-8006-52A4-199FC59D39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9F093C-17AB-D7E8-5EA3-6C11F44D1C74}"/>
                  </a:ext>
                </a:extLst>
              </p:cNvPr>
              <p:cNvSpPr txBox="1"/>
              <p:nvPr/>
            </p:nvSpPr>
            <p:spPr>
              <a:xfrm>
                <a:off x="911640" y="692810"/>
                <a:ext cx="6105524" cy="9755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9F093C-17AB-D7E8-5EA3-6C11F44D1C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40" y="692810"/>
                <a:ext cx="6105524" cy="975588"/>
              </a:xfrm>
              <a:prstGeom prst="rect">
                <a:avLst/>
              </a:prstGeom>
              <a:blipFill>
                <a:blip r:embed="rId3"/>
                <a:stretch>
                  <a:fillRect l="-3097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8C06BD5-B82E-D78C-E02E-89E65BDA6C09}"/>
                  </a:ext>
                </a:extLst>
              </p:cNvPr>
              <p:cNvSpPr txBox="1"/>
              <p:nvPr/>
            </p:nvSpPr>
            <p:spPr>
              <a:xfrm>
                <a:off x="983645" y="1916895"/>
                <a:ext cx="6033519" cy="2647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8C06BD5-B82E-D78C-E02E-89E65BDA6C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45" y="1916895"/>
                <a:ext cx="6033519" cy="2647776"/>
              </a:xfrm>
              <a:prstGeom prst="rect">
                <a:avLst/>
              </a:prstGeom>
              <a:blipFill>
                <a:blip r:embed="rId4"/>
                <a:stretch>
                  <a:fillRect l="-3030" b="-2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372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D935E4-4156-E893-BAF4-24123FFF7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872F43-E4A6-CCB3-3017-DA96D81786A7}"/>
                  </a:ext>
                </a:extLst>
              </p:cNvPr>
              <p:cNvSpPr txBox="1"/>
              <p:nvPr/>
            </p:nvSpPr>
            <p:spPr>
              <a:xfrm>
                <a:off x="623620" y="836820"/>
                <a:ext cx="10296715" cy="28553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一、选择题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本大题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个小题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每小题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的值是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	</a:t>
                </a: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	</a:t>
                </a: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=-3	</a:t>
                </a: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=-4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872F43-E4A6-CCB3-3017-DA96D81786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836820"/>
                <a:ext cx="10296715" cy="2855397"/>
              </a:xfrm>
              <a:prstGeom prst="rect">
                <a:avLst/>
              </a:prstGeom>
              <a:blipFill>
                <a:blip r:embed="rId3"/>
                <a:stretch>
                  <a:fillRect l="-1776" b="-6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8FF0E49-5A3D-05F7-AF94-254CBAAF43C6}"/>
              </a:ext>
            </a:extLst>
          </p:cNvPr>
          <p:cNvSpPr txBox="1"/>
          <p:nvPr/>
        </p:nvSpPr>
        <p:spPr>
          <a:xfrm>
            <a:off x="7248080" y="2060905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536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5FE3C1-9822-1735-8FE2-20FE522EB8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E27ACD4-351C-D32D-FAB4-C2280970E1F9}"/>
              </a:ext>
            </a:extLst>
          </p:cNvPr>
          <p:cNvSpPr txBox="1"/>
          <p:nvPr/>
        </p:nvSpPr>
        <p:spPr>
          <a:xfrm>
            <a:off x="673370" y="385808"/>
            <a:ext cx="7704535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为线段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用直尺和圆规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的下方作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小明想要研究两底角顶点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底边高线上的点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及该点关于底边的对称点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所形成的四边形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BFCE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的形状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请根据他的思路完成以下填空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84.jpeg">
            <a:extLst>
              <a:ext uri="{FF2B5EF4-FFF2-40B4-BE49-F238E27FC236}">
                <a16:creationId xmlns:a16="http://schemas.microsoft.com/office/drawing/2014/main" id="{F987779C-CED7-8A08-B7E6-7DCE8E1A6E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180" y="1124840"/>
            <a:ext cx="2699621" cy="360025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D785D486-38DF-3BB0-4C70-871C603EF0A3}"/>
              </a:ext>
            </a:extLst>
          </p:cNvPr>
          <p:cNvGrpSpPr/>
          <p:nvPr/>
        </p:nvGrpSpPr>
        <p:grpSpPr>
          <a:xfrm>
            <a:off x="8688180" y="620805"/>
            <a:ext cx="2808195" cy="5232314"/>
            <a:chOff x="8688180" y="620805"/>
            <a:chExt cx="2808195" cy="5232314"/>
          </a:xfrm>
        </p:grpSpPr>
        <p:pic>
          <p:nvPicPr>
            <p:cNvPr id="5" name="image85.jpeg">
              <a:extLst>
                <a:ext uri="{FF2B5EF4-FFF2-40B4-BE49-F238E27FC236}">
                  <a16:creationId xmlns:a16="http://schemas.microsoft.com/office/drawing/2014/main" id="{7F904A0E-AF86-B03F-FE32-21398E446F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88180" y="620805"/>
              <a:ext cx="2808195" cy="4681898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10DD39F-C724-9D75-BB4C-31EA6AFC5369}"/>
                </a:ext>
              </a:extLst>
            </p:cNvPr>
            <p:cNvSpPr txBox="1"/>
            <p:nvPr/>
          </p:nvSpPr>
          <p:spPr>
            <a:xfrm>
              <a:off x="9336225" y="5329899"/>
              <a:ext cx="165611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solidFill>
                    <a:srgbClr val="DB251C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DB251C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DB251C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en-US" sz="2800" b="1" dirty="0">
                <a:solidFill>
                  <a:srgbClr val="DB251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D5B44F4C-431A-1608-3E1B-9E9CBA59C252}"/>
              </a:ext>
            </a:extLst>
          </p:cNvPr>
          <p:cNvSpPr txBox="1"/>
          <p:nvPr/>
        </p:nvSpPr>
        <p:spPr>
          <a:xfrm>
            <a:off x="767630" y="5302703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作图如答案图所示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71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8F44E3-FE25-3F0C-A24A-50D9CD707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FB2AF4-B222-BD2F-65CA-44BC63694192}"/>
              </a:ext>
            </a:extLst>
          </p:cNvPr>
          <p:cNvSpPr txBox="1"/>
          <p:nvPr/>
        </p:nvSpPr>
        <p:spPr>
          <a:xfrm>
            <a:off x="695625" y="620805"/>
            <a:ext cx="979268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:∵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,∴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b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b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(A.S.A.),</a:t>
            </a:r>
            <a:b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b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,∴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b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BFCE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b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b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BFCE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85.jpeg">
            <a:extLst>
              <a:ext uri="{FF2B5EF4-FFF2-40B4-BE49-F238E27FC236}">
                <a16:creationId xmlns:a16="http://schemas.microsoft.com/office/drawing/2014/main" id="{C5D305EB-5597-CFFE-32F2-9434D713CD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170" y="1484865"/>
            <a:ext cx="2504932" cy="417629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672FC47-B384-00D7-B888-2415AB9CAB65}"/>
              </a:ext>
            </a:extLst>
          </p:cNvPr>
          <p:cNvSpPr txBox="1"/>
          <p:nvPr/>
        </p:nvSpPr>
        <p:spPr>
          <a:xfrm>
            <a:off x="7392090" y="620805"/>
            <a:ext cx="8926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6353E9E-070C-15C3-496C-C11D90101BF5}"/>
              </a:ext>
            </a:extLst>
          </p:cNvPr>
          <p:cNvSpPr txBox="1"/>
          <p:nvPr/>
        </p:nvSpPr>
        <p:spPr>
          <a:xfrm>
            <a:off x="2411306" y="2276920"/>
            <a:ext cx="10205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8A4A902-E351-3579-7171-C576043917D3}"/>
              </a:ext>
            </a:extLst>
          </p:cNvPr>
          <p:cNvSpPr txBox="1"/>
          <p:nvPr/>
        </p:nvSpPr>
        <p:spPr>
          <a:xfrm>
            <a:off x="4943578" y="2782669"/>
            <a:ext cx="20164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927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0A9F41-B48D-29FB-258B-F9B690CA8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00B0991-77B8-5A02-F549-217115123B9F}"/>
              </a:ext>
            </a:extLst>
          </p:cNvPr>
          <p:cNvSpPr txBox="1"/>
          <p:nvPr/>
        </p:nvSpPr>
        <p:spPr>
          <a:xfrm>
            <a:off x="695624" y="980830"/>
            <a:ext cx="799255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小明进一步研究发现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任意等腰三角形均有此特征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请你依照题意完成下面的真命题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在等腰三角形中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两底角顶点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底边高线上的任意一点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及该点关于底边的对称点所形成的四边形为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85.jpeg">
            <a:extLst>
              <a:ext uri="{FF2B5EF4-FFF2-40B4-BE49-F238E27FC236}">
                <a16:creationId xmlns:a16="http://schemas.microsoft.com/office/drawing/2014/main" id="{0D0C3889-D67A-FB11-2FBA-AF357E2CC4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1444" y="980830"/>
            <a:ext cx="2504932" cy="417629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312BDB7-6CA9-7E9F-F0B0-AE1E594DB8B1}"/>
              </a:ext>
            </a:extLst>
          </p:cNvPr>
          <p:cNvSpPr txBox="1"/>
          <p:nvPr/>
        </p:nvSpPr>
        <p:spPr>
          <a:xfrm>
            <a:off x="5087930" y="3717020"/>
            <a:ext cx="11520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169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0619B1-EC8C-07D8-34F8-99620952E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98B9581-398C-B560-D8D4-D40FB9DCF18A}"/>
              </a:ext>
            </a:extLst>
          </p:cNvPr>
          <p:cNvSpPr txBox="1"/>
          <p:nvPr/>
        </p:nvSpPr>
        <p:spPr>
          <a:xfrm>
            <a:off x="623620" y="404790"/>
            <a:ext cx="10728745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某中学团委在第十三个“全国交通安全日”组织开展交通安全知识竞赛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现从七、八年级中各随机抽取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名学生的竞赛成绩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百分制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进行整理和分析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成绩均为整数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成绩得分用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共分成五个等级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A:0≤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≤60,B:60&lt;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≤70,C:70&lt;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≤80,D:80&lt;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≤90,E:90&lt;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≤100,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下面给出了部分信息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七年级抽取的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名学生的竞赛成绩在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等级中的数据分别是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83,85,85,85,85,90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八年级抽取的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名学生的竞赛成绩在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等级中的数据分别是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83,84,85,85,85,90,90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1890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DBB34-719E-41F3-564C-1FF0BDF9C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E18C06A-BAE1-62EC-54C8-A73C89385FA3}"/>
              </a:ext>
            </a:extLst>
          </p:cNvPr>
          <p:cNvSpPr txBox="1"/>
          <p:nvPr/>
        </p:nvSpPr>
        <p:spPr>
          <a:xfrm>
            <a:off x="1199660" y="764815"/>
            <a:ext cx="38162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七年级抽取的学生竞赛成绩扇形统计图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2D1F36-77D5-2688-EC2A-F5B9B961B36A}"/>
              </a:ext>
            </a:extLst>
          </p:cNvPr>
          <p:cNvSpPr txBox="1"/>
          <p:nvPr/>
        </p:nvSpPr>
        <p:spPr>
          <a:xfrm>
            <a:off x="6652099" y="748580"/>
            <a:ext cx="415109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八年级抽取的学生竞赛成绩条形统计图</a:t>
            </a:r>
          </a:p>
        </p:txBody>
      </p:sp>
      <p:pic>
        <p:nvPicPr>
          <p:cNvPr id="6" name="image86.jpeg">
            <a:extLst>
              <a:ext uri="{FF2B5EF4-FFF2-40B4-BE49-F238E27FC236}">
                <a16:creationId xmlns:a16="http://schemas.microsoft.com/office/drawing/2014/main" id="{9468A784-CF60-F0CD-9C85-251B8D337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520" y="2007046"/>
            <a:ext cx="3096215" cy="3096215"/>
          </a:xfrm>
          <a:prstGeom prst="rect">
            <a:avLst/>
          </a:prstGeom>
        </p:spPr>
      </p:pic>
      <p:pic>
        <p:nvPicPr>
          <p:cNvPr id="7" name="image87.jpeg">
            <a:extLst>
              <a:ext uri="{FF2B5EF4-FFF2-40B4-BE49-F238E27FC236}">
                <a16:creationId xmlns:a16="http://schemas.microsoft.com/office/drawing/2014/main" id="{B35EAB4A-1013-B1F4-D4C2-EAB2411FA0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20" y="2007046"/>
            <a:ext cx="4994925" cy="295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8760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964A0-EFD8-F03C-0873-E31AF11A0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C2DD4BD-52E0-1B01-54DC-8307F22D2C39}"/>
              </a:ext>
            </a:extLst>
          </p:cNvPr>
          <p:cNvSpPr txBox="1"/>
          <p:nvPr/>
        </p:nvSpPr>
        <p:spPr>
          <a:xfrm>
            <a:off x="2279735" y="391035"/>
            <a:ext cx="66244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七、八年级抽取的学生竞赛成绩统计表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66FA2BE-9310-01C8-3CAD-1F34AA7D45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9713839"/>
              </p:ext>
            </p:extLst>
          </p:nvPr>
        </p:nvGraphicFramePr>
        <p:xfrm>
          <a:off x="911640" y="1052835"/>
          <a:ext cx="10152705" cy="1733550"/>
        </p:xfrm>
        <a:graphic>
          <a:graphicData uri="http://schemas.openxmlformats.org/drawingml/2006/table">
            <a:tbl>
              <a:tblPr firstRow="1" firstCol="1" bandRow="1"/>
              <a:tblGrid>
                <a:gridCol w="2030541">
                  <a:extLst>
                    <a:ext uri="{9D8B030D-6E8A-4147-A177-3AD203B41FA5}">
                      <a16:colId xmlns:a16="http://schemas.microsoft.com/office/drawing/2014/main" val="3084317605"/>
                    </a:ext>
                  </a:extLst>
                </a:gridCol>
                <a:gridCol w="2030541">
                  <a:extLst>
                    <a:ext uri="{9D8B030D-6E8A-4147-A177-3AD203B41FA5}">
                      <a16:colId xmlns:a16="http://schemas.microsoft.com/office/drawing/2014/main" val="1864515009"/>
                    </a:ext>
                  </a:extLst>
                </a:gridCol>
                <a:gridCol w="2030541">
                  <a:extLst>
                    <a:ext uri="{9D8B030D-6E8A-4147-A177-3AD203B41FA5}">
                      <a16:colId xmlns:a16="http://schemas.microsoft.com/office/drawing/2014/main" val="2382578081"/>
                    </a:ext>
                  </a:extLst>
                </a:gridCol>
                <a:gridCol w="2030541">
                  <a:extLst>
                    <a:ext uri="{9D8B030D-6E8A-4147-A177-3AD203B41FA5}">
                      <a16:colId xmlns:a16="http://schemas.microsoft.com/office/drawing/2014/main" val="2462705912"/>
                    </a:ext>
                  </a:extLst>
                </a:gridCol>
                <a:gridCol w="2030541">
                  <a:extLst>
                    <a:ext uri="{9D8B030D-6E8A-4147-A177-3AD203B41FA5}">
                      <a16:colId xmlns:a16="http://schemas.microsoft.com/office/drawing/2014/main" val="92826831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平均数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中位数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众数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满分率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376880"/>
                  </a:ext>
                </a:extLst>
              </a:tr>
              <a:tr h="198755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七年级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81</a:t>
                      </a:r>
                      <a:r>
                        <a:rPr lang="en-US" sz="36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15%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108919"/>
                  </a:ext>
                </a:extLst>
              </a:tr>
              <a:tr h="198755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八年级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83</a:t>
                      </a:r>
                      <a:r>
                        <a:rPr lang="en-US" sz="36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25%</a:t>
                      </a:r>
                      <a:endParaRPr lang="zh-CN" sz="3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9138429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2ED597D5-4C73-F820-C7F0-31C5DFA7B8B9}"/>
              </a:ext>
            </a:extLst>
          </p:cNvPr>
          <p:cNvSpPr txBox="1"/>
          <p:nvPr/>
        </p:nvSpPr>
        <p:spPr>
          <a:xfrm>
            <a:off x="767630" y="2924965"/>
            <a:ext cx="104407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根据以上信息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解答下列问题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请补全条形统计图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并直接写出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6DA56A9-0972-6EDC-DEA2-E72F80A25091}"/>
              </a:ext>
            </a:extLst>
          </p:cNvPr>
          <p:cNvSpPr txBox="1"/>
          <p:nvPr/>
        </p:nvSpPr>
        <p:spPr>
          <a:xfrm>
            <a:off x="767630" y="4263874"/>
            <a:ext cx="1029671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八年级抽取的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名学生的竞赛成绩在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等级的人数为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4(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补全条形统计图略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57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C8E916-4EDE-7972-9092-8136C4D543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894207B-755C-4FF3-3A5A-72F01B7838A7}"/>
                  </a:ext>
                </a:extLst>
              </p:cNvPr>
              <p:cNvSpPr txBox="1"/>
              <p:nvPr/>
            </p:nvSpPr>
            <p:spPr>
              <a:xfrm>
                <a:off x="767630" y="836820"/>
                <a:ext cx="10152705" cy="47679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(10%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15%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20%)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9(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人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七年级抽取的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名学生的竞赛成绩从小到大排在中间的两个数分别是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83,85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(83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85)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84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25%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5(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人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八年级抽取的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名学生的竞赛成绩中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出现的次数最多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894207B-755C-4FF3-3A5A-72F01B7838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836820"/>
                <a:ext cx="10152705" cy="4767908"/>
              </a:xfrm>
              <a:prstGeom prst="rect">
                <a:avLst/>
              </a:prstGeom>
              <a:blipFill>
                <a:blip r:embed="rId3"/>
                <a:stretch>
                  <a:fillRect l="-1862" t="-2430" r="-1802" b="-37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52474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C64E78-9103-50E2-6D24-2E609E42A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754B16-C15E-A4BA-269A-38AD979E7629}"/>
              </a:ext>
            </a:extLst>
          </p:cNvPr>
          <p:cNvSpPr txBox="1"/>
          <p:nvPr/>
        </p:nvSpPr>
        <p:spPr>
          <a:xfrm>
            <a:off x="551615" y="476795"/>
            <a:ext cx="10584735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根据以上数据分析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你认为哪个年级的竞赛成绩更好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并说明理由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写出一条理由即可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4A6BC4-D0F8-66A6-047E-4CDEE705BCAA}"/>
              </a:ext>
            </a:extLst>
          </p:cNvPr>
          <p:cNvSpPr txBox="1"/>
          <p:nvPr/>
        </p:nvSpPr>
        <p:spPr>
          <a:xfrm>
            <a:off x="573380" y="2348925"/>
            <a:ext cx="10675936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八年级的竞赛成绩好一些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八年级的平均成绩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好于七年级的平均成绩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中位数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85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也大于七年级的中位数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84,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故八年级的成绩好一些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83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28A64-F6AE-D2A3-0823-DBD8D31D97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D1C298-D63B-5DE6-3855-2886597E83AC}"/>
              </a:ext>
            </a:extLst>
          </p:cNvPr>
          <p:cNvSpPr txBox="1"/>
          <p:nvPr/>
        </p:nvSpPr>
        <p:spPr>
          <a:xfrm>
            <a:off x="623620" y="404790"/>
            <a:ext cx="10872755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已知该校七、八年级共有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1 200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名学生参与了知识竞赛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请估计两个年级竞赛成绩优秀的学生共有多少人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其中成绩大于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分的为优秀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5EFA17-57FE-942D-1583-384B9FAB5F18}"/>
                  </a:ext>
                </a:extLst>
              </p:cNvPr>
              <p:cNvSpPr txBox="1"/>
              <p:nvPr/>
            </p:nvSpPr>
            <p:spPr>
              <a:xfrm>
                <a:off x="623621" y="2996970"/>
                <a:ext cx="10872754" cy="28621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七年级竞赛成绩大于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分的有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25%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5(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1 200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330(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估计两个年级竞赛成绩优秀的学生共有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330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5EFA17-57FE-942D-1583-384B9FAB5F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1" y="2996970"/>
                <a:ext cx="10872754" cy="2862194"/>
              </a:xfrm>
              <a:prstGeom prst="rect">
                <a:avLst/>
              </a:prstGeom>
              <a:blipFill>
                <a:blip r:embed="rId3"/>
                <a:stretch>
                  <a:fillRect l="-1682" b="-72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9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C3AC0-8E35-0611-0604-139997FC2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8E0C7B-6D45-CD6C-401C-7756BF63B91B}"/>
              </a:ext>
            </a:extLst>
          </p:cNvPr>
          <p:cNvSpPr txBox="1"/>
          <p:nvPr/>
        </p:nvSpPr>
        <p:spPr>
          <a:xfrm>
            <a:off x="623620" y="548800"/>
            <a:ext cx="1065674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某商店经销一种泰山旅游纪念品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月份的营业额为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2 000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为扩大销售量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,5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月份该商店对这种纪念品打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折销售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结果销售量增加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营业额增加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求该种纪念品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月份的销售价格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DB617AA-4C5E-FAC3-7CD9-1768F5A0B769}"/>
                  </a:ext>
                </a:extLst>
              </p:cNvPr>
              <p:cNvSpPr txBox="1"/>
              <p:nvPr/>
            </p:nvSpPr>
            <p:spPr>
              <a:xfrm>
                <a:off x="623620" y="3068975"/>
                <a:ext cx="10800750" cy="2554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设该种纪念品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月份的销售价为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 algn="just"/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是所得方程的解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且符合题意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该种纪念品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月份的销售价格是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DB617AA-4C5E-FAC3-7CD9-1768F5A0B7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068975"/>
                <a:ext cx="10800750" cy="2554545"/>
              </a:xfrm>
              <a:prstGeom prst="rect">
                <a:avLst/>
              </a:prstGeom>
              <a:blipFill>
                <a:blip r:embed="rId3"/>
                <a:stretch>
                  <a:fillRect l="-1693" t="-4535" r="-1242" b="-8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90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24DC35-B087-CC35-10E1-4B721B1F3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F7C1C9B-A86F-9DAF-54B2-9845FB1847EB}"/>
                  </a:ext>
                </a:extLst>
              </p:cNvPr>
              <p:cNvSpPr txBox="1"/>
              <p:nvPr/>
            </p:nvSpPr>
            <p:spPr>
              <a:xfrm>
                <a:off x="659622" y="1330829"/>
                <a:ext cx="10872755" cy="41963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某班实行每周量化考核制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学期末对考核成绩进行统计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结果甲、乙两组的平均成绩相同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方差分别是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𝒔</m:t>
                        </m:r>
                      </m:e>
                      <m:sub>
                        <m: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b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=36,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𝒔</m:t>
                        </m:r>
                      </m:e>
                      <m:sub>
                        <m: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b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=30,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则两组成绩的稳定性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甲组比乙组的成绩稳定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</a:t>
                </a:r>
              </a:p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乙组比甲组的成绩稳定</a:t>
                </a:r>
              </a:p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甲、乙两组的成绩一样稳定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无法确定</a:t>
                </a: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F7C1C9B-A86F-9DAF-54B2-9845FB1847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1330829"/>
                <a:ext cx="10872755" cy="4196342"/>
              </a:xfrm>
              <a:prstGeom prst="rect">
                <a:avLst/>
              </a:prstGeom>
              <a:blipFill>
                <a:blip r:embed="rId3"/>
                <a:stretch>
                  <a:fillRect l="-1682" t="-2758" r="-617" b="-4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F786C6D-46EA-8D92-E6B9-FA9AD7BC946E}"/>
              </a:ext>
            </a:extLst>
          </p:cNvPr>
          <p:cNvSpPr txBox="1"/>
          <p:nvPr/>
        </p:nvSpPr>
        <p:spPr>
          <a:xfrm>
            <a:off x="8400160" y="2564940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512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4F40E1-9C76-F265-854B-8F202A8F8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85A5729-EC7F-BAB1-3647-0B3DD3FB3EE9}"/>
              </a:ext>
            </a:extLst>
          </p:cNvPr>
          <p:cNvSpPr txBox="1"/>
          <p:nvPr/>
        </p:nvSpPr>
        <p:spPr>
          <a:xfrm>
            <a:off x="623620" y="504183"/>
            <a:ext cx="105127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月份销售这种纪念品获利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月份销售这种纪念品获利多少元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823F34A-8124-0EA6-F565-284357C13438}"/>
                  </a:ext>
                </a:extLst>
              </p:cNvPr>
              <p:cNvSpPr txBox="1"/>
              <p:nvPr/>
            </p:nvSpPr>
            <p:spPr>
              <a:xfrm>
                <a:off x="623620" y="1844890"/>
                <a:ext cx="10800750" cy="39087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月份销售件数为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𝟓𝟎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40(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四月份每件盈利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𝟖𝟎𝟎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𝟒𝟎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20(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月份销售件数为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60(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且每件售价为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45(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每件比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月份少盈利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月份销售这种纪念品获利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900(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823F34A-8124-0EA6-F565-284357C134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844890"/>
                <a:ext cx="10800750" cy="3908762"/>
              </a:xfrm>
              <a:prstGeom prst="rect">
                <a:avLst/>
              </a:prstGeom>
              <a:blipFill>
                <a:blip r:embed="rId3"/>
                <a:stretch>
                  <a:fillRect l="-1693" t="-156" r="-1749" b="-49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948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2092B-21AF-283C-A782-6BD8CBBF2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AF60FAA-0BEE-CF98-C55E-DD2CEF5642D6}"/>
              </a:ext>
            </a:extLst>
          </p:cNvPr>
          <p:cNvSpPr txBox="1"/>
          <p:nvPr/>
        </p:nvSpPr>
        <p:spPr>
          <a:xfrm>
            <a:off x="383815" y="476795"/>
            <a:ext cx="1142437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上一动点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是射线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上一动点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运动到点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同时停止运动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AMN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到线段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的距离为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在直角三角形中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,30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角所对的直角边等于斜边的一半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88.jpeg">
            <a:extLst>
              <a:ext uri="{FF2B5EF4-FFF2-40B4-BE49-F238E27FC236}">
                <a16:creationId xmlns:a16="http://schemas.microsoft.com/office/drawing/2014/main" id="{D29A521F-CCC5-28A2-6FB0-BF320AAB4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845" y="3140980"/>
            <a:ext cx="5346630" cy="273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8668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85A3E-EA9A-1EDC-E258-C05A44FA2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529D137-B57F-3A37-7E3E-22BC3F0F66DD}"/>
              </a:ext>
            </a:extLst>
          </p:cNvPr>
          <p:cNvSpPr txBox="1"/>
          <p:nvPr/>
        </p:nvSpPr>
        <p:spPr>
          <a:xfrm>
            <a:off x="655057" y="3296370"/>
            <a:ext cx="105847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请直接写出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并注明自变量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2A47AB1-ED15-0DE4-B1C2-9578BDB1CC79}"/>
                  </a:ext>
                </a:extLst>
              </p:cNvPr>
              <p:cNvSpPr txBox="1"/>
              <p:nvPr/>
            </p:nvSpPr>
            <p:spPr>
              <a:xfrm>
                <a:off x="799068" y="4716631"/>
                <a:ext cx="9432655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&lt;x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≤10),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5(0≤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≤10)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2A47AB1-ED15-0DE4-B1C2-9578BDB1CC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068" y="4716631"/>
                <a:ext cx="9432655" cy="892552"/>
              </a:xfrm>
              <a:prstGeom prst="rect">
                <a:avLst/>
              </a:prstGeom>
              <a:blipFill>
                <a:blip r:embed="rId3"/>
                <a:stretch>
                  <a:fillRect l="-1939" t="-685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88.jpeg">
            <a:extLst>
              <a:ext uri="{FF2B5EF4-FFF2-40B4-BE49-F238E27FC236}">
                <a16:creationId xmlns:a16="http://schemas.microsoft.com/office/drawing/2014/main" id="{6F7C1FF7-FBDF-7274-AE50-F3E876D0BC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2685" y="377345"/>
            <a:ext cx="5400258" cy="276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38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492B1-336C-39B3-9C72-F7CEA4085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0ABA56F-FB06-5DBD-445D-41E21E125BBE}"/>
              </a:ext>
            </a:extLst>
          </p:cNvPr>
          <p:cNvSpPr txBox="1"/>
          <p:nvPr/>
        </p:nvSpPr>
        <p:spPr>
          <a:xfrm>
            <a:off x="523775" y="571985"/>
            <a:ext cx="1029671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在如图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所示的平面直角坐标系中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的函数图象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并分别写出函数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的一条性质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88.jpeg">
            <a:extLst>
              <a:ext uri="{FF2B5EF4-FFF2-40B4-BE49-F238E27FC236}">
                <a16:creationId xmlns:a16="http://schemas.microsoft.com/office/drawing/2014/main" id="{F8C7EBB7-9841-B89F-7BB1-AD7B5CCF5E9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666"/>
          <a:stretch/>
        </p:blipFill>
        <p:spPr>
          <a:xfrm>
            <a:off x="8328155" y="2246499"/>
            <a:ext cx="3312230" cy="306336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9CAB2ED-13E0-E25E-F6BC-6F30FCA5B682}"/>
              </a:ext>
            </a:extLst>
          </p:cNvPr>
          <p:cNvSpPr txBox="1"/>
          <p:nvPr/>
        </p:nvSpPr>
        <p:spPr>
          <a:xfrm>
            <a:off x="626970" y="1709615"/>
            <a:ext cx="784854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作出函数图象如图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的性质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的增大而减小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的性质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的增大而减小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BC9DE38-ED12-64EE-8F0E-5C200247093B}"/>
              </a:ext>
            </a:extLst>
          </p:cNvPr>
          <p:cNvSpPr txBox="1"/>
          <p:nvPr/>
        </p:nvSpPr>
        <p:spPr>
          <a:xfrm>
            <a:off x="523185" y="3509740"/>
            <a:ext cx="751604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结合函数图象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直接写出当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A7CA95-F930-8AE0-F193-F2DD9077FDED}"/>
              </a:ext>
            </a:extLst>
          </p:cNvPr>
          <p:cNvSpPr txBox="1"/>
          <p:nvPr/>
        </p:nvSpPr>
        <p:spPr>
          <a:xfrm>
            <a:off x="551615" y="4725090"/>
            <a:ext cx="26641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(3)2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88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14DE9-441F-B5BD-0197-5EE401FEC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569FB96-46ED-214A-7D29-6F2A971E3ED3}"/>
              </a:ext>
            </a:extLst>
          </p:cNvPr>
          <p:cNvSpPr txBox="1"/>
          <p:nvPr/>
        </p:nvSpPr>
        <p:spPr>
          <a:xfrm>
            <a:off x="551615" y="486664"/>
            <a:ext cx="1051273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垂足为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上的一点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EG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,∠1=∠2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89.jpeg">
            <a:extLst>
              <a:ext uri="{FF2B5EF4-FFF2-40B4-BE49-F238E27FC236}">
                <a16:creationId xmlns:a16="http://schemas.microsoft.com/office/drawing/2014/main" id="{AEC51D87-693B-52BC-3175-391EF651F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8385" y="1965522"/>
            <a:ext cx="4248295" cy="225969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B590BCD-9344-96F7-B510-AB461509AF48}"/>
                  </a:ext>
                </a:extLst>
              </p:cNvPr>
              <p:cNvSpPr txBox="1"/>
              <p:nvPr/>
            </p:nvSpPr>
            <p:spPr>
              <a:xfrm>
                <a:off x="676747" y="2924965"/>
                <a:ext cx="10262465" cy="29436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∴CE=CD=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为平行四边形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∴AB=CD=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ABE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由勾股定理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𝑬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</m:e>
                    </m:rad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B590BCD-9344-96F7-B510-AB461509AF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747" y="2924965"/>
                <a:ext cx="10262465" cy="2943626"/>
              </a:xfrm>
              <a:prstGeom prst="rect">
                <a:avLst/>
              </a:prstGeom>
              <a:blipFill>
                <a:blip r:embed="rId4"/>
                <a:stretch>
                  <a:fillRect l="-1783" t="-4141" r="-2911" b="-68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653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EAF24C-AC11-A6A4-A345-4B208938EE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86D0D4-3CB4-82E8-7A40-22FDF46C92AD}"/>
                  </a:ext>
                </a:extLst>
              </p:cNvPr>
              <p:cNvSpPr txBox="1"/>
              <p:nvPr/>
            </p:nvSpPr>
            <p:spPr>
              <a:xfrm>
                <a:off x="695625" y="426575"/>
                <a:ext cx="6393544" cy="8899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求证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:∠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CEG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AGE.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86D0D4-3CB4-82E8-7A40-22FDF46C92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26575"/>
                <a:ext cx="6393544" cy="889924"/>
              </a:xfrm>
              <a:prstGeom prst="rect">
                <a:avLst/>
              </a:prstGeom>
              <a:blipFill>
                <a:blip r:embed="rId3"/>
                <a:stretch>
                  <a:fillRect l="-2860" t="-685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877E248-6974-E5F6-FB45-1338FE5BA272}"/>
              </a:ext>
            </a:extLst>
          </p:cNvPr>
          <p:cNvSpPr txBox="1"/>
          <p:nvPr/>
        </p:nvSpPr>
        <p:spPr>
          <a:xfrm>
            <a:off x="839634" y="4149050"/>
            <a:ext cx="957666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如答案图所示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∠1,∠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ECG=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DCF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CE=CD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CEG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CDF.∴CG=CF.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89.jpeg">
            <a:extLst>
              <a:ext uri="{FF2B5EF4-FFF2-40B4-BE49-F238E27FC236}">
                <a16:creationId xmlns:a16="http://schemas.microsoft.com/office/drawing/2014/main" id="{A6378755-0EEC-673A-BFB1-C759497C4A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75" y="1556870"/>
            <a:ext cx="3428238" cy="1823503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086116BC-2104-90E9-7DE6-F73534B876D8}"/>
              </a:ext>
            </a:extLst>
          </p:cNvPr>
          <p:cNvGrpSpPr/>
          <p:nvPr/>
        </p:nvGrpSpPr>
        <p:grpSpPr>
          <a:xfrm>
            <a:off x="2999785" y="1556870"/>
            <a:ext cx="5444684" cy="2467554"/>
            <a:chOff x="6240010" y="2224299"/>
            <a:chExt cx="5444684" cy="2467554"/>
          </a:xfrm>
        </p:grpSpPr>
        <p:pic>
          <p:nvPicPr>
            <p:cNvPr id="7" name="image90.jpeg">
              <a:extLst>
                <a:ext uri="{FF2B5EF4-FFF2-40B4-BE49-F238E27FC236}">
                  <a16:creationId xmlns:a16="http://schemas.microsoft.com/office/drawing/2014/main" id="{83AE7670-325A-01A3-6C9E-7416639A6B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40010" y="2224299"/>
              <a:ext cx="5444684" cy="1944334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9B6E3ED-87BD-DE5A-1A00-C930694BA499}"/>
                </a:ext>
              </a:extLst>
            </p:cNvPr>
            <p:cNvSpPr txBox="1"/>
            <p:nvPr/>
          </p:nvSpPr>
          <p:spPr>
            <a:xfrm>
              <a:off x="6456025" y="4168633"/>
              <a:ext cx="266418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	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034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9D864-0DF5-B8AA-3150-95B8D3FF3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D81AF3C-3CFC-95E8-C4A9-DFB191FB6501}"/>
                  </a:ext>
                </a:extLst>
              </p:cNvPr>
              <p:cNvSpPr txBox="1"/>
              <p:nvPr/>
            </p:nvSpPr>
            <p:spPr>
              <a:xfrm>
                <a:off x="767630" y="404790"/>
                <a:ext cx="10368720" cy="36599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∵CD=CE=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∴CG=DG.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∵AD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DAG=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ADG=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HCG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ADG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HCG.∴AG=HG.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AEH=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∴EG=AG=HG.∴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CEG=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AGE=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CEG+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AGE=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CEG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CEG=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AGE.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D81AF3C-3CFC-95E8-C4A9-DFB191FB65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404790"/>
                <a:ext cx="10368720" cy="3659913"/>
              </a:xfrm>
              <a:prstGeom prst="rect">
                <a:avLst/>
              </a:prstGeom>
              <a:blipFill>
                <a:blip r:embed="rId3"/>
                <a:stretch>
                  <a:fillRect l="-1822" t="-3161" b="-1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>
            <a:extLst>
              <a:ext uri="{FF2B5EF4-FFF2-40B4-BE49-F238E27FC236}">
                <a16:creationId xmlns:a16="http://schemas.microsoft.com/office/drawing/2014/main" id="{608D4008-A3A4-04D9-39B3-9ADD87B76EA1}"/>
              </a:ext>
            </a:extLst>
          </p:cNvPr>
          <p:cNvGrpSpPr/>
          <p:nvPr/>
        </p:nvGrpSpPr>
        <p:grpSpPr>
          <a:xfrm>
            <a:off x="5591965" y="3501005"/>
            <a:ext cx="5444684" cy="2467554"/>
            <a:chOff x="6240010" y="2224299"/>
            <a:chExt cx="5444684" cy="2467554"/>
          </a:xfrm>
        </p:grpSpPr>
        <p:pic>
          <p:nvPicPr>
            <p:cNvPr id="5" name="image90.jpeg">
              <a:extLst>
                <a:ext uri="{FF2B5EF4-FFF2-40B4-BE49-F238E27FC236}">
                  <a16:creationId xmlns:a16="http://schemas.microsoft.com/office/drawing/2014/main" id="{87870DCE-D86B-04E9-2813-C8232611D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40010" y="2224299"/>
              <a:ext cx="5444684" cy="1944334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CDF663C-F07E-0E37-2E0F-429D55550518}"/>
                </a:ext>
              </a:extLst>
            </p:cNvPr>
            <p:cNvSpPr txBox="1"/>
            <p:nvPr/>
          </p:nvSpPr>
          <p:spPr>
            <a:xfrm>
              <a:off x="6744045" y="4168633"/>
              <a:ext cx="266418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	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36828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87E612-40FD-E8BF-7A16-91E90C5D6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D1B312D-F97A-39CA-5FC6-700FA9C763DC}"/>
              </a:ext>
            </a:extLst>
          </p:cNvPr>
          <p:cNvSpPr txBox="1"/>
          <p:nvPr/>
        </p:nvSpPr>
        <p:spPr>
          <a:xfrm>
            <a:off x="694689" y="532306"/>
            <a:ext cx="1044072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将矩形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摆放在平面直角坐标系中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求出直线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的解析式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91.jpeg">
            <a:extLst>
              <a:ext uri="{FF2B5EF4-FFF2-40B4-BE49-F238E27FC236}">
                <a16:creationId xmlns:a16="http://schemas.microsoft.com/office/drawing/2014/main" id="{A8B400D7-E68F-2409-5D6E-1AFBABF19B7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0000"/>
          <a:stretch/>
        </p:blipFill>
        <p:spPr>
          <a:xfrm>
            <a:off x="7469118" y="2388252"/>
            <a:ext cx="3679026" cy="332517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5B502B1-3B6A-A992-B1DA-9CAA5A8F688C}"/>
              </a:ext>
            </a:extLst>
          </p:cNvPr>
          <p:cNvSpPr txBox="1"/>
          <p:nvPr/>
        </p:nvSpPr>
        <p:spPr>
          <a:xfrm>
            <a:off x="694689" y="2924965"/>
            <a:ext cx="655245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(0,3)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(2,2)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设直线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的解析式为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i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kx+b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将点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(0,3)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代入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42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D69083-7384-5EC6-55FB-EAFF1F33AB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9B4116-9D73-CECD-1DB9-5F6AE2DF6CFC}"/>
                  </a:ext>
                </a:extLst>
              </p:cNvPr>
              <p:cNvSpPr txBox="1"/>
              <p:nvPr/>
            </p:nvSpPr>
            <p:spPr>
              <a:xfrm>
                <a:off x="1199660" y="620805"/>
                <a:ext cx="7200500" cy="38943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kumimoji="0" lang="zh-CN" altLang="zh-CN" sz="36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DB251C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9B4116-9D73-CECD-1DB9-5F6AE2DF6C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9660" y="620805"/>
                <a:ext cx="7200500" cy="3894399"/>
              </a:xfrm>
              <a:prstGeom prst="rect">
                <a:avLst/>
              </a:prstGeom>
              <a:blipFill>
                <a:blip r:embed="rId3"/>
                <a:stretch>
                  <a:fillRect l="-2625" b="-17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91.jpeg">
            <a:extLst>
              <a:ext uri="{FF2B5EF4-FFF2-40B4-BE49-F238E27FC236}">
                <a16:creationId xmlns:a16="http://schemas.microsoft.com/office/drawing/2014/main" id="{86F53DED-4686-DD0C-7EEC-AE5D9DCB45F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0000"/>
          <a:stretch/>
        </p:blipFill>
        <p:spPr>
          <a:xfrm>
            <a:off x="7608105" y="620805"/>
            <a:ext cx="3679026" cy="332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1186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DD13C-7CA7-CD0A-E596-4BD85FABD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B2197BB-7CB2-6752-5DC2-45263BD3F00B}"/>
              </a:ext>
            </a:extLst>
          </p:cNvPr>
          <p:cNvSpPr txBox="1"/>
          <p:nvPr/>
        </p:nvSpPr>
        <p:spPr>
          <a:xfrm>
            <a:off x="623620" y="548800"/>
            <a:ext cx="92166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的形状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并说明理由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52F101-6EDA-FD48-E2AB-88FF4B29CDDF}"/>
              </a:ext>
            </a:extLst>
          </p:cNvPr>
          <p:cNvSpPr txBox="1"/>
          <p:nvPr/>
        </p:nvSpPr>
        <p:spPr>
          <a:xfrm>
            <a:off x="623620" y="1340855"/>
            <a:ext cx="799255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是等腰直角三角形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(0,3)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(2,0)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(2,2)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(1,0),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∴AD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10,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∴AD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+DE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=AE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AD=DE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是等腰直角三角形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91.jpeg">
            <a:extLst>
              <a:ext uri="{FF2B5EF4-FFF2-40B4-BE49-F238E27FC236}">
                <a16:creationId xmlns:a16="http://schemas.microsoft.com/office/drawing/2014/main" id="{484BDE53-DFEB-95DE-5E9D-7446BD24EC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0000"/>
          <a:stretch/>
        </p:blipFill>
        <p:spPr>
          <a:xfrm>
            <a:off x="7824120" y="2348925"/>
            <a:ext cx="3679026" cy="332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76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4DB24E-CDA3-F1C4-DD95-6AFBDA0964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94D4BFA-9642-9326-577E-224994B336B9}"/>
                  </a:ext>
                </a:extLst>
              </p:cNvPr>
              <p:cNvSpPr txBox="1"/>
              <p:nvPr/>
            </p:nvSpPr>
            <p:spPr>
              <a:xfrm>
                <a:off x="695624" y="1052835"/>
                <a:ext cx="10872755" cy="45115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下列是反比例函数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图象上的点的坐标是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A.(-1,-2)	                    B.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/>
                        </m:ctrlPr>
                      </m:dPr>
                      <m:e>
                        <m:r>
                          <a:rPr lang="en-US" altLang="zh-CN" sz="3600" b="1" i="1"/>
                          <m:t>−</m:t>
                        </m:r>
                        <m:f>
                          <m:fPr>
                            <m:ctrlPr>
                              <a:rPr lang="zh-CN" altLang="zh-CN" sz="3600" b="1" i="1"/>
                            </m:ctrlPr>
                          </m:fPr>
                          <m:num>
                            <m:r>
                              <a:rPr lang="en-US" altLang="zh-CN" sz="3600" b="1" i="1"/>
                              <m:t>𝟏</m:t>
                            </m:r>
                          </m:num>
                          <m:den>
                            <m:r>
                              <a:rPr lang="en-US" altLang="zh-CN" sz="3600" b="1" i="1"/>
                              <m:t>𝟐</m:t>
                            </m:r>
                          </m:den>
                        </m:f>
                        <m:r>
                          <a:rPr lang="en-US" altLang="zh-CN" sz="3600" b="1" i="1"/>
                          <m:t>,</m:t>
                        </m:r>
                        <m:r>
                          <a:rPr lang="en-US" altLang="zh-CN" sz="3600" b="1" i="1"/>
                          <m:t>𝟒</m:t>
                        </m:r>
                      </m:e>
                    </m:d>
                  </m:oMath>
                </a14:m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C.(-2,-1)                      D.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/>
                        </m:ctrlPr>
                      </m:dPr>
                      <m:e>
                        <m:r>
                          <a:rPr lang="en-US" altLang="zh-CN" sz="3600" b="1" i="1"/>
                          <m:t>−</m:t>
                        </m:r>
                        <m:f>
                          <m:fPr>
                            <m:ctrlPr>
                              <a:rPr lang="zh-CN" altLang="zh-CN" sz="3600" b="1" i="1"/>
                            </m:ctrlPr>
                          </m:fPr>
                          <m:num>
                            <m:r>
                              <a:rPr lang="en-US" altLang="zh-CN" sz="3600" b="1" i="1"/>
                              <m:t>𝟏</m:t>
                            </m:r>
                          </m:num>
                          <m:den>
                            <m:r>
                              <a:rPr lang="en-US" altLang="zh-CN" sz="3600" b="1" i="1"/>
                              <m:t>𝟐</m:t>
                            </m:r>
                          </m:den>
                        </m:f>
                        <m:r>
                          <a:rPr lang="en-US" altLang="zh-CN" sz="3600" b="1" i="1"/>
                          <m:t>,−</m:t>
                        </m:r>
                        <m:r>
                          <a:rPr lang="en-US" altLang="zh-CN" sz="3600" b="1" i="1"/>
                          <m:t>𝟒</m:t>
                        </m:r>
                      </m:e>
                    </m:d>
                  </m:oMath>
                </a14:m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94D4BFA-9642-9326-577E-224994B336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1052835"/>
                <a:ext cx="10872755" cy="4511556"/>
              </a:xfrm>
              <a:prstGeom prst="rect">
                <a:avLst/>
              </a:prstGeom>
              <a:blipFill>
                <a:blip r:embed="rId3"/>
                <a:stretch>
                  <a:fillRect l="-1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D5B4038-CEF6-DACB-391C-8960EF6025C4}"/>
              </a:ext>
            </a:extLst>
          </p:cNvPr>
          <p:cNvSpPr txBox="1"/>
          <p:nvPr/>
        </p:nvSpPr>
        <p:spPr>
          <a:xfrm>
            <a:off x="10200285" y="1484865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185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5D73CE-9D91-6D2A-E9CA-AE26928DC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B4F5901-DA3F-958A-4DD6-C29142BE169A}"/>
              </a:ext>
            </a:extLst>
          </p:cNvPr>
          <p:cNvSpPr txBox="1"/>
          <p:nvPr/>
        </p:nvSpPr>
        <p:spPr>
          <a:xfrm>
            <a:off x="695625" y="404790"/>
            <a:ext cx="1080075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将直线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轴的负方向平移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使其平移后的直线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l'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恰好经过点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平移后点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的对应点为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轴上一动点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为直线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l'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上一动点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请直接写出所有使得以点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为顶点的四边形是平行四边形的点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91.jpeg">
            <a:extLst>
              <a:ext uri="{FF2B5EF4-FFF2-40B4-BE49-F238E27FC236}">
                <a16:creationId xmlns:a16="http://schemas.microsoft.com/office/drawing/2014/main" id="{983D9AF2-5FC1-4207-A4B9-138115CD8A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8727" r="184"/>
          <a:stretch/>
        </p:blipFill>
        <p:spPr>
          <a:xfrm>
            <a:off x="7750734" y="2708950"/>
            <a:ext cx="3759161" cy="332517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0D305E1-51AF-3508-7C97-89072317CB89}"/>
                  </a:ext>
                </a:extLst>
              </p:cNvPr>
              <p:cNvSpPr txBox="1"/>
              <p:nvPr/>
            </p:nvSpPr>
            <p:spPr>
              <a:xfrm>
                <a:off x="767630" y="3443755"/>
                <a:ext cx="6552455" cy="19979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将直线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3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沿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轴的负方向平移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平移后的直线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l'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恰好经过点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(1,0),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0D305E1-51AF-3508-7C97-89072317CB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3443755"/>
                <a:ext cx="6552455" cy="1997919"/>
              </a:xfrm>
              <a:prstGeom prst="rect">
                <a:avLst/>
              </a:prstGeom>
              <a:blipFill>
                <a:blip r:embed="rId4"/>
                <a:stretch>
                  <a:fillRect l="-2884" t="-305" r="-2791" b="-106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206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37B7EB-83E4-A682-F20C-07C07211F4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D7F4BD4-962D-212E-ED24-9510F64094DF}"/>
                  </a:ext>
                </a:extLst>
              </p:cNvPr>
              <p:cNvSpPr txBox="1"/>
              <p:nvPr/>
            </p:nvSpPr>
            <p:spPr>
              <a:xfrm>
                <a:off x="839635" y="620805"/>
                <a:ext cx="10368720" cy="52198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设直线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l'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x+c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+c=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l'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易得平移后点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的对应点为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以点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为顶点的四边形是平行四边形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轴上一动点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为直线</a:t>
                </a:r>
                <a:r>
                  <a:rPr kumimoji="0" lang="en-US" altLang="zh-CN" sz="36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l'</a:t>
                </a:r>
                <a:r>
                  <a:rPr kumimoji="0" lang="en-US" altLang="zh-CN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en-US" altLang="zh-CN" sz="36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上一动点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分情况讨论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en-US" dirty="0"/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D7F4BD4-962D-212E-ED24-9510F64094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620805"/>
                <a:ext cx="10368720" cy="5219827"/>
              </a:xfrm>
              <a:prstGeom prst="rect">
                <a:avLst/>
              </a:prstGeom>
              <a:blipFill>
                <a:blip r:embed="rId3"/>
                <a:stretch>
                  <a:fillRect l="-1822" t="-117" r="-2822" b="-1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98626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C3F5C-9621-6DC9-4542-802BE4962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F793276-77BD-6F04-1BDF-AA27CAC9EE4F}"/>
                  </a:ext>
                </a:extLst>
              </p:cNvPr>
              <p:cNvSpPr txBox="1"/>
              <p:nvPr/>
            </p:nvSpPr>
            <p:spPr>
              <a:xfrm>
                <a:off x="703921" y="570397"/>
                <a:ext cx="8928620" cy="28586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A'D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为平行四边形的边时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∴PQ∥A'D,PQ=A'D,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en-US" altLang="zh-CN" sz="36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,−</m:t>
                        </m:r>
                        <m:f>
                          <m:fPr>
                            <m:ctrlPr>
                              <a:rPr lang="zh-CN" altLang="zh-CN" sz="3600" b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36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en-US" altLang="zh-CN" sz="36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600" b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∴x+2=0+0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0+x=0+2,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x=-2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</a:p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600" b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36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,−</m:t>
                        </m:r>
                        <m:f>
                          <m:fPr>
                            <m:ctrlPr>
                              <a:rPr lang="zh-CN" altLang="zh-CN" sz="3600" b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F793276-77BD-6F04-1BDF-AA27CAC9EE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921" y="570397"/>
                <a:ext cx="8928620" cy="2858603"/>
              </a:xfrm>
              <a:prstGeom prst="rect">
                <a:avLst/>
              </a:prstGeom>
              <a:blipFill>
                <a:blip r:embed="rId3"/>
                <a:stretch>
                  <a:fillRect l="-2048" t="-4264" b="-2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组合 6">
            <a:extLst>
              <a:ext uri="{FF2B5EF4-FFF2-40B4-BE49-F238E27FC236}">
                <a16:creationId xmlns:a16="http://schemas.microsoft.com/office/drawing/2014/main" id="{3D67F4D4-F43E-9F87-B0EF-4ADA6A608026}"/>
              </a:ext>
            </a:extLst>
          </p:cNvPr>
          <p:cNvGrpSpPr/>
          <p:nvPr/>
        </p:nvGrpSpPr>
        <p:grpSpPr>
          <a:xfrm>
            <a:off x="7752115" y="2708950"/>
            <a:ext cx="3582193" cy="3173145"/>
            <a:chOff x="6456025" y="2780955"/>
            <a:chExt cx="3582193" cy="3173145"/>
          </a:xfrm>
        </p:grpSpPr>
        <p:pic>
          <p:nvPicPr>
            <p:cNvPr id="4" name="image92.jpeg">
              <a:extLst>
                <a:ext uri="{FF2B5EF4-FFF2-40B4-BE49-F238E27FC236}">
                  <a16:creationId xmlns:a16="http://schemas.microsoft.com/office/drawing/2014/main" id="{34AC3A6A-44AC-2EF4-EED8-DA60D086E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00035" y="2780955"/>
              <a:ext cx="3438183" cy="2643560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4D0BB0C-AE42-E233-8662-688128A5DECF}"/>
                </a:ext>
              </a:extLst>
            </p:cNvPr>
            <p:cNvSpPr txBox="1"/>
            <p:nvPr/>
          </p:nvSpPr>
          <p:spPr>
            <a:xfrm>
              <a:off x="6456025" y="5430880"/>
              <a:ext cx="343818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1)</a:t>
              </a:r>
              <a:endPara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514866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1459C-EEFE-728D-BA1B-21608F665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F87A44F-1084-D9C7-7799-B70E689E9823}"/>
                  </a:ext>
                </a:extLst>
              </p:cNvPr>
              <p:cNvSpPr txBox="1"/>
              <p:nvPr/>
            </p:nvSpPr>
            <p:spPr>
              <a:xfrm>
                <a:off x="623620" y="548800"/>
                <a:ext cx="11088770" cy="42730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A'D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为平行四边形的对角线时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∴A'P∥QD,A'Q∥PD,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200" b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en-US" altLang="zh-CN" sz="32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,−</m:t>
                        </m:r>
                        <m:f>
                          <m:fPr>
                            <m:ctrlPr>
                              <a:rPr lang="zh-CN" altLang="zh-CN" sz="3200" b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2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32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en-US" altLang="zh-CN" sz="32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200" b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2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将直线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沿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轴的负方向平移得到直线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l’,</a:t>
                </a:r>
              </a:p>
              <a:p>
                <a:pPr algn="just"/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∴A'P∥AD,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与点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重合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/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∴x+0=0+2,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x=2,∴P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200" b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,−</m:t>
                        </m:r>
                        <m:f>
                          <m:fPr>
                            <m:ctrlPr>
                              <a:rPr lang="zh-CN" altLang="zh-CN" sz="3200" b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2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200" b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200" b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32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200" b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0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,−</m:t>
                        </m:r>
                        <m:f>
                          <m:fPr>
                            <m:ctrlPr>
                              <a:rPr lang="zh-CN" altLang="zh-CN" sz="3200" b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200" b="1" i="0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F87A44F-1084-D9C7-7799-B70E689E98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548800"/>
                <a:ext cx="11088770" cy="4273093"/>
              </a:xfrm>
              <a:prstGeom prst="rect">
                <a:avLst/>
              </a:prstGeom>
              <a:blipFill>
                <a:blip r:embed="rId3"/>
                <a:stretch>
                  <a:fillRect l="-1374" t="-2425" b="-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>
            <a:extLst>
              <a:ext uri="{FF2B5EF4-FFF2-40B4-BE49-F238E27FC236}">
                <a16:creationId xmlns:a16="http://schemas.microsoft.com/office/drawing/2014/main" id="{35F353ED-9111-66EA-1DC0-A93635A1E7CC}"/>
              </a:ext>
            </a:extLst>
          </p:cNvPr>
          <p:cNvGrpSpPr/>
          <p:nvPr/>
        </p:nvGrpSpPr>
        <p:grpSpPr>
          <a:xfrm>
            <a:off x="8112140" y="2348925"/>
            <a:ext cx="3302069" cy="3331415"/>
            <a:chOff x="8112140" y="2276920"/>
            <a:chExt cx="3302069" cy="3331415"/>
          </a:xfrm>
        </p:grpSpPr>
        <p:pic>
          <p:nvPicPr>
            <p:cNvPr id="4" name="image93.jpeg">
              <a:extLst>
                <a:ext uri="{FF2B5EF4-FFF2-40B4-BE49-F238E27FC236}">
                  <a16:creationId xmlns:a16="http://schemas.microsoft.com/office/drawing/2014/main" id="{711C7A17-F6FD-0832-5DF4-C08C370B08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12140" y="2276920"/>
              <a:ext cx="3302069" cy="2736190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63C0940-38D3-C9B1-5AD9-4F0C535076B9}"/>
                </a:ext>
              </a:extLst>
            </p:cNvPr>
            <p:cNvSpPr txBox="1"/>
            <p:nvPr/>
          </p:nvSpPr>
          <p:spPr>
            <a:xfrm>
              <a:off x="8472165" y="5085115"/>
              <a:ext cx="201614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2)</a:t>
              </a:r>
              <a:endParaRPr lang="zh-CN" altLang="zh-CN" sz="28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97719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831458-8330-B7CA-DD2D-E4BF15F96F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318EA7B-50A8-8B0B-F856-97F443427480}"/>
              </a:ext>
            </a:extLst>
          </p:cNvPr>
          <p:cNvSpPr txBox="1"/>
          <p:nvPr/>
        </p:nvSpPr>
        <p:spPr>
          <a:xfrm>
            <a:off x="551614" y="530727"/>
            <a:ext cx="123128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DE.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94.jpeg">
            <a:extLst>
              <a:ext uri="{FF2B5EF4-FFF2-40B4-BE49-F238E27FC236}">
                <a16:creationId xmlns:a16="http://schemas.microsoft.com/office/drawing/2014/main" id="{723586F2-18FC-5BF6-0D46-2C387432496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6863"/>
          <a:stretch/>
        </p:blipFill>
        <p:spPr>
          <a:xfrm>
            <a:off x="8544170" y="2172841"/>
            <a:ext cx="2448170" cy="329236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3970BD8-FF81-4F38-F219-812FCC0A6F54}"/>
              </a:ext>
            </a:extLst>
          </p:cNvPr>
          <p:cNvSpPr txBox="1"/>
          <p:nvPr/>
        </p:nvSpPr>
        <p:spPr>
          <a:xfrm>
            <a:off x="551614" y="1104703"/>
            <a:ext cx="1087275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在线段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=2∠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28379D0-57E0-D6DA-72F8-B41FE4835DF7}"/>
              </a:ext>
            </a:extLst>
          </p:cNvPr>
          <p:cNvSpPr txBox="1"/>
          <p:nvPr/>
        </p:nvSpPr>
        <p:spPr>
          <a:xfrm>
            <a:off x="623620" y="2276920"/>
            <a:ext cx="7776541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∵DB=DE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BDE=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DBE=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DEB=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CBD=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CBE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CBD+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CBE=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DBE=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CBE=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∵BA=BC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C+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CBE=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93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0AB32B-5540-B93E-C45A-7F1D26381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F58AC8F-E2F6-E887-E15B-610A7376F9B8}"/>
              </a:ext>
            </a:extLst>
          </p:cNvPr>
          <p:cNvSpPr txBox="1"/>
          <p:nvPr/>
        </p:nvSpPr>
        <p:spPr>
          <a:xfrm>
            <a:off x="561005" y="404790"/>
            <a:ext cx="1077969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94.jpeg">
            <a:extLst>
              <a:ext uri="{FF2B5EF4-FFF2-40B4-BE49-F238E27FC236}">
                <a16:creationId xmlns:a16="http://schemas.microsoft.com/office/drawing/2014/main" id="{FD2D4E40-7763-743D-C2BE-C389A92E423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136" r="32752"/>
          <a:stretch/>
        </p:blipFill>
        <p:spPr>
          <a:xfrm>
            <a:off x="9129159" y="2060905"/>
            <a:ext cx="2259794" cy="295220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48BCAD2-6E73-E1DE-60EA-AEE82A0ECCDC}"/>
              </a:ext>
            </a:extLst>
          </p:cNvPr>
          <p:cNvSpPr txBox="1"/>
          <p:nvPr/>
        </p:nvSpPr>
        <p:spPr>
          <a:xfrm>
            <a:off x="561005" y="1605119"/>
            <a:ext cx="1077969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上截取一点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FM=EF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∵F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∴AF=DF.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 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AFM=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DFE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AFM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DFE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(S.A.S.),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AMF=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AM=DE.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∵DB=DE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BDE=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DBE=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48BA204-35CF-11F1-829D-FE3878917CB0}"/>
              </a:ext>
            </a:extLst>
          </p:cNvPr>
          <p:cNvGrpSpPr/>
          <p:nvPr/>
        </p:nvGrpSpPr>
        <p:grpSpPr>
          <a:xfrm>
            <a:off x="8417085" y="2348925"/>
            <a:ext cx="3213910" cy="3634329"/>
            <a:chOff x="8400160" y="2012831"/>
            <a:chExt cx="3213910" cy="3634329"/>
          </a:xfrm>
        </p:grpSpPr>
        <p:pic>
          <p:nvPicPr>
            <p:cNvPr id="7" name="image95.jpeg">
              <a:extLst>
                <a:ext uri="{FF2B5EF4-FFF2-40B4-BE49-F238E27FC236}">
                  <a16:creationId xmlns:a16="http://schemas.microsoft.com/office/drawing/2014/main" id="{1D586DE8-9A91-2771-11C0-78A0DE4BA5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00160" y="2012831"/>
              <a:ext cx="3213910" cy="3000279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2FBA6FC-2AF4-CAB5-0503-52570493E967}"/>
                </a:ext>
              </a:extLst>
            </p:cNvPr>
            <p:cNvSpPr txBox="1"/>
            <p:nvPr/>
          </p:nvSpPr>
          <p:spPr>
            <a:xfrm>
              <a:off x="9035047" y="5123940"/>
              <a:ext cx="194413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423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80CDE-CDAF-211F-0746-C4839AB856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35DCBBB-889C-3632-FF1B-97BC1F5CFB53}"/>
              </a:ext>
            </a:extLst>
          </p:cNvPr>
          <p:cNvSpPr txBox="1"/>
          <p:nvPr/>
        </p:nvSpPr>
        <p:spPr>
          <a:xfrm>
            <a:off x="551615" y="423492"/>
            <a:ext cx="1123278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∴BD=DE=AM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AMF=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AMF=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BAM+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ABM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BAM+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ABM=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ABM+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DBE+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CBD=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ABM+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CBD=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BAM=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CBD.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 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∵AB=BC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BAM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CBD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(S.A.S.),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ABM=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CBD+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ACD+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CBD.</a:t>
            </a:r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89AC40C-B77D-1A7F-9A1F-22487B860556}"/>
              </a:ext>
            </a:extLst>
          </p:cNvPr>
          <p:cNvGrpSpPr/>
          <p:nvPr/>
        </p:nvGrpSpPr>
        <p:grpSpPr>
          <a:xfrm>
            <a:off x="8874092" y="2852960"/>
            <a:ext cx="2776753" cy="3115400"/>
            <a:chOff x="8760185" y="2420930"/>
            <a:chExt cx="2776753" cy="3115400"/>
          </a:xfrm>
        </p:grpSpPr>
        <p:pic>
          <p:nvPicPr>
            <p:cNvPr id="5" name="image95.jpeg">
              <a:extLst>
                <a:ext uri="{FF2B5EF4-FFF2-40B4-BE49-F238E27FC236}">
                  <a16:creationId xmlns:a16="http://schemas.microsoft.com/office/drawing/2014/main" id="{2B1060DC-1A66-DCAF-3C01-7B3C38614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60185" y="2420930"/>
              <a:ext cx="2776753" cy="2592180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34110D8-CFC7-DEBB-E9A9-E9C341AA249B}"/>
                </a:ext>
              </a:extLst>
            </p:cNvPr>
            <p:cNvSpPr txBox="1"/>
            <p:nvPr/>
          </p:nvSpPr>
          <p:spPr>
            <a:xfrm>
              <a:off x="9176493" y="5013110"/>
              <a:ext cx="194413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453207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80F701-BA62-E8C7-01AC-2402E6030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6F1D2DB-1CA5-9C6A-F043-4462F1E9DE34}"/>
                  </a:ext>
                </a:extLst>
              </p:cNvPr>
              <p:cNvSpPr txBox="1"/>
              <p:nvPr/>
            </p:nvSpPr>
            <p:spPr>
              <a:xfrm>
                <a:off x="623620" y="373463"/>
                <a:ext cx="10800750" cy="17885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在线段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平分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MDN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=45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交线段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交线段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连结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请直接写出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BMN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6F1D2DB-1CA5-9C6A-F043-4462F1E9DE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73463"/>
                <a:ext cx="10800750" cy="1788567"/>
              </a:xfrm>
              <a:prstGeom prst="rect">
                <a:avLst/>
              </a:prstGeom>
              <a:blipFill>
                <a:blip r:embed="rId3"/>
                <a:stretch>
                  <a:fillRect l="-1411" t="-5782" r="-1467" b="-37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94.jpeg">
            <a:extLst>
              <a:ext uri="{FF2B5EF4-FFF2-40B4-BE49-F238E27FC236}">
                <a16:creationId xmlns:a16="http://schemas.microsoft.com/office/drawing/2014/main" id="{D9926DDC-E78C-7C06-45D6-A2DD6E6E570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1755"/>
          <a:stretch/>
        </p:blipFill>
        <p:spPr>
          <a:xfrm>
            <a:off x="8984907" y="2204915"/>
            <a:ext cx="1944135" cy="306730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46770DF-362F-F517-CC1E-5E774ABFCCC9}"/>
              </a:ext>
            </a:extLst>
          </p:cNvPr>
          <p:cNvSpPr txBox="1"/>
          <p:nvPr/>
        </p:nvSpPr>
        <p:spPr>
          <a:xfrm>
            <a:off x="634294" y="2060905"/>
            <a:ext cx="7848545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DG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DH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DFB=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FBG=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BGD=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DFBG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易知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DBF=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DFB=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FDB=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∴BF=DF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DFBG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∴DF=DG=BF=BG.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FA25C18-205C-5FE8-2CE7-B782591DAAAE}"/>
              </a:ext>
            </a:extLst>
          </p:cNvPr>
          <p:cNvGrpSpPr/>
          <p:nvPr/>
        </p:nvGrpSpPr>
        <p:grpSpPr>
          <a:xfrm>
            <a:off x="8709576" y="2342577"/>
            <a:ext cx="2494795" cy="3468527"/>
            <a:chOff x="9012258" y="2476854"/>
            <a:chExt cx="2494795" cy="3468527"/>
          </a:xfrm>
        </p:grpSpPr>
        <p:pic>
          <p:nvPicPr>
            <p:cNvPr id="7" name="image96.jpeg">
              <a:extLst>
                <a:ext uri="{FF2B5EF4-FFF2-40B4-BE49-F238E27FC236}">
                  <a16:creationId xmlns:a16="http://schemas.microsoft.com/office/drawing/2014/main" id="{490AD039-5C20-E6F5-D691-9BF645400B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12258" y="2476854"/>
              <a:ext cx="2494795" cy="3015767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62DC528-848B-75A0-73AB-270577C6084F}"/>
                </a:ext>
              </a:extLst>
            </p:cNvPr>
            <p:cNvSpPr txBox="1"/>
            <p:nvPr/>
          </p:nvSpPr>
          <p:spPr>
            <a:xfrm>
              <a:off x="9060850" y="5483716"/>
              <a:ext cx="20755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4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4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2)</a:t>
              </a:r>
              <a:endPara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028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35013E-3506-7801-E0CF-EC463ED2D5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9B21FE4-AFDC-F31A-3229-65AE67165661}"/>
                  </a:ext>
                </a:extLst>
              </p:cNvPr>
              <p:cNvSpPr txBox="1"/>
              <p:nvPr/>
            </p:nvSpPr>
            <p:spPr>
              <a:xfrm>
                <a:off x="695625" y="548800"/>
                <a:ext cx="9144635" cy="53429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∵CD</a:t>
                </a:r>
                <a:r>
                  <a:rPr kumimoji="0" lang="zh-CN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平分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DH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DG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∴DH=DG.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DF=DG=BF=BG=DH=r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kumimoji="0" lang="en-US" altLang="zh-CN" sz="32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2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en-US" altLang="zh-CN" sz="32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</a:t>
                </a:r>
                <a:r>
                  <a:rPr kumimoji="0" lang="en-US" altLang="zh-CN" sz="3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2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kumimoji="0" lang="en-US" altLang="zh-CN" sz="32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200" b="1" i="1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BCD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DG=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kumimoji="0" lang="en-US" altLang="zh-CN" sz="32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2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DH=r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kumimoji="0" lang="en-US" altLang="zh-CN" sz="32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2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kumimoji="0" lang="en-US" altLang="zh-CN" sz="32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2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+S</a:t>
                </a:r>
                <a:r>
                  <a:rPr kumimoji="0" lang="en-US" altLang="zh-CN" sz="32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2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BCD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+S</a:t>
                </a:r>
                <a:r>
                  <a:rPr kumimoji="0" lang="en-US" altLang="zh-CN" sz="32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2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en-US" altLang="zh-CN" sz="32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r+r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r.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∵S</a:t>
                </a:r>
                <a:r>
                  <a:rPr kumimoji="0" lang="en-US" altLang="zh-CN" sz="32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2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𝟐𝟒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𝟐𝟓</m:t>
                        </m:r>
                      </m:den>
                    </m:f>
                  </m:oMath>
                </a14:m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𝟐𝟒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𝟐𝟓</m:t>
                        </m:r>
                      </m:den>
                    </m:f>
                  </m:oMath>
                </a14:m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 </a:t>
                </a:r>
                <a:r>
                  <a:rPr kumimoji="0" lang="zh-CN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∴DF=DG=BF=BG=DH=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9B21FE4-AFDC-F31A-3229-65AE671656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48800"/>
                <a:ext cx="9144635" cy="5342938"/>
              </a:xfrm>
              <a:prstGeom prst="rect">
                <a:avLst/>
              </a:prstGeom>
              <a:blipFill>
                <a:blip r:embed="rId3"/>
                <a:stretch>
                  <a:fillRect l="-1667" t="-1941" b="-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>
            <a:extLst>
              <a:ext uri="{FF2B5EF4-FFF2-40B4-BE49-F238E27FC236}">
                <a16:creationId xmlns:a16="http://schemas.microsoft.com/office/drawing/2014/main" id="{28A15388-3D71-F5B7-F7C2-E701F9BFDCD0}"/>
              </a:ext>
            </a:extLst>
          </p:cNvPr>
          <p:cNvGrpSpPr/>
          <p:nvPr/>
        </p:nvGrpSpPr>
        <p:grpSpPr>
          <a:xfrm>
            <a:off x="8760185" y="2060905"/>
            <a:ext cx="2494795" cy="3468527"/>
            <a:chOff x="9012258" y="2476854"/>
            <a:chExt cx="2494795" cy="3468527"/>
          </a:xfrm>
        </p:grpSpPr>
        <p:pic>
          <p:nvPicPr>
            <p:cNvPr id="5" name="image96.jpeg">
              <a:extLst>
                <a:ext uri="{FF2B5EF4-FFF2-40B4-BE49-F238E27FC236}">
                  <a16:creationId xmlns:a16="http://schemas.microsoft.com/office/drawing/2014/main" id="{9FF6F890-3DDF-3B17-3D55-B03758BA7C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12258" y="2476854"/>
              <a:ext cx="2494795" cy="3015767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545B6D2-C636-A3CD-E5F1-CDFE8763482F}"/>
                </a:ext>
              </a:extLst>
            </p:cNvPr>
            <p:cNvSpPr txBox="1"/>
            <p:nvPr/>
          </p:nvSpPr>
          <p:spPr>
            <a:xfrm>
              <a:off x="9060850" y="5483716"/>
              <a:ext cx="20755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4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4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2)</a:t>
              </a:r>
              <a:endPara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272270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C2699-5F55-7706-8BC5-D7781B8AE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947F130-9183-4BC6-5509-D07CA4A0F31D}"/>
                  </a:ext>
                </a:extLst>
              </p:cNvPr>
              <p:cNvSpPr txBox="1"/>
              <p:nvPr/>
            </p:nvSpPr>
            <p:spPr>
              <a:xfrm>
                <a:off x="623620" y="620805"/>
                <a:ext cx="9432655" cy="46310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GC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上找一点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FM=GI.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DFM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DGI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𝑫𝑭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𝑫𝑮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∠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𝑫𝑭𝑴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=∠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𝑫𝑮𝑰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𝟗𝟎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°,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𝑭𝑴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𝑮𝑰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DFM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DGI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(S.A.S.),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FDM=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GDI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DM=DI.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FDG=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MDN=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FDM+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NDG=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947F130-9183-4BC6-5509-D07CA4A0F3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20805"/>
                <a:ext cx="9432655" cy="4631011"/>
              </a:xfrm>
              <a:prstGeom prst="rect">
                <a:avLst/>
              </a:prstGeom>
              <a:blipFill>
                <a:blip r:embed="rId3"/>
                <a:stretch>
                  <a:fillRect l="-1938" t="-2632" b="-40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>
            <a:extLst>
              <a:ext uri="{FF2B5EF4-FFF2-40B4-BE49-F238E27FC236}">
                <a16:creationId xmlns:a16="http://schemas.microsoft.com/office/drawing/2014/main" id="{BA4C93A1-A533-F1A6-65C0-43CC58A0C4A4}"/>
              </a:ext>
            </a:extLst>
          </p:cNvPr>
          <p:cNvGrpSpPr/>
          <p:nvPr/>
        </p:nvGrpSpPr>
        <p:grpSpPr>
          <a:xfrm>
            <a:off x="8808877" y="2492935"/>
            <a:ext cx="2494795" cy="3468527"/>
            <a:chOff x="9012258" y="2476854"/>
            <a:chExt cx="2494795" cy="3468527"/>
          </a:xfrm>
        </p:grpSpPr>
        <p:pic>
          <p:nvPicPr>
            <p:cNvPr id="5" name="image96.jpeg">
              <a:extLst>
                <a:ext uri="{FF2B5EF4-FFF2-40B4-BE49-F238E27FC236}">
                  <a16:creationId xmlns:a16="http://schemas.microsoft.com/office/drawing/2014/main" id="{2FBD6A46-EEE9-E308-45F6-B7E518BD8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12258" y="2476854"/>
              <a:ext cx="2494795" cy="3015767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33302ED-CEBC-61B6-68AC-6C057B3255CE}"/>
                </a:ext>
              </a:extLst>
            </p:cNvPr>
            <p:cNvSpPr txBox="1"/>
            <p:nvPr/>
          </p:nvSpPr>
          <p:spPr>
            <a:xfrm>
              <a:off x="9060850" y="5483716"/>
              <a:ext cx="20755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4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4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2)</a:t>
              </a:r>
              <a:endPara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0120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9E5DA-9C8E-D95C-70DC-E7B2DDD5A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17D6486-8E29-2BCE-63D4-317B1E0D70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20" y="1196845"/>
            <a:ext cx="10656740" cy="33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中增加下列条件中的一个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这个四边形是矩形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则增加的条件是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=180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.AB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.AC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  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对角线互相垂直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F0EB54-A74C-03E6-CF82-08ECE23A2FCF}"/>
              </a:ext>
            </a:extLst>
          </p:cNvPr>
          <p:cNvSpPr txBox="1"/>
          <p:nvPr/>
        </p:nvSpPr>
        <p:spPr>
          <a:xfrm>
            <a:off x="5087930" y="2206095"/>
            <a:ext cx="5760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44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DE461E-B07E-69AA-0E66-5C79D748C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90D1DA3-635F-4FEF-BC38-E820480DD338}"/>
                  </a:ext>
                </a:extLst>
              </p:cNvPr>
              <p:cNvSpPr txBox="1"/>
              <p:nvPr/>
            </p:nvSpPr>
            <p:spPr>
              <a:xfrm>
                <a:off x="695625" y="548800"/>
                <a:ext cx="9000625" cy="42165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GDI+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NDG=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IDN=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MDN=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IDN=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∵DN=DN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DMN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DIN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(S.A.S.),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∴MN=IN=NG+GI=NG+FM.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BMN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=BM+MN+BN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=BM+GN+FM+BN=BF+BG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90D1DA3-635F-4FEF-BC38-E820480DD3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48800"/>
                <a:ext cx="9000625" cy="4216539"/>
              </a:xfrm>
              <a:prstGeom prst="rect">
                <a:avLst/>
              </a:prstGeom>
              <a:blipFill>
                <a:blip r:embed="rId3"/>
                <a:stretch>
                  <a:fillRect l="-2031" t="-2746" b="-1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>
            <a:extLst>
              <a:ext uri="{FF2B5EF4-FFF2-40B4-BE49-F238E27FC236}">
                <a16:creationId xmlns:a16="http://schemas.microsoft.com/office/drawing/2014/main" id="{79CBCA37-F79C-CEB5-E1B6-F6AADF815D7A}"/>
              </a:ext>
            </a:extLst>
          </p:cNvPr>
          <p:cNvGrpSpPr/>
          <p:nvPr/>
        </p:nvGrpSpPr>
        <p:grpSpPr>
          <a:xfrm>
            <a:off x="9001580" y="1628875"/>
            <a:ext cx="2494795" cy="3468527"/>
            <a:chOff x="9012258" y="2476854"/>
            <a:chExt cx="2494795" cy="3468527"/>
          </a:xfrm>
        </p:grpSpPr>
        <p:pic>
          <p:nvPicPr>
            <p:cNvPr id="5" name="image96.jpeg">
              <a:extLst>
                <a:ext uri="{FF2B5EF4-FFF2-40B4-BE49-F238E27FC236}">
                  <a16:creationId xmlns:a16="http://schemas.microsoft.com/office/drawing/2014/main" id="{9CA6701E-A70C-3A81-CF17-B1ADF9382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12258" y="2476854"/>
              <a:ext cx="2494795" cy="3015767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0EB8511-4AA5-EDEF-8950-13E13D03076F}"/>
                </a:ext>
              </a:extLst>
            </p:cNvPr>
            <p:cNvSpPr txBox="1"/>
            <p:nvPr/>
          </p:nvSpPr>
          <p:spPr>
            <a:xfrm>
              <a:off x="9060850" y="5483716"/>
              <a:ext cx="20755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4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4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2)</a:t>
              </a:r>
              <a:endPara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8443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8AA25E-E061-19FA-8267-CC9399169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376AA47-0D48-2F94-5348-3A57E6EA27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20" y="692810"/>
            <a:ext cx="1072874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=16,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求菱形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的高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DH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	                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96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	         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以上都不对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78.jpeg">
            <a:extLst>
              <a:ext uri="{FF2B5EF4-FFF2-40B4-BE49-F238E27FC236}">
                <a16:creationId xmlns:a16="http://schemas.microsoft.com/office/drawing/2014/main" id="{9FFDEDC2-7D94-DCE1-A265-17731F562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153" y="3068975"/>
            <a:ext cx="3175694" cy="266418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C4312C0-2E9C-F80A-60C0-9C227E6B95BC}"/>
              </a:ext>
            </a:extLst>
          </p:cNvPr>
          <p:cNvSpPr txBox="1"/>
          <p:nvPr/>
        </p:nvSpPr>
        <p:spPr>
          <a:xfrm>
            <a:off x="9696250" y="1268850"/>
            <a:ext cx="748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135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2700A-18A0-CDBD-22F8-06B1707B3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6DFF6DF-1A4D-A398-1374-8D26F52CA2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20" y="476795"/>
            <a:ext cx="10944760" cy="3316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在▱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DP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=1∶2,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若图中阴影部分的面积为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则▱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	               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	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	                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79.jpeg">
            <a:extLst>
              <a:ext uri="{FF2B5EF4-FFF2-40B4-BE49-F238E27FC236}">
                <a16:creationId xmlns:a16="http://schemas.microsoft.com/office/drawing/2014/main" id="{460FD129-7DB8-8953-9412-CC00ECDC59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40" y="3212985"/>
            <a:ext cx="3844314" cy="221407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797B7BE-F639-A503-271E-AA9BFE42564B}"/>
              </a:ext>
            </a:extLst>
          </p:cNvPr>
          <p:cNvSpPr txBox="1"/>
          <p:nvPr/>
        </p:nvSpPr>
        <p:spPr>
          <a:xfrm>
            <a:off x="9480235" y="1500630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494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3F67E-6BCE-9113-46D3-F7A675403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FFD5B5-2FC0-2DB2-9371-E3FE3CC11703}"/>
                  </a:ext>
                </a:extLst>
              </p:cNvPr>
              <p:cNvSpPr txBox="1"/>
              <p:nvPr/>
            </p:nvSpPr>
            <p:spPr>
              <a:xfrm>
                <a:off x="623620" y="620805"/>
                <a:ext cx="10944760" cy="49281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嘉嘉和琪琪相约去看电影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他们的家分别距离电影院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1 800 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2 400 m,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两人分别从家中同时出发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已知嘉嘉和琪琪的速度比是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结果嘉嘉比琪琪晚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 min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到达电影院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设嘉嘉的速度为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m/min,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则根据题意所列方程正确的是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+4=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+4=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𝟒𝟎𝟎</m:t>
                        </m:r>
                      </m:num>
                      <m:den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𝟒𝟎𝟎</m:t>
                        </m:r>
                      </m:num>
                      <m:den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+4	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𝟒𝟎𝟎</m:t>
                        </m:r>
                      </m:num>
                      <m:den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+4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FFD5B5-2FC0-2DB2-9371-E3FE3CC117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20805"/>
                <a:ext cx="10944760" cy="4928144"/>
              </a:xfrm>
              <a:prstGeom prst="rect">
                <a:avLst/>
              </a:prstGeom>
              <a:blipFill>
                <a:blip r:embed="rId3"/>
                <a:stretch>
                  <a:fillRect l="-1670" t="-2475" r="-16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F264CEC-8A86-4EE7-2449-0C9EF132A3CF}"/>
              </a:ext>
            </a:extLst>
          </p:cNvPr>
          <p:cNvSpPr txBox="1"/>
          <p:nvPr/>
        </p:nvSpPr>
        <p:spPr>
          <a:xfrm>
            <a:off x="2999785" y="2852960"/>
            <a:ext cx="7200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886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904B3F-8D96-EFF6-66E1-874F3B61C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7EECDB3-65F5-B524-348C-530FD8ABD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617" y="836820"/>
            <a:ext cx="11016765" cy="4142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平面内的直线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对于该平面内任意一点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到直线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的距离分别为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则称有序非实数对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的“距离坐标”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根据上述定义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距离坐标为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(2,3)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的点的个数是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	    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	    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	      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B8DC25-C694-75FF-5D09-1C64F5A8F6BD}"/>
              </a:ext>
            </a:extLst>
          </p:cNvPr>
          <p:cNvSpPr txBox="1"/>
          <p:nvPr/>
        </p:nvSpPr>
        <p:spPr>
          <a:xfrm>
            <a:off x="6600035" y="3573010"/>
            <a:ext cx="6765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64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461</TotalTime>
  <Words>4132</Words>
  <Application>Microsoft Office PowerPoint</Application>
  <PresentationFormat>宽屏</PresentationFormat>
  <Paragraphs>258</Paragraphs>
  <Slides>50</Slides>
  <Notes>50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8" baseType="lpstr"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339</cp:revision>
  <dcterms:created xsi:type="dcterms:W3CDTF">2016-07-05T04:43:00Z</dcterms:created>
  <dcterms:modified xsi:type="dcterms:W3CDTF">2024-11-16T14:46:00Z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