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67" r:id="rId2"/>
    <p:sldId id="2897" r:id="rId3"/>
    <p:sldId id="2898" r:id="rId4"/>
    <p:sldId id="2899" r:id="rId5"/>
    <p:sldId id="2900" r:id="rId6"/>
    <p:sldId id="2901" r:id="rId7"/>
    <p:sldId id="2902" r:id="rId8"/>
    <p:sldId id="2903" r:id="rId9"/>
    <p:sldId id="2904" r:id="rId10"/>
    <p:sldId id="2905" r:id="rId11"/>
    <p:sldId id="2906" r:id="rId12"/>
    <p:sldId id="2907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36E7D-B907-E5DD-D706-542AE59BDF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8AD2C92-1421-9FE6-4E2D-1A364C0014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D918C9B-9696-7B09-A583-68AC20A9129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5804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B57B10-FF6D-8541-041B-E8650449B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2E8E1CF-4EFE-4171-78CE-652CA81430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7453A81-6834-FEED-FEE6-A5F93A8CEB5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8005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37895F-BDB7-72C3-7EE6-FB75767FEB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D80A96E-648E-8B3A-67CB-4719A06460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ED8E13C9-6C99-246D-11DC-FC5BAF21FE7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929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87621B-6626-15E3-8E67-7F3990DB8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673A4237-8FD8-F8DA-7306-BA9976A38A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92E1BE0-F557-01A3-18AF-36A53459121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71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63A4F6-AB2C-496B-4CF9-C6305474EB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DDA1A2AC-C3DD-FDBE-4FAF-84D22CCA69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EFBC24C-32E4-4DC4-2C08-A767B994382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660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890AD5-EAB4-5E0B-A348-FC70D7D555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EA29B7B-B0D3-2FFE-C51F-1AAC6CE8FF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0C98E22-45B6-23C8-8E47-BE5DCE5C0A7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6321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F3BAAD-25FA-F555-9DE1-159FEAB2B8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64E7050-784E-D2F5-BD47-047A6A3315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9092E8A-4BC0-C7F9-415D-4020CE2D72A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1499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9FD263-B64E-0439-DC7C-AB3F0E0A60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B1ADC437-65B2-FAD5-9A7B-4179697508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B5E4225-4340-955D-E939-E680414DE27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4861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3933E7-AD8D-0831-9815-8F27889DCE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EB5444D-2974-426C-D579-5EC271A4DB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7274C82-67BD-CC9F-A862-06AC64E58DE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4321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5BD247-178C-A3D2-32D5-CBBF158C0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E943998-D18D-D998-1970-664BE1C1E3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7DFDC2BC-3B5C-6D25-A04A-9174CEC459CE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2849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93CEC8-3EAE-EC68-6A2E-AFB9ED16DD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8B018D2-28D0-028A-1780-8AE365765A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0B5CA68A-CA90-C6C5-342C-1DFC29114F37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873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945D5AB-AA5C-AA88-815A-C2651E0AD508}"/>
              </a:ext>
            </a:extLst>
          </p:cNvPr>
          <p:cNvSpPr txBox="1"/>
          <p:nvPr/>
        </p:nvSpPr>
        <p:spPr>
          <a:xfrm>
            <a:off x="2207730" y="1916895"/>
            <a:ext cx="8064560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17</a:t>
            </a:r>
            <a:r>
              <a:rPr lang="en-US" altLang="zh-CN" sz="6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一次函数</a:t>
            </a: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一次函数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99480-0B93-3DE4-9FCB-BFDBF178F6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00.jpeg">
            <a:extLst>
              <a:ext uri="{FF2B5EF4-FFF2-40B4-BE49-F238E27FC236}">
                <a16:creationId xmlns:a16="http://schemas.microsoft.com/office/drawing/2014/main" id="{289636BE-FC04-940A-C8D5-9C89622269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16" y="908825"/>
            <a:ext cx="1440100" cy="41145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1184B18-B6B2-D810-F1F6-BD32028E3F3C}"/>
              </a:ext>
            </a:extLst>
          </p:cNvPr>
          <p:cNvSpPr txBox="1"/>
          <p:nvPr/>
        </p:nvSpPr>
        <p:spPr>
          <a:xfrm>
            <a:off x="551616" y="1484865"/>
            <a:ext cx="10656739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·重庆巴南区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+2)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30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|</a:t>
            </a:r>
            <a:r>
              <a:rPr lang="en-US" altLang="zh-CN" sz="3600" b="1" i="1" baseline="30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|-1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是关于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的一次函数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则实数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5408C4D-8AE7-522D-7862-F75587390203}"/>
              </a:ext>
            </a:extLst>
          </p:cNvPr>
          <p:cNvSpPr txBox="1"/>
          <p:nvPr/>
        </p:nvSpPr>
        <p:spPr>
          <a:xfrm>
            <a:off x="4871915" y="2487703"/>
            <a:ext cx="460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601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49617D-5E76-1C6D-7207-001CC07111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160F89C-21ED-1D7C-A4D3-EDFDA4C02EFA}"/>
              </a:ext>
            </a:extLst>
          </p:cNvPr>
          <p:cNvSpPr txBox="1"/>
          <p:nvPr/>
        </p:nvSpPr>
        <p:spPr>
          <a:xfrm>
            <a:off x="695624" y="548800"/>
            <a:ext cx="9864685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-3)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30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|</a:t>
            </a:r>
            <a:r>
              <a:rPr lang="en-US" altLang="zh-CN" sz="3600" b="1" i="1" baseline="30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|-2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为何值时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该函数是一次函数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2346F27-BDBC-C488-2902-FDB30721B02F}"/>
                  </a:ext>
                </a:extLst>
              </p:cNvPr>
              <p:cNvSpPr txBox="1"/>
              <p:nvPr/>
            </p:nvSpPr>
            <p:spPr>
              <a:xfrm>
                <a:off x="767630" y="2197969"/>
                <a:ext cx="9504661" cy="26718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zh-CN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𝒎</m:t>
                                  </m:r>
                                </m:e>
                              </m:d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≠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即当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为任意实数时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该函数是一次函数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2346F27-BDBC-C488-2902-FDB30721B0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2197969"/>
                <a:ext cx="9504661" cy="2671885"/>
              </a:xfrm>
              <a:prstGeom prst="rect">
                <a:avLst/>
              </a:prstGeom>
              <a:blipFill>
                <a:blip r:embed="rId3"/>
                <a:stretch>
                  <a:fillRect l="-1988" b="-7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26875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F6AA67-1ACF-80EB-FE81-C56BB2EB0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5B9C711-3089-1B6C-1AEE-DF20EB01F360}"/>
              </a:ext>
            </a:extLst>
          </p:cNvPr>
          <p:cNvSpPr txBox="1"/>
          <p:nvPr/>
        </p:nvSpPr>
        <p:spPr>
          <a:xfrm>
            <a:off x="839634" y="696136"/>
            <a:ext cx="98646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为何值时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该函数是正比例函数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E3202DC-2B58-08A7-2F9F-A5E1FA091816}"/>
                  </a:ext>
                </a:extLst>
              </p:cNvPr>
              <p:cNvSpPr txBox="1"/>
              <p:nvPr/>
            </p:nvSpPr>
            <p:spPr>
              <a:xfrm>
                <a:off x="839634" y="983571"/>
                <a:ext cx="9504660" cy="34712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zh-CN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3600" b="1" i="1">
                                      <a:solidFill>
                                        <a:srgbClr val="DB251C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𝒎</m:t>
                                  </m:r>
                                </m:e>
                              </m:d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≠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600" b="1" i="1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即当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该函数是正比例函数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E3202DC-2B58-08A7-2F9F-A5E1FA0918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4" y="983571"/>
                <a:ext cx="9504660" cy="3471207"/>
              </a:xfrm>
              <a:prstGeom prst="rect">
                <a:avLst/>
              </a:prstGeom>
              <a:blipFill>
                <a:blip r:embed="rId3"/>
                <a:stretch>
                  <a:fillRect l="-1988" b="-5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6996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F6E17E-90EA-A802-3C80-DB35DDCFEF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93.jpeg">
            <a:extLst>
              <a:ext uri="{FF2B5EF4-FFF2-40B4-BE49-F238E27FC236}">
                <a16:creationId xmlns:a16="http://schemas.microsoft.com/office/drawing/2014/main" id="{CCDEF081-12C0-BD3A-43FC-463BB423F1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799"/>
            <a:ext cx="6204976" cy="50403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1552D1C-2404-4F33-66F8-7E789B29E2B8}"/>
              </a:ext>
            </a:extLst>
          </p:cNvPr>
          <p:cNvSpPr txBox="1"/>
          <p:nvPr/>
        </p:nvSpPr>
        <p:spPr>
          <a:xfrm>
            <a:off x="738368" y="1340855"/>
            <a:ext cx="10715263" cy="3311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一次函数与正比例函数</a:t>
            </a: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是常数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叫做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特别地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也叫做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3124CB5-99C8-A351-3F42-7DEA54FBB164}"/>
              </a:ext>
            </a:extLst>
          </p:cNvPr>
          <p:cNvSpPr txBox="1"/>
          <p:nvPr/>
        </p:nvSpPr>
        <p:spPr>
          <a:xfrm>
            <a:off x="1631690" y="3105834"/>
            <a:ext cx="21601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0E7969D-445C-7684-2BE3-3BF79275FA99}"/>
              </a:ext>
            </a:extLst>
          </p:cNvPr>
          <p:cNvSpPr txBox="1"/>
          <p:nvPr/>
        </p:nvSpPr>
        <p:spPr>
          <a:xfrm>
            <a:off x="3359810" y="3968271"/>
            <a:ext cx="25201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正比例函数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012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FAE7F-4CB5-7831-17F1-314ECE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70F67CD-8CC2-FF9E-9DE7-7FBC33309F01}"/>
              </a:ext>
            </a:extLst>
          </p:cNvPr>
          <p:cNvSpPr txBox="1"/>
          <p:nvPr/>
        </p:nvSpPr>
        <p:spPr>
          <a:xfrm>
            <a:off x="515612" y="692810"/>
            <a:ext cx="11160775" cy="4973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ABD8DA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3600" b="1" dirty="0">
                <a:solidFill>
                  <a:srgbClr val="ABD8DA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如果一个函数是一次函数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则含自变量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的式子是一次式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系数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不等于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可以为任意实数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一次函数中自变量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的取值范围是全体实数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正比例函数是特殊的一次函数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一次函数包括正比例函数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所以是正比例函数的一定是一次函数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是一次函数的不一定是正比例函数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332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26AAB8-C4CF-DD21-D0F1-D1D97F7F8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94.jpeg">
            <a:extLst>
              <a:ext uri="{FF2B5EF4-FFF2-40B4-BE49-F238E27FC236}">
                <a16:creationId xmlns:a16="http://schemas.microsoft.com/office/drawing/2014/main" id="{A0F2C0F9-5C86-CD35-761C-2F232F0A4C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83520"/>
            <a:ext cx="5979938" cy="485755"/>
          </a:xfrm>
          <a:prstGeom prst="rect">
            <a:avLst/>
          </a:prstGeom>
        </p:spPr>
      </p:pic>
      <p:pic>
        <p:nvPicPr>
          <p:cNvPr id="3" name="image195.jpeg">
            <a:extLst>
              <a:ext uri="{FF2B5EF4-FFF2-40B4-BE49-F238E27FC236}">
                <a16:creationId xmlns:a16="http://schemas.microsoft.com/office/drawing/2014/main" id="{B7408E09-48A2-A2B9-99A0-77B909DCF0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25" y="1310478"/>
            <a:ext cx="6964869" cy="4857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C1311D6-1CEF-974F-9B79-817B12F41AE6}"/>
              </a:ext>
            </a:extLst>
          </p:cNvPr>
          <p:cNvSpPr txBox="1"/>
          <p:nvPr/>
        </p:nvSpPr>
        <p:spPr>
          <a:xfrm>
            <a:off x="2063720" y="1133917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一次函数的概念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96.jpeg">
            <a:extLst>
              <a:ext uri="{FF2B5EF4-FFF2-40B4-BE49-F238E27FC236}">
                <a16:creationId xmlns:a16="http://schemas.microsoft.com/office/drawing/2014/main" id="{EF611FC2-6957-7B1C-12DB-4CC641E312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625" y="1976303"/>
            <a:ext cx="665960" cy="36954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0767A18-6DDD-F914-D502-83BA8F2C3EC4}"/>
              </a:ext>
            </a:extLst>
          </p:cNvPr>
          <p:cNvSpPr txBox="1"/>
          <p:nvPr/>
        </p:nvSpPr>
        <p:spPr>
          <a:xfrm>
            <a:off x="623620" y="1844890"/>
            <a:ext cx="1041667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写出下列函数关系式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并指出哪些属于一次函数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其中哪些又属于正比例函数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面积为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cm</a:t>
            </a:r>
            <a:r>
              <a:rPr lang="en-US" altLang="zh-CN" sz="36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的三角形的底边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(cm)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与底边上的高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(cm);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8FB3D6A-9C6A-5212-DC0C-0A181ECB7C70}"/>
                  </a:ext>
                </a:extLst>
              </p:cNvPr>
              <p:cNvSpPr txBox="1"/>
              <p:nvPr/>
            </p:nvSpPr>
            <p:spPr>
              <a:xfrm>
                <a:off x="695625" y="4284627"/>
                <a:ext cx="6105524" cy="892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𝒉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不是一次函数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8FB3D6A-9C6A-5212-DC0C-0A181ECB7C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284627"/>
                <a:ext cx="6105524" cy="892552"/>
              </a:xfrm>
              <a:prstGeom prst="rect">
                <a:avLst/>
              </a:prstGeom>
              <a:blipFill>
                <a:blip r:embed="rId6"/>
                <a:stretch>
                  <a:fillRect l="-2994" t="-685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0204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562DB6-ED70-B43B-8B42-20E4D88B7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72F9728-BA30-0A4B-CAC1-D5E7F73428A6}"/>
              </a:ext>
            </a:extLst>
          </p:cNvPr>
          <p:cNvSpPr txBox="1"/>
          <p:nvPr/>
        </p:nvSpPr>
        <p:spPr>
          <a:xfrm>
            <a:off x="623620" y="648790"/>
            <a:ext cx="98646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长为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cm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的长方形的周长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(cm)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与宽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(cm);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61532D-DA02-4263-99EB-52268A5770DE}"/>
              </a:ext>
            </a:extLst>
          </p:cNvPr>
          <p:cNvSpPr txBox="1"/>
          <p:nvPr/>
        </p:nvSpPr>
        <p:spPr>
          <a:xfrm>
            <a:off x="628460" y="1432626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的一次函数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89973E-0C38-4F42-8F26-DD1854C86571}"/>
              </a:ext>
            </a:extLst>
          </p:cNvPr>
          <p:cNvSpPr txBox="1"/>
          <p:nvPr/>
        </p:nvSpPr>
        <p:spPr>
          <a:xfrm>
            <a:off x="534335" y="2531736"/>
            <a:ext cx="105847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食堂原有煤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 t,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每天要用去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t,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天后还剩下煤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C163D4-6659-A65C-C579-035BCFB9FEB0}"/>
              </a:ext>
            </a:extLst>
          </p:cNvPr>
          <p:cNvSpPr txBox="1"/>
          <p:nvPr/>
        </p:nvSpPr>
        <p:spPr>
          <a:xfrm>
            <a:off x="623620" y="3304135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的一次函数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887F3F3-FCB8-8DDB-8EBD-C5FAB3870E27}"/>
              </a:ext>
            </a:extLst>
          </p:cNvPr>
          <p:cNvSpPr txBox="1"/>
          <p:nvPr/>
        </p:nvSpPr>
        <p:spPr>
          <a:xfrm>
            <a:off x="514005" y="4414682"/>
            <a:ext cx="111607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汽车每小时行驶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 km,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行驶的路程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(km)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和时间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(h)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392A929-0B64-C125-083B-DE6D8D44BBCD}"/>
              </a:ext>
            </a:extLst>
          </p:cNvPr>
          <p:cNvSpPr txBox="1"/>
          <p:nvPr/>
        </p:nvSpPr>
        <p:spPr>
          <a:xfrm>
            <a:off x="531285" y="5187081"/>
            <a:ext cx="95593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既是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的一次函数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又是正比例函数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54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536D6-1BA4-5D91-9492-6B811F96C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97.jpeg">
            <a:extLst>
              <a:ext uri="{FF2B5EF4-FFF2-40B4-BE49-F238E27FC236}">
                <a16:creationId xmlns:a16="http://schemas.microsoft.com/office/drawing/2014/main" id="{E8C17D2E-0104-C5A2-0CB2-6345139B22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28" y="692810"/>
            <a:ext cx="1584110" cy="45260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8FCE309-83D4-B65E-758F-7795B3E57425}"/>
                  </a:ext>
                </a:extLst>
              </p:cNvPr>
              <p:cNvSpPr txBox="1"/>
              <p:nvPr/>
            </p:nvSpPr>
            <p:spPr>
              <a:xfrm>
                <a:off x="690222" y="1412860"/>
                <a:ext cx="10811555" cy="28550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·河南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下列函数中是一次函数关系的是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</a:t>
                </a:r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-1)(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+2)	   </a:t>
                </a:r>
                <a:r>
                  <a:rPr lang="en-US" altLang="zh-CN" sz="3600" b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3600" b="1" i="1" dirty="0" err="1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8FCE309-83D4-B65E-758F-7795B3E574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222" y="1412860"/>
                <a:ext cx="10811555" cy="2855077"/>
              </a:xfrm>
              <a:prstGeom prst="rect">
                <a:avLst/>
              </a:prstGeom>
              <a:blipFill>
                <a:blip r:embed="rId4"/>
                <a:stretch>
                  <a:fillRect l="-1691" r="-620" b="-7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72E621C-9CC8-1B9C-2C66-8E5B6444B5F9}"/>
              </a:ext>
            </a:extLst>
          </p:cNvPr>
          <p:cNvSpPr txBox="1"/>
          <p:nvPr/>
        </p:nvSpPr>
        <p:spPr>
          <a:xfrm>
            <a:off x="10272290" y="1628875"/>
            <a:ext cx="604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966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312AE6-172A-97A7-D8B6-BA9B92337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9A764F5-AB1B-5D58-9EE6-33D99F1F4905}"/>
              </a:ext>
            </a:extLst>
          </p:cNvPr>
          <p:cNvSpPr txBox="1"/>
          <p:nvPr/>
        </p:nvSpPr>
        <p:spPr>
          <a:xfrm>
            <a:off x="600520" y="476795"/>
            <a:ext cx="1072874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某商店出售某商品时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其数量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与售价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之间的关系如下表所示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请根据表中所提供的信息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列出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的一次函数吗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并求出当数量是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千克时的售价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141F742E-1CA7-FF0B-3AFE-F91F58B6AC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105435"/>
              </p:ext>
            </p:extLst>
          </p:nvPr>
        </p:nvGraphicFramePr>
        <p:xfrm>
          <a:off x="744531" y="2851150"/>
          <a:ext cx="10044699" cy="1155700"/>
        </p:xfrm>
        <a:graphic>
          <a:graphicData uri="http://schemas.openxmlformats.org/drawingml/2006/table">
            <a:tbl>
              <a:tblPr firstRow="1" firstCol="1" bandRow="1"/>
              <a:tblGrid>
                <a:gridCol w="2242405">
                  <a:extLst>
                    <a:ext uri="{9D8B030D-6E8A-4147-A177-3AD203B41FA5}">
                      <a16:colId xmlns:a16="http://schemas.microsoft.com/office/drawing/2014/main" val="715443885"/>
                    </a:ext>
                  </a:extLst>
                </a:gridCol>
                <a:gridCol w="1387618">
                  <a:extLst>
                    <a:ext uri="{9D8B030D-6E8A-4147-A177-3AD203B41FA5}">
                      <a16:colId xmlns:a16="http://schemas.microsoft.com/office/drawing/2014/main" val="4111859996"/>
                    </a:ext>
                  </a:extLst>
                </a:gridCol>
                <a:gridCol w="1494938">
                  <a:extLst>
                    <a:ext uri="{9D8B030D-6E8A-4147-A177-3AD203B41FA5}">
                      <a16:colId xmlns:a16="http://schemas.microsoft.com/office/drawing/2014/main" val="3171863857"/>
                    </a:ext>
                  </a:extLst>
                </a:gridCol>
                <a:gridCol w="1494938">
                  <a:extLst>
                    <a:ext uri="{9D8B030D-6E8A-4147-A177-3AD203B41FA5}">
                      <a16:colId xmlns:a16="http://schemas.microsoft.com/office/drawing/2014/main" val="2136788521"/>
                    </a:ext>
                  </a:extLst>
                </a:gridCol>
                <a:gridCol w="1494938">
                  <a:extLst>
                    <a:ext uri="{9D8B030D-6E8A-4147-A177-3AD203B41FA5}">
                      <a16:colId xmlns:a16="http://schemas.microsoft.com/office/drawing/2014/main" val="4118516958"/>
                    </a:ext>
                  </a:extLst>
                </a:gridCol>
                <a:gridCol w="1929862">
                  <a:extLst>
                    <a:ext uri="{9D8B030D-6E8A-4147-A177-3AD203B41FA5}">
                      <a16:colId xmlns:a16="http://schemas.microsoft.com/office/drawing/2014/main" val="1727890489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36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x/</a:t>
                      </a:r>
                      <a:r>
                        <a:rPr lang="zh-CN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千克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6189734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/>
                      <a:r>
                        <a:rPr lang="zh-CN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售价</a:t>
                      </a:r>
                      <a:r>
                        <a:rPr lang="en-US" sz="36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y/</a:t>
                      </a:r>
                      <a:r>
                        <a:rPr lang="zh-CN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8+0</a:t>
                      </a:r>
                      <a:r>
                        <a:rPr lang="en-US" sz="3600" b="1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4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16+0</a:t>
                      </a:r>
                      <a:r>
                        <a:rPr lang="en-US" sz="36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24+1</a:t>
                      </a:r>
                      <a:r>
                        <a:rPr lang="en-US" sz="36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32+1</a:t>
                      </a:r>
                      <a:r>
                        <a:rPr lang="en-US" sz="36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40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sz="4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0653778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5223B43F-0638-92E6-D5DC-DDD9FA7B677C}"/>
              </a:ext>
            </a:extLst>
          </p:cNvPr>
          <p:cNvSpPr txBox="1"/>
          <p:nvPr/>
        </p:nvSpPr>
        <p:spPr>
          <a:xfrm>
            <a:off x="623620" y="4221055"/>
            <a:ext cx="993669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的一次函数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21,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即当数量是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千克时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售价是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864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8D1AA-0EDE-95B6-F501-FAABDE166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98.jpeg">
            <a:extLst>
              <a:ext uri="{FF2B5EF4-FFF2-40B4-BE49-F238E27FC236}">
                <a16:creationId xmlns:a16="http://schemas.microsoft.com/office/drawing/2014/main" id="{F9FD4111-9004-D404-A6EB-815E1F5724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505" y="706311"/>
            <a:ext cx="6709936" cy="4679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148B405-6085-0572-9627-C7B147DEA81F}"/>
              </a:ext>
            </a:extLst>
          </p:cNvPr>
          <p:cNvSpPr txBox="1"/>
          <p:nvPr/>
        </p:nvSpPr>
        <p:spPr>
          <a:xfrm>
            <a:off x="2133600" y="510585"/>
            <a:ext cx="49704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一次函数概念的应用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99.jpeg">
            <a:extLst>
              <a:ext uri="{FF2B5EF4-FFF2-40B4-BE49-F238E27FC236}">
                <a16:creationId xmlns:a16="http://schemas.microsoft.com/office/drawing/2014/main" id="{97054E4A-43B1-95B8-7542-05011C6F5C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505" y="1568116"/>
            <a:ext cx="737965" cy="40949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E1E05EE-5CBF-E2BB-DFE4-9E9D19AA4051}"/>
              </a:ext>
            </a:extLst>
          </p:cNvPr>
          <p:cNvSpPr txBox="1"/>
          <p:nvPr/>
        </p:nvSpPr>
        <p:spPr>
          <a:xfrm>
            <a:off x="692510" y="1272596"/>
            <a:ext cx="9504660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=(5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-3)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2-</a:t>
            </a:r>
            <a:r>
              <a:rPr lang="en-US" altLang="zh-CN" sz="3600" b="1" i="1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为何值时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此函数是一次函数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9499333-E1C8-8DD4-52B3-A3346FA65CBD}"/>
                  </a:ext>
                </a:extLst>
              </p:cNvPr>
              <p:cNvSpPr txBox="1"/>
              <p:nvPr/>
            </p:nvSpPr>
            <p:spPr>
              <a:xfrm>
                <a:off x="695625" y="3077025"/>
                <a:ext cx="9720675" cy="20236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若此函数是一次函数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-n=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3≠0,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9499333-E1C8-8DD4-52B3-A3346FA65C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3077025"/>
                <a:ext cx="9720675" cy="2023631"/>
              </a:xfrm>
              <a:prstGeom prst="rect">
                <a:avLst/>
              </a:prstGeom>
              <a:blipFill>
                <a:blip r:embed="rId5"/>
                <a:stretch>
                  <a:fillRect l="-1881" b="-4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181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EAD46-AB62-D7F9-3763-D6BB2EE74D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8E63967-2BF7-1D67-C48F-7CE68AFD5550}"/>
              </a:ext>
            </a:extLst>
          </p:cNvPr>
          <p:cNvSpPr txBox="1"/>
          <p:nvPr/>
        </p:nvSpPr>
        <p:spPr>
          <a:xfrm>
            <a:off x="623620" y="476795"/>
            <a:ext cx="95766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为何值时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此函数是正比例函数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7C0B08-D2F9-9E39-6BD2-1801FA487B66}"/>
                  </a:ext>
                </a:extLst>
              </p:cNvPr>
              <p:cNvSpPr txBox="1"/>
              <p:nvPr/>
            </p:nvSpPr>
            <p:spPr>
              <a:xfrm>
                <a:off x="613160" y="1303446"/>
                <a:ext cx="6192430" cy="24150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若此函数是正比例函数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</a:p>
              <a:p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≠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DB251C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600" b="1" i="1" smtClean="0">
                                  <a:solidFill>
                                    <a:srgbClr val="DB251C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7C0B08-D2F9-9E39-6BD2-1801FA487B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160" y="1303446"/>
                <a:ext cx="6192430" cy="2415020"/>
              </a:xfrm>
              <a:prstGeom prst="rect">
                <a:avLst/>
              </a:prstGeom>
              <a:blipFill>
                <a:blip r:embed="rId3"/>
                <a:stretch>
                  <a:fillRect l="-3054" t="-5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AE847AB-E723-8552-F2EE-5ACA7A5171DA}"/>
              </a:ext>
            </a:extLst>
          </p:cNvPr>
          <p:cNvSpPr txBox="1"/>
          <p:nvPr/>
        </p:nvSpPr>
        <p:spPr>
          <a:xfrm>
            <a:off x="623620" y="4005040"/>
            <a:ext cx="1061328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思维点拨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求一次函数自变量的指数中字母的值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主要是依据一次函数的概念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即自变量的指数是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根据这一关系建立方程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解方程即可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注意比例系数 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17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620</TotalTime>
  <Words>762</Words>
  <Application>Microsoft Office PowerPoint</Application>
  <PresentationFormat>宽屏</PresentationFormat>
  <Paragraphs>56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黑体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349</cp:revision>
  <dcterms:created xsi:type="dcterms:W3CDTF">2016-07-05T04:43:00Z</dcterms:created>
  <dcterms:modified xsi:type="dcterms:W3CDTF">2024-11-18T16:03:55Z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