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2671" r:id="rId3"/>
    <p:sldId id="2672" r:id="rId4"/>
    <p:sldId id="2673" r:id="rId5"/>
    <p:sldId id="2674" r:id="rId6"/>
    <p:sldId id="2675" r:id="rId7"/>
    <p:sldId id="2676" r:id="rId8"/>
    <p:sldId id="2677" r:id="rId9"/>
    <p:sldId id="2678" r:id="rId10"/>
    <p:sldId id="2679" r:id="rId11"/>
    <p:sldId id="2680" r:id="rId12"/>
    <p:sldId id="2681" r:id="rId13"/>
    <p:sldId id="2682" r:id="rId14"/>
    <p:sldId id="2683" r:id="rId15"/>
    <p:sldId id="2684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162" y="108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8762B-ABE9-660F-9AEE-0716B053C9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D32E0A-8D76-21C1-7D68-0E9F5A07A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C9A467-C210-D5A3-7143-5B3EEC914EF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20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AA403-372B-1969-03E9-632994959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B71C900-E11D-D269-EE5B-ECEDA5322D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027F72-5246-E50E-1174-5918CA1E299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297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F4E1F-20D0-95E4-9250-CD101CED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750377-F96B-D21F-744C-5722975108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1611C74-949B-60AB-2CE3-12022D6720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31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FE652-1490-BF56-FB58-605A5EB5C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42611A-0407-2936-E987-82963088F4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15C1873-3D4D-FC6B-66A1-0A7B259914A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164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81511-F5C1-52BA-3555-81929FF34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76AE7A-441A-6E3B-0F82-A221E61464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A82B750-73DF-E633-2614-83D26D19C7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7145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76326-58EF-73E0-17D9-550986B36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2EA248-AC67-B926-862C-54D55D4F53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65C7EC4-38B3-8DF4-348D-EC68B77C2EB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47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1E787-D920-EB62-433C-AC49DEE0A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C8DD87-4DA9-BFF3-C7A6-DFA7EA070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236FC1-7C0A-A1F8-79A7-C137834947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98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EB5C3-10C1-6430-6EC9-CBF18DC36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D8BE8E-C636-DCE6-39C3-5EEA3E95E7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585A24-F8E8-D75F-226B-34AFAC191F7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80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55478-B820-4F54-BFDD-21C3C2F4F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D260D76-B76D-146D-97B9-FA2C48F03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830616-C99C-7F50-3BED-3B9F8CA247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32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DE2D9-5442-4701-F218-8B5AB5BB9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840856-FD51-0900-1176-6D6E9B1DE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ACD4A71-3427-306C-8E41-90DDB03F19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48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C0175-1F1B-3846-9390-62B36325B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3E273D-20C9-4D54-8EFD-164D6D730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009525-D92F-4EF2-86B7-5125E42D1D0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87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8EA3D-5F1A-88A1-EE6A-FE4A098FD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E7B1CF-8AC3-84A0-4EBC-E27B85312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F52DAC1-F777-EA13-BB85-DA7500B3EAC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430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5FFD5-FEF1-4460-2D0A-29E6AC749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13AEBFC-5B37-9F3F-40C2-83C6B7807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F7FEF3-D4C1-6C80-6ECD-29286D63480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31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C1D60-878B-9421-F371-11626CCD3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656C18-5AD6-16CA-04EA-D593E513E7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44E3EB0-10B1-3A98-AD8C-5965B10F2C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01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D8C6BC-10DF-B530-8EE9-BE844442541C}"/>
              </a:ext>
            </a:extLst>
          </p:cNvPr>
          <p:cNvSpPr txBox="1"/>
          <p:nvPr/>
        </p:nvSpPr>
        <p:spPr>
          <a:xfrm>
            <a:off x="1775700" y="1844890"/>
            <a:ext cx="900062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16.1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分式及其基本性质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分 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CF6BF-0CAF-9011-4DF5-DBD652D91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8F7B35-594D-C035-E6C8-542D3F9B05FB}"/>
                  </a:ext>
                </a:extLst>
              </p:cNvPr>
              <p:cNvSpPr txBox="1"/>
              <p:nvPr/>
            </p:nvSpPr>
            <p:spPr>
              <a:xfrm>
                <a:off x="695625" y="448110"/>
                <a:ext cx="6105524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48F7B35-594D-C035-E6C8-542D3F9B05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48110"/>
                <a:ext cx="6105524" cy="892745"/>
              </a:xfrm>
              <a:prstGeom prst="rect">
                <a:avLst/>
              </a:prstGeom>
              <a:blipFill>
                <a:blip r:embed="rId3"/>
                <a:stretch>
                  <a:fillRect l="-2994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6541A76-04BF-B139-BD31-AD22377B5041}"/>
              </a:ext>
            </a:extLst>
          </p:cNvPr>
          <p:cNvSpPr txBox="1"/>
          <p:nvPr/>
        </p:nvSpPr>
        <p:spPr>
          <a:xfrm>
            <a:off x="685855" y="1491480"/>
            <a:ext cx="90793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③∵x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+1≠0,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为任意实数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分式有意义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C6B178-FA9C-4E99-6153-DBFEBEA1FBC5}"/>
                  </a:ext>
                </a:extLst>
              </p:cNvPr>
              <p:cNvSpPr txBox="1"/>
              <p:nvPr/>
            </p:nvSpPr>
            <p:spPr>
              <a:xfrm>
                <a:off x="767630" y="2955569"/>
                <a:ext cx="2880200" cy="9468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C6B178-FA9C-4E99-6153-DBFEBEA1FB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955569"/>
                <a:ext cx="2880200" cy="946862"/>
              </a:xfrm>
              <a:prstGeom prst="rect">
                <a:avLst/>
              </a:prstGeom>
              <a:blipFill>
                <a:blip r:embed="rId4"/>
                <a:stretch>
                  <a:fillRect l="-6568" t="-645" b="-4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414C3C2-A6AA-656B-7ED0-661A9122C6A5}"/>
                  </a:ext>
                </a:extLst>
              </p:cNvPr>
              <p:cNvSpPr txBox="1"/>
              <p:nvPr/>
            </p:nvSpPr>
            <p:spPr>
              <a:xfrm>
                <a:off x="767630" y="4179482"/>
                <a:ext cx="5832405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-1≠0,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x≠±1,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x≠±1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分式有意义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414C3C2-A6AA-656B-7ED0-661A9122C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179482"/>
                <a:ext cx="5832405" cy="1200329"/>
              </a:xfrm>
              <a:prstGeom prst="rect">
                <a:avLst/>
              </a:prstGeom>
              <a:blipFill>
                <a:blip r:embed="rId5"/>
                <a:stretch>
                  <a:fillRect l="-3239" t="-10152" b="-18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219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CECB6-8550-1CE6-5676-53EC53122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.jpeg">
            <a:extLst>
              <a:ext uri="{FF2B5EF4-FFF2-40B4-BE49-F238E27FC236}">
                <a16:creationId xmlns:a16="http://schemas.microsoft.com/office/drawing/2014/main" id="{48C1591A-888A-BC95-F629-1ABF583BC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738937"/>
            <a:ext cx="1800125" cy="5143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D3AED6-B733-AD42-15D5-7C7B75575ABF}"/>
                  </a:ext>
                </a:extLst>
              </p:cNvPr>
              <p:cNvSpPr txBox="1"/>
              <p:nvPr/>
            </p:nvSpPr>
            <p:spPr>
              <a:xfrm>
                <a:off x="443607" y="1556870"/>
                <a:ext cx="11232780" cy="20005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应满足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≠-1	                B.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≠±1	        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D3AED6-B733-AD42-15D5-7C7B75575A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7" y="1556870"/>
                <a:ext cx="11232780" cy="2000548"/>
              </a:xfrm>
              <a:prstGeom prst="rect">
                <a:avLst/>
              </a:prstGeom>
              <a:blipFill>
                <a:blip r:embed="rId4"/>
                <a:stretch>
                  <a:fillRect l="-1683" r="-434" b="-10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65EEAC-457E-C216-7C45-7A77057F541C}"/>
                  </a:ext>
                </a:extLst>
              </p:cNvPr>
              <p:cNvSpPr txBox="1"/>
              <p:nvPr/>
            </p:nvSpPr>
            <p:spPr>
              <a:xfrm>
                <a:off x="443607" y="3861030"/>
                <a:ext cx="9144635" cy="957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65EEAC-457E-C216-7C45-7A77057F5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07" y="3861030"/>
                <a:ext cx="9144635" cy="957378"/>
              </a:xfrm>
              <a:prstGeom prst="rect">
                <a:avLst/>
              </a:prstGeom>
              <a:blipFill>
                <a:blip r:embed="rId5"/>
                <a:stretch>
                  <a:fillRect l="-2067" b="-4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AE33C84-751F-1CC3-E244-7AEED0696A0B}"/>
              </a:ext>
            </a:extLst>
          </p:cNvPr>
          <p:cNvSpPr txBox="1"/>
          <p:nvPr/>
        </p:nvSpPr>
        <p:spPr>
          <a:xfrm>
            <a:off x="10560310" y="170088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404E0A-FEC2-C353-8FEA-E394BF9D6394}"/>
              </a:ext>
            </a:extLst>
          </p:cNvPr>
          <p:cNvSpPr txBox="1"/>
          <p:nvPr/>
        </p:nvSpPr>
        <p:spPr>
          <a:xfrm>
            <a:off x="7752115" y="3997229"/>
            <a:ext cx="118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±2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42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9EF7C-613D-B4EE-FBD5-C5972F0F8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.jpeg">
            <a:extLst>
              <a:ext uri="{FF2B5EF4-FFF2-40B4-BE49-F238E27FC236}">
                <a16:creationId xmlns:a16="http://schemas.microsoft.com/office/drawing/2014/main" id="{E13B70B9-8800-7E2B-CC55-BCCB20BFC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46" y="620805"/>
            <a:ext cx="7344509" cy="51223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0F5D59-49BD-2083-8756-540B99AA8D86}"/>
              </a:ext>
            </a:extLst>
          </p:cNvPr>
          <p:cNvSpPr txBox="1"/>
          <p:nvPr/>
        </p:nvSpPr>
        <p:spPr>
          <a:xfrm>
            <a:off x="2172345" y="48670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分式的值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.jpeg">
            <a:extLst>
              <a:ext uri="{FF2B5EF4-FFF2-40B4-BE49-F238E27FC236}">
                <a16:creationId xmlns:a16="http://schemas.microsoft.com/office/drawing/2014/main" id="{5DD464EA-7117-69DD-BC14-0DE4EC2447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246" y="1361108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1">
                <a:extLst>
                  <a:ext uri="{FF2B5EF4-FFF2-40B4-BE49-F238E27FC236}">
                    <a16:creationId xmlns:a16="http://schemas.microsoft.com/office/drawing/2014/main" id="{1E8996F5-BF52-DA9A-B3EB-50B728A8F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821" y="797086"/>
                <a:ext cx="10908139" cy="2985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(1)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kumimoji="0" lang="zh-CN" altLang="en-US" sz="3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zh-CN" altLang="zh-CN" sz="3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</m:d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3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en-US" sz="3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值为零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kumimoji="0" lang="en-US" altLang="zh-CN" sz="3600" b="1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的取值为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 　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kumimoji="0" lang="en-US" altLang="zh-CN" sz="3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3600" b="1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kumimoji="0" lang="en-US" altLang="zh-CN" sz="3600" b="1" i="1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=±1	                         </a:t>
                </a:r>
                <a:r>
                  <a:rPr kumimoji="0" lang="en-US" altLang="zh-CN" sz="3600" b="1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kumimoji="0" lang="en-US" altLang="zh-CN" sz="3600" b="1" i="1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=-1</a:t>
                </a:r>
                <a:endParaRPr kumimoji="0" lang="en-US" altLang="zh-CN" sz="3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3600" b="1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kumimoji="0" lang="en-US" altLang="zh-CN" sz="3600" b="1" i="1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en-US" altLang="zh-CN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	                         </a:t>
                </a:r>
                <a:r>
                  <a:rPr kumimoji="0" lang="en-US" altLang="zh-CN" sz="3600" b="1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kumimoji="0" lang="en-US" altLang="zh-CN" sz="3600" b="1" i="1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en-US" sz="36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的值不存在   </a:t>
                </a:r>
                <a:endParaRPr kumimoji="0" lang="zh-CN" altLang="en-US" sz="3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Rectangle 1">
                <a:extLst>
                  <a:ext uri="{FF2B5EF4-FFF2-40B4-BE49-F238E27FC236}">
                    <a16:creationId xmlns:a16="http://schemas.microsoft.com/office/drawing/2014/main" id="{1E8996F5-BF52-DA9A-B3EB-50B728A8FA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821" y="797086"/>
                <a:ext cx="10908139" cy="2985754"/>
              </a:xfrm>
              <a:prstGeom prst="rect">
                <a:avLst/>
              </a:prstGeom>
              <a:blipFill>
                <a:blip r:embed="rId5"/>
                <a:stretch>
                  <a:fillRect l="-1733" b="-387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4E4B5F7-8DDE-9509-C5D5-226CD70625C6}"/>
              </a:ext>
            </a:extLst>
          </p:cNvPr>
          <p:cNvSpPr txBox="1"/>
          <p:nvPr/>
        </p:nvSpPr>
        <p:spPr>
          <a:xfrm>
            <a:off x="9423099" y="1132782"/>
            <a:ext cx="532587" cy="83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9F1A51-457C-DD59-6552-76B5F2807CFE}"/>
                  </a:ext>
                </a:extLst>
              </p:cNvPr>
              <p:cNvSpPr txBox="1"/>
              <p:nvPr/>
            </p:nvSpPr>
            <p:spPr>
              <a:xfrm>
                <a:off x="728596" y="3414837"/>
                <a:ext cx="9443804" cy="23932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的值为正数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的值为非正数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C9F1A51-457C-DD59-6552-76B5F2807C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96" y="3414837"/>
                <a:ext cx="9443804" cy="2393284"/>
              </a:xfrm>
              <a:prstGeom prst="rect">
                <a:avLst/>
              </a:prstGeom>
              <a:blipFill>
                <a:blip r:embed="rId6"/>
                <a:stretch>
                  <a:fillRect l="-2001" b="-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9341491F-F0DA-B9F7-0E87-C954223C69B7}"/>
              </a:ext>
            </a:extLst>
          </p:cNvPr>
          <p:cNvSpPr txBox="1"/>
          <p:nvPr/>
        </p:nvSpPr>
        <p:spPr>
          <a:xfrm>
            <a:off x="2279735" y="3861030"/>
            <a:ext cx="864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6D91F40-9F41-76D9-F546-B75FED55F64E}"/>
              </a:ext>
            </a:extLst>
          </p:cNvPr>
          <p:cNvSpPr txBox="1"/>
          <p:nvPr/>
        </p:nvSpPr>
        <p:spPr>
          <a:xfrm>
            <a:off x="2279735" y="5013110"/>
            <a:ext cx="9360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89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1A463-808B-7095-4B7F-8AB87FE33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>
            <a:extLst>
              <a:ext uri="{FF2B5EF4-FFF2-40B4-BE49-F238E27FC236}">
                <a16:creationId xmlns:a16="http://schemas.microsoft.com/office/drawing/2014/main" id="{5749E52C-8A41-0CFE-C10E-ED968E219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905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AC7429-E246-A01A-20EC-D3EB1851372F}"/>
                  </a:ext>
                </a:extLst>
              </p:cNvPr>
              <p:cNvSpPr txBox="1"/>
              <p:nvPr/>
            </p:nvSpPr>
            <p:spPr>
              <a:xfrm>
                <a:off x="551615" y="1167242"/>
                <a:ext cx="11232780" cy="20833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·成都石室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	                    B.-2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C.2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	            D.0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AC7429-E246-A01A-20EC-D3EB18513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167242"/>
                <a:ext cx="11232780" cy="2083391"/>
              </a:xfrm>
              <a:prstGeom prst="rect">
                <a:avLst/>
              </a:prstGeom>
              <a:blipFill>
                <a:blip r:embed="rId4"/>
                <a:stretch>
                  <a:fillRect l="-1628" r="-977" b="-10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342730-8B07-B18F-5493-10FDF583AC91}"/>
                  </a:ext>
                </a:extLst>
              </p:cNvPr>
              <p:cNvSpPr txBox="1"/>
              <p:nvPr/>
            </p:nvSpPr>
            <p:spPr>
              <a:xfrm>
                <a:off x="551615" y="3382050"/>
                <a:ext cx="10152705" cy="24906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的值为正数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的值为负数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的值为正整数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3342730-8B07-B18F-5493-10FDF583A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382050"/>
                <a:ext cx="10152705" cy="2490618"/>
              </a:xfrm>
              <a:prstGeom prst="rect">
                <a:avLst/>
              </a:prstGeom>
              <a:blipFill>
                <a:blip r:embed="rId5"/>
                <a:stretch>
                  <a:fillRect l="-1801" t="-245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EF17ED5-65CB-37D9-94AF-DB50F39E50A3}"/>
              </a:ext>
            </a:extLst>
          </p:cNvPr>
          <p:cNvSpPr txBox="1"/>
          <p:nvPr/>
        </p:nvSpPr>
        <p:spPr>
          <a:xfrm>
            <a:off x="10674365" y="141286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C63A57E-4B13-6213-CA03-D95CFD8E9FD1}"/>
              </a:ext>
            </a:extLst>
          </p:cNvPr>
          <p:cNvSpPr txBox="1"/>
          <p:nvPr/>
        </p:nvSpPr>
        <p:spPr>
          <a:xfrm>
            <a:off x="2279735" y="3501005"/>
            <a:ext cx="1008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3944AD-7BA7-464C-1103-6D8969740B2E}"/>
              </a:ext>
            </a:extLst>
          </p:cNvPr>
          <p:cNvSpPr txBox="1"/>
          <p:nvPr/>
        </p:nvSpPr>
        <p:spPr>
          <a:xfrm>
            <a:off x="2063720" y="4308013"/>
            <a:ext cx="1584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163B2F-7270-3BDA-E669-468B63F88BBB}"/>
              </a:ext>
            </a:extLst>
          </p:cNvPr>
          <p:cNvSpPr txBox="1"/>
          <p:nvPr/>
        </p:nvSpPr>
        <p:spPr>
          <a:xfrm>
            <a:off x="2494099" y="5085761"/>
            <a:ext cx="2665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910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6D1B4-0F50-61E3-C30B-0BE092976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.jpeg">
            <a:extLst>
              <a:ext uri="{FF2B5EF4-FFF2-40B4-BE49-F238E27FC236}">
                <a16:creationId xmlns:a16="http://schemas.microsoft.com/office/drawing/2014/main" id="{0C0B5D0E-C2DA-63FA-5917-1A8319126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38317"/>
            <a:ext cx="8259397" cy="5760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BF176F4-B2AE-3DC6-77C7-3E420E2D08DB}"/>
              </a:ext>
            </a:extLst>
          </p:cNvPr>
          <p:cNvSpPr txBox="1"/>
          <p:nvPr/>
        </p:nvSpPr>
        <p:spPr>
          <a:xfrm>
            <a:off x="2135725" y="468026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实际问题中的分式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.jpeg">
            <a:extLst>
              <a:ext uri="{FF2B5EF4-FFF2-40B4-BE49-F238E27FC236}">
                <a16:creationId xmlns:a16="http://schemas.microsoft.com/office/drawing/2014/main" id="{1A8659BE-8960-33A9-CC85-189DE3810F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30" y="1412860"/>
            <a:ext cx="648808" cy="3600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BA5FE66-4877-D051-1B41-B6D5F95C514F}"/>
              </a:ext>
            </a:extLst>
          </p:cNvPr>
          <p:cNvSpPr txBox="1"/>
          <p:nvPr/>
        </p:nvSpPr>
        <p:spPr>
          <a:xfrm>
            <a:off x="557935" y="1284181"/>
            <a:ext cx="109384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小明家和学校相距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若小明以每分钟 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米步行到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51EF40-78B2-BDDC-D89C-4EAB31D68CF5}"/>
              </a:ext>
            </a:extLst>
          </p:cNvPr>
          <p:cNvSpPr txBox="1"/>
          <p:nvPr/>
        </p:nvSpPr>
        <p:spPr>
          <a:xfrm>
            <a:off x="519168" y="2868993"/>
            <a:ext cx="1108245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学校的运动会上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一份奖品是两支铅笔和三个笔记本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如果买两支铅笔需要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三个笔记本需要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元可以买这样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的奖品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份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BA4A50-5060-1ED4-0828-F83441A8E9C3}"/>
              </a:ext>
            </a:extLst>
          </p:cNvPr>
          <p:cNvSpPr txBox="1"/>
          <p:nvPr/>
        </p:nvSpPr>
        <p:spPr>
          <a:xfrm>
            <a:off x="590382" y="4931096"/>
            <a:ext cx="1087354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利用“时间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速度”的关系即可求解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根据单价、数量和总价的关系即可得出可买的奖品份数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F861814-D9FC-A2FC-6430-6B6C35FF4B03}"/>
                  </a:ext>
                </a:extLst>
              </p:cNvPr>
              <p:cNvSpPr txBox="1"/>
              <p:nvPr/>
            </p:nvSpPr>
            <p:spPr>
              <a:xfrm>
                <a:off x="2351740" y="1862030"/>
                <a:ext cx="1468652" cy="9017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𝟎𝟎𝟎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𝒗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F861814-D9FC-A2FC-6430-6B6C35FF4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740" y="1862030"/>
                <a:ext cx="1468652" cy="9017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5532ECA-6340-7CF8-D2C9-36B368AE6E67}"/>
                  </a:ext>
                </a:extLst>
              </p:cNvPr>
              <p:cNvSpPr txBox="1"/>
              <p:nvPr/>
            </p:nvSpPr>
            <p:spPr>
              <a:xfrm>
                <a:off x="1704263" y="3840662"/>
                <a:ext cx="1728120" cy="9089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𝟏𝟎𝟎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𝒂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5532ECA-6340-7CF8-D2C9-36B368AE6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263" y="3840662"/>
                <a:ext cx="1728120" cy="90896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625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2901E-6002-0ED8-E9CD-93FED10B3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.jpeg">
            <a:extLst>
              <a:ext uri="{FF2B5EF4-FFF2-40B4-BE49-F238E27FC236}">
                <a16:creationId xmlns:a16="http://schemas.microsoft.com/office/drawing/2014/main" id="{44B6F3E0-5337-302A-DA92-64131717A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476795"/>
            <a:ext cx="1800125" cy="5143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FD8ED0-4788-4603-B9EA-5A6A4A24A9FC}"/>
                  </a:ext>
                </a:extLst>
              </p:cNvPr>
              <p:cNvSpPr txBox="1"/>
              <p:nvPr/>
            </p:nvSpPr>
            <p:spPr>
              <a:xfrm>
                <a:off x="695625" y="1020581"/>
                <a:ext cx="10944760" cy="28546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某旅行团有游客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若每间客房住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人无房住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则可知客房的间数为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	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FD8ED0-4788-4603-B9EA-5A6A4A24A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20581"/>
                <a:ext cx="10944760" cy="2854628"/>
              </a:xfrm>
              <a:prstGeom prst="rect">
                <a:avLst/>
              </a:prstGeom>
              <a:blipFill>
                <a:blip r:embed="rId4"/>
                <a:stretch>
                  <a:fillRect l="-1670" r="-1670" b="-2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A84BBA8-601E-15F7-A36E-04E60A72DD6F}"/>
              </a:ext>
            </a:extLst>
          </p:cNvPr>
          <p:cNvSpPr txBox="1"/>
          <p:nvPr/>
        </p:nvSpPr>
        <p:spPr>
          <a:xfrm>
            <a:off x="767630" y="4005040"/>
            <a:ext cx="1087275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锅炉房储存煤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要使储存的煤比预定多用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每天只能用煤</a:t>
            </a:r>
            <a:r>
              <a:rPr lang="en-US" altLang="zh-CN" sz="36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BB53EA-DEED-F0F2-5561-0D88C06041AD}"/>
              </a:ext>
            </a:extLst>
          </p:cNvPr>
          <p:cNvSpPr txBox="1"/>
          <p:nvPr/>
        </p:nvSpPr>
        <p:spPr>
          <a:xfrm>
            <a:off x="5303945" y="206090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283A8E2-9152-28DB-999F-D84F9509861D}"/>
                  </a:ext>
                </a:extLst>
              </p:cNvPr>
              <p:cNvSpPr txBox="1"/>
              <p:nvPr/>
            </p:nvSpPr>
            <p:spPr>
              <a:xfrm>
                <a:off x="4958196" y="4653085"/>
                <a:ext cx="1900682" cy="8435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𝒎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283A8E2-9152-28DB-999F-D84F950986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196" y="4653085"/>
                <a:ext cx="1900682" cy="8435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038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6474A-1F64-878D-527D-AEFD10CF0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>
            <a:extLst>
              <a:ext uri="{FF2B5EF4-FFF2-40B4-BE49-F238E27FC236}">
                <a16:creationId xmlns:a16="http://schemas.microsoft.com/office/drawing/2014/main" id="{3DA9A690-1E3A-EED6-8B82-DE099A02CA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7344510" cy="596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50925D-3C27-23FA-2A89-7C0E9E26F447}"/>
                  </a:ext>
                </a:extLst>
              </p:cNvPr>
              <p:cNvSpPr txBox="1"/>
              <p:nvPr/>
            </p:nvSpPr>
            <p:spPr>
              <a:xfrm>
                <a:off x="695625" y="1414975"/>
                <a:ext cx="10080700" cy="43402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分式的概念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形如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是整式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中含有字母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的式子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叫做分式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叫做分式的分子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叫做分式的分母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整式和分式统称有理式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有理式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zh-CN" altLang="zh-CN" sz="36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整式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zh-CN" altLang="zh-CN" sz="36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分式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50925D-3C27-23FA-2A89-7C0E9E26F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414975"/>
                <a:ext cx="10080700" cy="4340227"/>
              </a:xfrm>
              <a:prstGeom prst="rect">
                <a:avLst/>
              </a:prstGeom>
              <a:blipFill>
                <a:blip r:embed="rId4"/>
                <a:stretch>
                  <a:fillRect l="-1814" t="-2669" r="-2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330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BF8E1-92D0-E113-4DE4-9F97F7413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9C9282-6EB1-F331-6EFF-19BD725601AC}"/>
                  </a:ext>
                </a:extLst>
              </p:cNvPr>
              <p:cNvSpPr txBox="1"/>
              <p:nvPr/>
            </p:nvSpPr>
            <p:spPr>
              <a:xfrm>
                <a:off x="623620" y="836820"/>
                <a:ext cx="10944760" cy="46966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分式有无意义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分式的值为零、正数或负数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分式有意义的条件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分母不等于零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分式无意义的条件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分母等于零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分式的值为零的条件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分子等于零且分母不等于零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9C9282-6EB1-F331-6EFF-19BD72560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36820"/>
                <a:ext cx="10944760" cy="4696670"/>
              </a:xfrm>
              <a:prstGeom prst="rect">
                <a:avLst/>
              </a:prstGeom>
              <a:blipFill>
                <a:blip r:embed="rId3"/>
                <a:stretch>
                  <a:fillRect l="-1670" t="-2464" r="-1670" b="-1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FD18E0-FFC0-FCCB-5DF7-35F6C9C2A60E}"/>
              </a:ext>
            </a:extLst>
          </p:cNvPr>
          <p:cNvSpPr txBox="1"/>
          <p:nvPr/>
        </p:nvSpPr>
        <p:spPr>
          <a:xfrm>
            <a:off x="8688180" y="1412860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6C289-8363-F419-ACF2-37030B82C397}"/>
              </a:ext>
            </a:extLst>
          </p:cNvPr>
          <p:cNvSpPr txBox="1"/>
          <p:nvPr/>
        </p:nvSpPr>
        <p:spPr>
          <a:xfrm>
            <a:off x="8164466" y="2861989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7C81E1-3840-AE7A-03B9-F2A3131E09F6}"/>
              </a:ext>
            </a:extLst>
          </p:cNvPr>
          <p:cNvSpPr txBox="1"/>
          <p:nvPr/>
        </p:nvSpPr>
        <p:spPr>
          <a:xfrm>
            <a:off x="1415675" y="4725090"/>
            <a:ext cx="23761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167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2F512-B981-FEDF-FAA5-0796BFD16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AB6E37-4AF9-490B-C3DB-C7605F98E978}"/>
                  </a:ext>
                </a:extLst>
              </p:cNvPr>
              <p:cNvSpPr txBox="1"/>
              <p:nvPr/>
            </p:nvSpPr>
            <p:spPr>
              <a:xfrm>
                <a:off x="911640" y="764815"/>
                <a:ext cx="8712605" cy="46966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分式的值为正数的条件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分子分母同号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的值为正数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分式的值为负数的条件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分子分母异号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的值为负数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分式的值为整数的条件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分母是分子的约数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AB6E37-4AF9-490B-C3DB-C7605F98E9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764815"/>
                <a:ext cx="8712605" cy="4696670"/>
              </a:xfrm>
              <a:prstGeom prst="rect">
                <a:avLst/>
              </a:prstGeom>
              <a:blipFill>
                <a:blip r:embed="rId3"/>
                <a:stretch>
                  <a:fillRect l="-2169" t="-2464" r="-2099" b="-3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4C3B87-0CBB-F974-1EC5-1F8E867F4716}"/>
              </a:ext>
            </a:extLst>
          </p:cNvPr>
          <p:cNvSpPr txBox="1"/>
          <p:nvPr/>
        </p:nvSpPr>
        <p:spPr>
          <a:xfrm>
            <a:off x="1991715" y="1396515"/>
            <a:ext cx="2232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同号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A838E0-46D3-47A3-6FC5-46EF96C0CAA6}"/>
              </a:ext>
            </a:extLst>
          </p:cNvPr>
          <p:cNvSpPr txBox="1"/>
          <p:nvPr/>
        </p:nvSpPr>
        <p:spPr>
          <a:xfrm>
            <a:off x="1958700" y="2703806"/>
            <a:ext cx="24091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1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A3555-DBBC-C731-9CD4-C846194C3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1FDBF193-6805-F1C9-4063-5C655338A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866364" cy="557760"/>
          </a:xfrm>
          <a:prstGeom prst="rect">
            <a:avLst/>
          </a:prstGeom>
        </p:spPr>
      </p:pic>
      <p:pic>
        <p:nvPicPr>
          <p:cNvPr id="3" name="image3.jpeg">
            <a:extLst>
              <a:ext uri="{FF2B5EF4-FFF2-40B4-BE49-F238E27FC236}">
                <a16:creationId xmlns:a16="http://schemas.microsoft.com/office/drawing/2014/main" id="{7154D791-2E43-D80B-CC19-25140893AA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12860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0ADF61C-A6B5-2701-0D20-EA98471F5A16}"/>
              </a:ext>
            </a:extLst>
          </p:cNvPr>
          <p:cNvSpPr txBox="1"/>
          <p:nvPr/>
        </p:nvSpPr>
        <p:spPr>
          <a:xfrm>
            <a:off x="2063720" y="126665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分式及相关概念</a:t>
            </a:r>
          </a:p>
        </p:txBody>
      </p:sp>
      <p:pic>
        <p:nvPicPr>
          <p:cNvPr id="6" name="image4.jpeg">
            <a:extLst>
              <a:ext uri="{FF2B5EF4-FFF2-40B4-BE49-F238E27FC236}">
                <a16:creationId xmlns:a16="http://schemas.microsoft.com/office/drawing/2014/main" id="{FA6A78D7-E4F4-5A5C-E55A-8E84F46DF9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423" y="2168756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E800C34-C420-D266-E692-8629C9898CC3}"/>
              </a:ext>
            </a:extLst>
          </p:cNvPr>
          <p:cNvSpPr txBox="1"/>
          <p:nvPr/>
        </p:nvSpPr>
        <p:spPr>
          <a:xfrm>
            <a:off x="1271665" y="2090161"/>
            <a:ext cx="91882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下列各式中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哪些是整式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哪些是分式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4A8AAC-75D7-3D62-03C1-EE685361E05D}"/>
                  </a:ext>
                </a:extLst>
              </p:cNvPr>
              <p:cNvSpPr txBox="1"/>
              <p:nvPr/>
            </p:nvSpPr>
            <p:spPr>
              <a:xfrm>
                <a:off x="1963343" y="2882095"/>
                <a:ext cx="6105524" cy="9618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4A8AAC-75D7-3D62-03C1-EE685361E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3343" y="2882095"/>
                <a:ext cx="6105524" cy="961802"/>
              </a:xfrm>
              <a:prstGeom prst="rect">
                <a:avLst/>
              </a:prstGeom>
              <a:blipFill>
                <a:blip r:embed="rId6"/>
                <a:stretch>
                  <a:fillRect l="-699" r="-599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5ABDCC1-7E3B-48BE-61DC-B62AFF4FAF06}"/>
              </a:ext>
            </a:extLst>
          </p:cNvPr>
          <p:cNvSpPr txBox="1"/>
          <p:nvPr/>
        </p:nvSpPr>
        <p:spPr>
          <a:xfrm>
            <a:off x="628217" y="4093179"/>
            <a:ext cx="107138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所给的有理式中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分母中含有字母的是分式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否则是整式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不是字母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判断之前不能约分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33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0EA17-3E85-393A-194D-C7C15FCF8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0688C2-C7B7-CA88-4075-E8D9C15E044A}"/>
                  </a:ext>
                </a:extLst>
              </p:cNvPr>
              <p:cNvSpPr txBox="1"/>
              <p:nvPr/>
            </p:nvSpPr>
            <p:spPr>
              <a:xfrm>
                <a:off x="839635" y="836820"/>
                <a:ext cx="5904410" cy="23160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endParaRPr lang="en-US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x+y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0688C2-C7B7-CA88-4075-E8D9C15E0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836820"/>
                <a:ext cx="5904410" cy="2316019"/>
              </a:xfrm>
              <a:prstGeom prst="rect">
                <a:avLst/>
              </a:prstGeom>
              <a:blipFill>
                <a:blip r:embed="rId3"/>
                <a:stretch>
                  <a:fillRect l="-3202" b="-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160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15D05-9BC5-934F-CF5E-C0D283A9F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.jpeg">
            <a:extLst>
              <a:ext uri="{FF2B5EF4-FFF2-40B4-BE49-F238E27FC236}">
                <a16:creationId xmlns:a16="http://schemas.microsoft.com/office/drawing/2014/main" id="{2CF88D00-B060-F764-EF8F-0ECA4AEF8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476795"/>
            <a:ext cx="1656115" cy="4731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3FECD0-3F4F-6AF9-FAFE-9B660A27E801}"/>
                  </a:ext>
                </a:extLst>
              </p:cNvPr>
              <p:cNvSpPr txBox="1"/>
              <p:nvPr/>
            </p:nvSpPr>
            <p:spPr>
              <a:xfrm>
                <a:off x="803632" y="1124726"/>
                <a:ext cx="10080700" cy="2035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·重庆南开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下列式子中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是分式的是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	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C.4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D.-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3FECD0-3F4F-6AF9-FAFE-9B660A27E8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32" y="1124726"/>
                <a:ext cx="10080700" cy="2035044"/>
              </a:xfrm>
              <a:prstGeom prst="rect">
                <a:avLst/>
              </a:prstGeom>
              <a:blipFill>
                <a:blip r:embed="rId4"/>
                <a:stretch>
                  <a:fillRect l="-1875" b="-4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99D6BD-4E18-84FF-8180-8B6D47889F90}"/>
                  </a:ext>
                </a:extLst>
              </p:cNvPr>
              <p:cNvSpPr txBox="1"/>
              <p:nvPr/>
            </p:nvSpPr>
            <p:spPr>
              <a:xfrm>
                <a:off x="822882" y="3178820"/>
                <a:ext cx="10368720" cy="2142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有下列式子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𝝅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其中是分式的共有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D99D6BD-4E18-84FF-8180-8B6D47889F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882" y="3178820"/>
                <a:ext cx="10368720" cy="2142766"/>
              </a:xfrm>
              <a:prstGeom prst="rect">
                <a:avLst/>
              </a:prstGeom>
              <a:blipFill>
                <a:blip r:embed="rId5"/>
                <a:stretch>
                  <a:fillRect l="-1822" r="-1764" b="-9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E4273D6-602A-9944-044D-ADEC5439A032}"/>
              </a:ext>
            </a:extLst>
          </p:cNvPr>
          <p:cNvSpPr txBox="1"/>
          <p:nvPr/>
        </p:nvSpPr>
        <p:spPr>
          <a:xfrm>
            <a:off x="9552240" y="134085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D2DF0D-9751-60A1-773E-3A1C3E32F2F2}"/>
              </a:ext>
            </a:extLst>
          </p:cNvPr>
          <p:cNvSpPr txBox="1"/>
          <p:nvPr/>
        </p:nvSpPr>
        <p:spPr>
          <a:xfrm>
            <a:off x="3503820" y="4675255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926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6C28B-95D5-1E9E-2043-3369538ED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.jpeg">
            <a:extLst>
              <a:ext uri="{FF2B5EF4-FFF2-40B4-BE49-F238E27FC236}">
                <a16:creationId xmlns:a16="http://schemas.microsoft.com/office/drawing/2014/main" id="{47F0E8D1-BED5-1330-D8B2-97565580B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54562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82FFBA8-EDA3-A27F-FA0C-2C5BBF213908}"/>
              </a:ext>
            </a:extLst>
          </p:cNvPr>
          <p:cNvSpPr txBox="1"/>
          <p:nvPr/>
        </p:nvSpPr>
        <p:spPr>
          <a:xfrm>
            <a:off x="1919710" y="376206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分式有无意义的条件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7.jpeg">
            <a:extLst>
              <a:ext uri="{FF2B5EF4-FFF2-40B4-BE49-F238E27FC236}">
                <a16:creationId xmlns:a16="http://schemas.microsoft.com/office/drawing/2014/main" id="{11E7D4A8-1698-6406-F293-A4B4E8633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452498"/>
            <a:ext cx="689099" cy="3823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8E3012-E734-931E-9226-540B408535BC}"/>
                  </a:ext>
                </a:extLst>
              </p:cNvPr>
              <p:cNvSpPr txBox="1"/>
              <p:nvPr/>
            </p:nvSpPr>
            <p:spPr>
              <a:xfrm>
                <a:off x="623620" y="1289555"/>
                <a:ext cx="10800750" cy="1529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为何值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下列分式一定有意义的是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8E3012-E734-931E-9226-540B40853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289555"/>
                <a:ext cx="10800750" cy="1529586"/>
              </a:xfrm>
              <a:prstGeom prst="rect">
                <a:avLst/>
              </a:prstGeom>
              <a:blipFill>
                <a:blip r:embed="rId5"/>
                <a:stretch>
                  <a:fillRect l="-1693" t="-8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14EB63-1DC7-2618-5CC6-66AE70FFF955}"/>
                  </a:ext>
                </a:extLst>
              </p:cNvPr>
              <p:cNvSpPr txBox="1"/>
              <p:nvPr/>
            </p:nvSpPr>
            <p:spPr>
              <a:xfrm>
                <a:off x="623620" y="3789025"/>
                <a:ext cx="8064560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无意义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14EB63-1DC7-2618-5CC6-66AE70FFF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789025"/>
                <a:ext cx="8064560" cy="892552"/>
              </a:xfrm>
              <a:prstGeom prst="rect">
                <a:avLst/>
              </a:prstGeom>
              <a:blipFill>
                <a:blip r:embed="rId6"/>
                <a:stretch>
                  <a:fillRect l="-2268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6D922EF-8023-878F-1ECE-8936F78AD694}"/>
              </a:ext>
            </a:extLst>
          </p:cNvPr>
          <p:cNvSpPr txBox="1"/>
          <p:nvPr/>
        </p:nvSpPr>
        <p:spPr>
          <a:xfrm>
            <a:off x="10056275" y="1320523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DFA141-AD93-5B57-12BF-6AAFB3E192B5}"/>
              </a:ext>
            </a:extLst>
          </p:cNvPr>
          <p:cNvSpPr txBox="1"/>
          <p:nvPr/>
        </p:nvSpPr>
        <p:spPr>
          <a:xfrm>
            <a:off x="2351740" y="3912135"/>
            <a:ext cx="103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±2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503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C7801-59AE-4444-47DA-8066CE681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5F2E89-0C74-07F8-18C1-C6EBC8AE7390}"/>
              </a:ext>
            </a:extLst>
          </p:cNvPr>
          <p:cNvSpPr txBox="1"/>
          <p:nvPr/>
        </p:nvSpPr>
        <p:spPr>
          <a:xfrm>
            <a:off x="695624" y="548800"/>
            <a:ext cx="84245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取什么值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下列分式有意义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43119E-C297-E14A-3B59-DDBA9E0383AD}"/>
                  </a:ext>
                </a:extLst>
              </p:cNvPr>
              <p:cNvSpPr txBox="1"/>
              <p:nvPr/>
            </p:nvSpPr>
            <p:spPr>
              <a:xfrm>
                <a:off x="715664" y="1340855"/>
                <a:ext cx="2880200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43119E-C297-E14A-3B59-DDBA9E038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64" y="1340855"/>
                <a:ext cx="2880200" cy="892552"/>
              </a:xfrm>
              <a:prstGeom prst="rect">
                <a:avLst/>
              </a:prstGeom>
              <a:blipFill>
                <a:blip r:embed="rId3"/>
                <a:stretch>
                  <a:fillRect l="-6342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FACACEE-A53D-C18E-A006-2C5BAC19AB2A}"/>
              </a:ext>
            </a:extLst>
          </p:cNvPr>
          <p:cNvSpPr txBox="1"/>
          <p:nvPr/>
        </p:nvSpPr>
        <p:spPr>
          <a:xfrm>
            <a:off x="695624" y="2492935"/>
            <a:ext cx="8793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根据分式有意义的条件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分母不等于零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①x-2≠0,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x≠2,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x≠2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分式有意义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15B1A2-59A8-4F64-792D-57CBB8DC809A}"/>
                  </a:ext>
                </a:extLst>
              </p:cNvPr>
              <p:cNvSpPr txBox="1"/>
              <p:nvPr/>
            </p:nvSpPr>
            <p:spPr>
              <a:xfrm>
                <a:off x="715664" y="3789025"/>
                <a:ext cx="2212116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15B1A2-59A8-4F64-792D-57CBB8DC80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64" y="3789025"/>
                <a:ext cx="2212116" cy="892552"/>
              </a:xfrm>
              <a:prstGeom prst="rect">
                <a:avLst/>
              </a:prstGeom>
              <a:blipFill>
                <a:blip r:embed="rId4"/>
                <a:stretch>
                  <a:fillRect l="-8264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4C31794-62A1-ABDD-A291-85A4BBE5F81B}"/>
                  </a:ext>
                </a:extLst>
              </p:cNvPr>
              <p:cNvSpPr txBox="1"/>
              <p:nvPr/>
            </p:nvSpPr>
            <p:spPr>
              <a:xfrm>
                <a:off x="715664" y="4869100"/>
                <a:ext cx="8154724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②2x-3≠0,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分式有意义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4C31794-62A1-ABDD-A291-85A4BBE5F8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664" y="4869100"/>
                <a:ext cx="8154724" cy="889924"/>
              </a:xfrm>
              <a:prstGeom prst="rect">
                <a:avLst/>
              </a:prstGeom>
              <a:blipFill>
                <a:blip r:embed="rId5"/>
                <a:stretch>
                  <a:fillRect l="-2242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809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171</TotalTime>
  <Words>565</Words>
  <Application>Microsoft Office PowerPoint</Application>
  <PresentationFormat>宽屏</PresentationFormat>
  <Paragraphs>88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</cp:lastModifiedBy>
  <cp:revision>337</cp:revision>
  <dcterms:created xsi:type="dcterms:W3CDTF">2016-07-05T04:43:00Z</dcterms:created>
  <dcterms:modified xsi:type="dcterms:W3CDTF">2024-11-21T12:30:45Z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