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67" r:id="rId2"/>
    <p:sldId id="2727" r:id="rId3"/>
    <p:sldId id="2728" r:id="rId4"/>
    <p:sldId id="2729" r:id="rId5"/>
    <p:sldId id="2730" r:id="rId6"/>
    <p:sldId id="2731" r:id="rId7"/>
    <p:sldId id="2732" r:id="rId8"/>
    <p:sldId id="2733" r:id="rId9"/>
    <p:sldId id="2734" r:id="rId10"/>
    <p:sldId id="2735" r:id="rId11"/>
    <p:sldId id="2736" r:id="rId12"/>
    <p:sldId id="2737" r:id="rId13"/>
    <p:sldId id="2738" r:id="rId14"/>
    <p:sldId id="2739" r:id="rId15"/>
    <p:sldId id="2740" r:id="rId16"/>
    <p:sldId id="2741" r:id="rId17"/>
    <p:sldId id="2742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DB4AA-816B-3E16-0575-D976F6652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672C4FA-AED4-6167-FA18-AA8124158B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ABA372E-753D-B42F-1295-A723544A0E3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193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2F46F-8A95-5845-3020-1ED9A2396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9A50E5-FDC4-71EF-34A5-626E9C3752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B701C36-80C6-D359-6EB7-ECDE6375FFA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3832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C567F-8F0B-1EDD-3BC1-8A25DCCC4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30AC055-4452-8AB8-69DF-CD5280C291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6ABC5BB-1DFA-D0A7-D718-DA6CED11A6F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474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662C9-3947-880A-81F1-2BD510B33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1352741-9A5E-17A5-724C-C8F787CBA8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2BF6892-BD18-B037-B4FB-84B7584B877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09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61034-03C6-63B7-1693-54B5968E3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67A181F-B17C-7BE9-04F4-33E103BA7F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7729762-38B3-EFB4-9F7D-C23447352BF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134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5C538-C6CF-0FA7-D039-5C25E54B2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55EF6BE-9851-6CCA-542A-66F38F79B3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466D09F-61BB-5BF6-463D-19E30F02967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018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46BBA-F5EC-0BE9-6C47-1B21412D5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00DE18D-5AC5-2083-A625-C03141CBD5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322B9C-35B9-ADF8-AD61-D130602BA41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914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E7058-E4CD-FD24-6F76-5FCD5D785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B8DA118-561A-8023-2871-34BC7E0AA5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3DBB17D-ADB6-7DF8-0F02-1EC89F6B07D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420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2C631F-A237-0E31-6315-EDD6D8A60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6BBF8D0-833E-AD83-57D1-5F3B2B206B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DEC48A9-1A32-5889-2128-E362B4ECD2D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86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618BFB-8ADD-5531-B2CE-8E58A6C50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1469F1B-8B7B-7732-87A3-51A2142288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6A95603-C895-B331-5757-E678A8BEC5B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894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50D9B-AA36-0033-9982-5039D8AEC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02D97F6-65A7-F947-2D10-83FEEA0FE4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7BB2425-B791-498C-FFB9-2CBBC76164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664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6EDF-7AEF-0186-97B7-A41A6A47E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3BCA66A-6B1E-DADA-2262-FE3ABC65DE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0ACCF0A-B430-2AB8-73E9-BE2BADE9CCF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470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1A30C-BD8A-CE34-5D32-4CE7E5786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6892E91-5F13-1D7C-E8D5-D3BA177AA0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1B383C7-41D8-4099-A97D-3111031E58B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464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CDF07-DFE7-2BC2-6ABD-237B61CD6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849EBDA-E062-3299-E464-AF1E3644C9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FD4D2ED-E3EE-6B5A-CCEA-194A840CBD6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411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45D06C-678D-CA93-F996-70845DB54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5B0205C-DA91-860B-BF7A-260AFE0C9C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A3A96D8-2EB9-5979-7E03-B4B81BDEA77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138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682FD-22B9-F1F4-C286-964EE9878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4606413-6E9C-BBA2-10A8-87E7DE9D92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D53E0C1-2AD9-02C6-67A6-2E558473A5F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660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CEE3ECF-987A-0483-3813-3157D6F2C9E7}"/>
              </a:ext>
            </a:extLst>
          </p:cNvPr>
          <p:cNvSpPr txBox="1"/>
          <p:nvPr/>
        </p:nvSpPr>
        <p:spPr>
          <a:xfrm>
            <a:off x="2711765" y="2636945"/>
            <a:ext cx="76325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分式的加减</a:t>
            </a:r>
            <a:endParaRPr lang="zh-CN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296AF-DACD-54E6-38B1-D03C7F19B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FBE2BE-C7C2-6779-8491-CAFC3F034BDB}"/>
                  </a:ext>
                </a:extLst>
              </p:cNvPr>
              <p:cNvSpPr txBox="1"/>
              <p:nvPr/>
            </p:nvSpPr>
            <p:spPr>
              <a:xfrm>
                <a:off x="767630" y="620805"/>
                <a:ext cx="3960275" cy="892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FBE2BE-C7C2-6779-8491-CAFC3F034B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620805"/>
                <a:ext cx="3960275" cy="892745"/>
              </a:xfrm>
              <a:prstGeom prst="rect">
                <a:avLst/>
              </a:prstGeom>
              <a:blipFill>
                <a:blip r:embed="rId3"/>
                <a:stretch>
                  <a:fillRect l="-4769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A99481-583A-67FF-56B6-026A11317AE9}"/>
                  </a:ext>
                </a:extLst>
              </p:cNvPr>
              <p:cNvSpPr txBox="1"/>
              <p:nvPr/>
            </p:nvSpPr>
            <p:spPr>
              <a:xfrm>
                <a:off x="767630" y="1772885"/>
                <a:ext cx="6768471" cy="26575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A99481-583A-67FF-56B6-026A11317A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772885"/>
                <a:ext cx="6768471" cy="2657522"/>
              </a:xfrm>
              <a:prstGeom prst="rect">
                <a:avLst/>
              </a:prstGeom>
              <a:blipFill>
                <a:blip r:embed="rId4"/>
                <a:stretch>
                  <a:fillRect l="-2793" b="-2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44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A9170-4D4E-2106-4A19-10FAE2D04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A6740A-5F84-D761-20C5-5FCBA21AD775}"/>
                  </a:ext>
                </a:extLst>
              </p:cNvPr>
              <p:cNvSpPr txBox="1"/>
              <p:nvPr/>
            </p:nvSpPr>
            <p:spPr>
              <a:xfrm>
                <a:off x="839635" y="476795"/>
                <a:ext cx="3528246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A6740A-5F84-D761-20C5-5FCBA21AD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476795"/>
                <a:ext cx="3528246" cy="892552"/>
              </a:xfrm>
              <a:prstGeom prst="rect">
                <a:avLst/>
              </a:prstGeom>
              <a:blipFill>
                <a:blip r:embed="rId3"/>
                <a:stretch>
                  <a:fillRect l="-5354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6864E08-2660-DE02-9194-B33A49BB4EE5}"/>
                  </a:ext>
                </a:extLst>
              </p:cNvPr>
              <p:cNvSpPr txBox="1"/>
              <p:nvPr/>
            </p:nvSpPr>
            <p:spPr>
              <a:xfrm>
                <a:off x="821475" y="1484865"/>
                <a:ext cx="8424585" cy="3551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6864E08-2660-DE02-9194-B33A49BB4E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475" y="1484865"/>
                <a:ext cx="8424585" cy="3551165"/>
              </a:xfrm>
              <a:prstGeom prst="rect">
                <a:avLst/>
              </a:prstGeom>
              <a:blipFill>
                <a:blip r:embed="rId4"/>
                <a:stretch>
                  <a:fillRect l="-2243" b="-20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396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50FB4-4222-2445-3F58-AD67C3CDA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19E3D7-CCC7-60B7-3B23-E0C0B68CD49B}"/>
              </a:ext>
            </a:extLst>
          </p:cNvPr>
          <p:cNvSpPr txBox="1"/>
          <p:nvPr/>
        </p:nvSpPr>
        <p:spPr>
          <a:xfrm>
            <a:off x="695625" y="980830"/>
            <a:ext cx="10728745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计算异分母分式的加减法的一般步骤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将异分母的分式化成同分母的分式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按照同分母的分式加减法法则写成“分母不变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分子相加减”的形式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分子去括号、合并同类项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;(4)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分子、分母约分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将结果化成最简分式或整式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435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8601B-E7AC-6748-81FA-C2E9514F4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3.jpeg">
            <a:extLst>
              <a:ext uri="{FF2B5EF4-FFF2-40B4-BE49-F238E27FC236}">
                <a16:creationId xmlns:a16="http://schemas.microsoft.com/office/drawing/2014/main" id="{7E4A2A1E-3BFB-3DE5-6B64-16761B6023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925" y="476795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57E509-E532-7445-4416-4922AFB1AFA8}"/>
                  </a:ext>
                </a:extLst>
              </p:cNvPr>
              <p:cNvSpPr txBox="1"/>
              <p:nvPr/>
            </p:nvSpPr>
            <p:spPr>
              <a:xfrm>
                <a:off x="767629" y="1193740"/>
                <a:ext cx="10440725" cy="41578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若实数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恒成立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·重庆外语校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57E509-E532-7445-4416-4922AFB1AF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1193740"/>
                <a:ext cx="10440725" cy="4157805"/>
              </a:xfrm>
              <a:prstGeom prst="rect">
                <a:avLst/>
              </a:prstGeom>
              <a:blipFill>
                <a:blip r:embed="rId4"/>
                <a:stretch>
                  <a:fillRect l="-1810" r="-1751" b="-4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60867ED-97DE-D0FE-2884-91B5BC6D5654}"/>
              </a:ext>
            </a:extLst>
          </p:cNvPr>
          <p:cNvSpPr txBox="1"/>
          <p:nvPr/>
        </p:nvSpPr>
        <p:spPr>
          <a:xfrm>
            <a:off x="1847705" y="2636945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B07F19-5DA7-F095-9263-35FD0C494447}"/>
              </a:ext>
            </a:extLst>
          </p:cNvPr>
          <p:cNvSpPr txBox="1"/>
          <p:nvPr/>
        </p:nvSpPr>
        <p:spPr>
          <a:xfrm>
            <a:off x="3604378" y="2652935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C4DFE0C-2F79-6ACE-F706-A325FCE89289}"/>
                  </a:ext>
                </a:extLst>
              </p:cNvPr>
              <p:cNvSpPr txBox="1"/>
              <p:nvPr/>
            </p:nvSpPr>
            <p:spPr>
              <a:xfrm>
                <a:off x="2063720" y="4281519"/>
                <a:ext cx="676597" cy="889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6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C4DFE0C-2F79-6ACE-F706-A325FCE892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20" y="4281519"/>
                <a:ext cx="676597" cy="889924"/>
              </a:xfrm>
              <a:prstGeom prst="rect">
                <a:avLst/>
              </a:prstGeom>
              <a:blipFill>
                <a:blip r:embed="rId5"/>
                <a:stretch>
                  <a:fillRect l="-27928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666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D0CA6-D65E-20C6-A2C2-6B97DB979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3DD3C4-83CD-FA49-9438-C0AD0C1CFE8E}"/>
                  </a:ext>
                </a:extLst>
              </p:cNvPr>
              <p:cNvSpPr txBox="1"/>
              <p:nvPr/>
            </p:nvSpPr>
            <p:spPr>
              <a:xfrm>
                <a:off x="767630" y="548800"/>
                <a:ext cx="3240225" cy="14548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3DD3C4-83CD-FA49-9438-C0AD0C1CFE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548800"/>
                <a:ext cx="3240225" cy="1454822"/>
              </a:xfrm>
              <a:prstGeom prst="rect">
                <a:avLst/>
              </a:prstGeom>
              <a:blipFill>
                <a:blip r:embed="rId3"/>
                <a:stretch>
                  <a:fillRect l="-5838" t="-7950" b="-58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00740B4-4497-BF69-AEEE-2FCBC568A757}"/>
                  </a:ext>
                </a:extLst>
              </p:cNvPr>
              <p:cNvSpPr txBox="1"/>
              <p:nvPr/>
            </p:nvSpPr>
            <p:spPr>
              <a:xfrm>
                <a:off x="767630" y="2328008"/>
                <a:ext cx="2592180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00740B4-4497-BF69-AEEE-2FCBC568A7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2328008"/>
                <a:ext cx="2592180" cy="892552"/>
              </a:xfrm>
              <a:prstGeom prst="rect">
                <a:avLst/>
              </a:prstGeom>
              <a:blipFill>
                <a:blip r:embed="rId4"/>
                <a:stretch>
                  <a:fillRect l="-7294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3B52CA1-464A-2474-1570-93399E822C42}"/>
                  </a:ext>
                </a:extLst>
              </p:cNvPr>
              <p:cNvSpPr txBox="1"/>
              <p:nvPr/>
            </p:nvSpPr>
            <p:spPr>
              <a:xfrm>
                <a:off x="7248080" y="1039319"/>
                <a:ext cx="4422805" cy="9643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3B52CA1-464A-2474-1570-93399E822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8080" y="1039319"/>
                <a:ext cx="4422805" cy="964303"/>
              </a:xfrm>
              <a:prstGeom prst="rect">
                <a:avLst/>
              </a:prstGeom>
              <a:blipFill>
                <a:blip r:embed="rId5"/>
                <a:stretch>
                  <a:fillRect l="-4270" b="-1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BB8D53E-A111-3320-BC4F-D24B5B175C34}"/>
                  </a:ext>
                </a:extLst>
              </p:cNvPr>
              <p:cNvSpPr txBox="1"/>
              <p:nvPr/>
            </p:nvSpPr>
            <p:spPr>
              <a:xfrm>
                <a:off x="7278580" y="2250711"/>
                <a:ext cx="3672255" cy="10471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BB8D53E-A111-3320-BC4F-D24B5B175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8580" y="2250711"/>
                <a:ext cx="3672255" cy="1047146"/>
              </a:xfrm>
              <a:prstGeom prst="rect">
                <a:avLst/>
              </a:prstGeom>
              <a:blipFill>
                <a:blip r:embed="rId6"/>
                <a:stretch>
                  <a:fillRect l="-5150" b="-1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AF45B46-A3E4-5C39-A87D-2A69B0C815A5}"/>
                  </a:ext>
                </a:extLst>
              </p:cNvPr>
              <p:cNvSpPr txBox="1"/>
              <p:nvPr/>
            </p:nvSpPr>
            <p:spPr>
              <a:xfrm>
                <a:off x="767630" y="4528350"/>
                <a:ext cx="2548727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AF45B46-A3E4-5C39-A87D-2A69B0C815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528350"/>
                <a:ext cx="2548727" cy="892552"/>
              </a:xfrm>
              <a:prstGeom prst="rect">
                <a:avLst/>
              </a:prstGeom>
              <a:blipFill>
                <a:blip r:embed="rId7"/>
                <a:stretch>
                  <a:fillRect l="-7416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F90B893-71DC-41E7-BE6A-BE38105D146F}"/>
                  </a:ext>
                </a:extLst>
              </p:cNvPr>
              <p:cNvSpPr txBox="1"/>
              <p:nvPr/>
            </p:nvSpPr>
            <p:spPr>
              <a:xfrm>
                <a:off x="7320085" y="3426252"/>
                <a:ext cx="3672255" cy="975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F90B893-71DC-41E7-BE6A-BE38105D14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0085" y="3426252"/>
                <a:ext cx="3672255" cy="975395"/>
              </a:xfrm>
              <a:prstGeom prst="rect">
                <a:avLst/>
              </a:prstGeom>
              <a:blipFill>
                <a:blip r:embed="rId8"/>
                <a:stretch>
                  <a:fillRect l="-5150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17149A6-0E0C-F9C0-D9DE-649846A9845B}"/>
                  </a:ext>
                </a:extLst>
              </p:cNvPr>
              <p:cNvSpPr txBox="1"/>
              <p:nvPr/>
            </p:nvSpPr>
            <p:spPr>
              <a:xfrm>
                <a:off x="7321910" y="4461577"/>
                <a:ext cx="3124767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17149A6-0E0C-F9C0-D9DE-649846A98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1910" y="4461577"/>
                <a:ext cx="3124767" cy="892552"/>
              </a:xfrm>
              <a:prstGeom prst="rect">
                <a:avLst/>
              </a:prstGeom>
              <a:blipFill>
                <a:blip r:embed="rId9"/>
                <a:stretch>
                  <a:fillRect l="-5848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1C1A20C-703A-C519-E37C-C3BC04FBE547}"/>
                  </a:ext>
                </a:extLst>
              </p:cNvPr>
              <p:cNvSpPr txBox="1"/>
              <p:nvPr/>
            </p:nvSpPr>
            <p:spPr>
              <a:xfrm>
                <a:off x="704309" y="3452360"/>
                <a:ext cx="6105524" cy="9008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𝟑</m:t>
                        </m:r>
                      </m:num>
                      <m:den>
                        <m:r>
                          <a:rPr lang="en-US" altLang="zh-CN" sz="3600" b="1" i="1"/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𝟔</m:t>
                        </m:r>
                      </m:num>
                      <m:den>
                        <m:r>
                          <a:rPr lang="en-US" altLang="zh-CN" sz="3600" b="1" i="1"/>
                          <m:t>𝟏</m:t>
                        </m:r>
                        <m:r>
                          <a:rPr lang="en-US" altLang="zh-CN" sz="3600" b="1" i="1"/>
                          <m:t>−</m:t>
                        </m:r>
                        <m:r>
                          <a:rPr lang="en-US" altLang="zh-CN" sz="3600" b="1" i="1"/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𝒙</m:t>
                        </m:r>
                        <m:r>
                          <a:rPr lang="en-US" altLang="zh-CN" sz="3600" b="1" i="1"/>
                          <m:t>+</m:t>
                        </m:r>
                        <m:r>
                          <a:rPr lang="en-US" altLang="zh-CN" sz="3600" b="1" i="1"/>
                          <m:t>𝟓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/>
                            </m:ctrlPr>
                          </m:sSupPr>
                          <m:e>
                            <m:r>
                              <a:rPr lang="en-US" altLang="zh-CN" sz="3600" b="1" i="1"/>
                              <m:t>𝒙</m:t>
                            </m:r>
                          </m:e>
                          <m:sup>
                            <m:r>
                              <a:rPr lang="en-US" altLang="zh-CN" sz="3600" b="1" i="1"/>
                              <m:t>𝟐</m:t>
                            </m:r>
                          </m:sup>
                        </m:sSup>
                        <m:r>
                          <a:rPr lang="en-US" altLang="zh-CN" sz="3600" b="1" i="1"/>
                          <m:t>−</m:t>
                        </m:r>
                        <m:r>
                          <a:rPr lang="en-US" altLang="zh-CN" sz="3600" b="1" i="1"/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1C1A20C-703A-C519-E37C-C3BC04FBE5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309" y="3452360"/>
                <a:ext cx="6105524" cy="900824"/>
              </a:xfrm>
              <a:prstGeom prst="rect">
                <a:avLst/>
              </a:prstGeom>
              <a:blipFill>
                <a:blip r:embed="rId10"/>
                <a:stretch>
                  <a:fillRect l="-3097" b="-10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064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3D260-9672-CB36-7B6F-C15202D69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54.jpeg">
            <a:extLst>
              <a:ext uri="{FF2B5EF4-FFF2-40B4-BE49-F238E27FC236}">
                <a16:creationId xmlns:a16="http://schemas.microsoft.com/office/drawing/2014/main" id="{A800DCD5-A183-88B1-9941-D3DE5AC395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40" y="598444"/>
            <a:ext cx="9095410" cy="63434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1A7B8E2-3917-238E-5FAF-49E625896EAF}"/>
              </a:ext>
            </a:extLst>
          </p:cNvPr>
          <p:cNvSpPr txBox="1"/>
          <p:nvPr/>
        </p:nvSpPr>
        <p:spPr>
          <a:xfrm>
            <a:off x="2783770" y="521437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分式的化简求值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image55.jpeg">
            <a:extLst>
              <a:ext uri="{FF2B5EF4-FFF2-40B4-BE49-F238E27FC236}">
                <a16:creationId xmlns:a16="http://schemas.microsoft.com/office/drawing/2014/main" id="{B5C494DE-21D9-13E5-24CA-4D0E208BA1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680" y="1412860"/>
            <a:ext cx="680971" cy="37787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688EBBF-3459-5124-7903-D759E80F2C37}"/>
                  </a:ext>
                </a:extLst>
              </p:cNvPr>
              <p:cNvSpPr txBox="1"/>
              <p:nvPr/>
            </p:nvSpPr>
            <p:spPr>
              <a:xfrm>
                <a:off x="884400" y="1232790"/>
                <a:ext cx="6105524" cy="1529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先化简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再求值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688EBBF-3459-5124-7903-D759E80F2C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400" y="1232790"/>
                <a:ext cx="6105524" cy="1529586"/>
              </a:xfrm>
              <a:prstGeom prst="rect">
                <a:avLst/>
              </a:prstGeom>
              <a:blipFill>
                <a:blip r:embed="rId5"/>
                <a:stretch>
                  <a:fillRect l="-2994" t="-7570" b="-5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21584DB-AD62-AA00-888D-02C9EC40AA67}"/>
                  </a:ext>
                </a:extLst>
              </p:cNvPr>
              <p:cNvSpPr txBox="1"/>
              <p:nvPr/>
            </p:nvSpPr>
            <p:spPr>
              <a:xfrm>
                <a:off x="911640" y="3045328"/>
                <a:ext cx="5544385" cy="25726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A21584DB-AD62-AA00-888D-02C9EC40AA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3045328"/>
                <a:ext cx="5544385" cy="2572627"/>
              </a:xfrm>
              <a:prstGeom prst="rect">
                <a:avLst/>
              </a:prstGeom>
              <a:blipFill>
                <a:blip r:embed="rId6"/>
                <a:stretch>
                  <a:fillRect l="-3410" b="-3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717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C397F-C544-182C-C0F7-0749498B4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2C88B3-B08C-5846-293E-4F3640B43250}"/>
                  </a:ext>
                </a:extLst>
              </p:cNvPr>
              <p:cNvSpPr txBox="1"/>
              <p:nvPr/>
            </p:nvSpPr>
            <p:spPr>
              <a:xfrm>
                <a:off x="767630" y="692810"/>
                <a:ext cx="6105524" cy="10446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2C88B3-B08C-5846-293E-4F3640B432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692810"/>
                <a:ext cx="6105524" cy="1044645"/>
              </a:xfrm>
              <a:prstGeom prst="rect">
                <a:avLst/>
              </a:prstGeom>
              <a:blipFill>
                <a:blip r:embed="rId3"/>
                <a:stretch>
                  <a:fillRect l="-3097" b="-2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E2D9F35-6BAA-1311-0800-8354986EA9CF}"/>
                  </a:ext>
                </a:extLst>
              </p:cNvPr>
              <p:cNvSpPr txBox="1"/>
              <p:nvPr/>
            </p:nvSpPr>
            <p:spPr>
              <a:xfrm>
                <a:off x="771925" y="1916895"/>
                <a:ext cx="10800750" cy="28340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𝒙𝒚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E2D9F35-6BAA-1311-0800-8354986EA9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925" y="1916895"/>
                <a:ext cx="10800750" cy="2834046"/>
              </a:xfrm>
              <a:prstGeom prst="rect">
                <a:avLst/>
              </a:prstGeom>
              <a:blipFill>
                <a:blip r:embed="rId4"/>
                <a:stretch>
                  <a:fillRect l="-1750" b="-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8651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DCBA82-3D68-6F06-BAE6-D207B0AB9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6.jpeg">
            <a:extLst>
              <a:ext uri="{FF2B5EF4-FFF2-40B4-BE49-F238E27FC236}">
                <a16:creationId xmlns:a16="http://schemas.microsoft.com/office/drawing/2014/main" id="{ABA4CF94-3FF8-B5A5-8105-B3801D56E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476795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A789B79-16FA-B784-3FB0-955E0E614A38}"/>
                  </a:ext>
                </a:extLst>
              </p:cNvPr>
              <p:cNvSpPr txBox="1"/>
              <p:nvPr/>
            </p:nvSpPr>
            <p:spPr>
              <a:xfrm>
                <a:off x="623620" y="944770"/>
                <a:ext cx="10368720" cy="1529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先化简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然后从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0,1,-1,2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四个数中选取一个合适的数作为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的值代入求值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A789B79-16FA-B784-3FB0-955E0E614A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944770"/>
                <a:ext cx="10368720" cy="1529586"/>
              </a:xfrm>
              <a:prstGeom prst="rect">
                <a:avLst/>
              </a:prstGeom>
              <a:blipFill>
                <a:blip r:embed="rId4"/>
                <a:stretch>
                  <a:fillRect l="-1764" r="-1822" b="-14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FC0F6E-25FE-7E83-8CAC-8AF4FFF20BBC}"/>
                  </a:ext>
                </a:extLst>
              </p:cNvPr>
              <p:cNvSpPr txBox="1"/>
              <p:nvPr/>
            </p:nvSpPr>
            <p:spPr>
              <a:xfrm>
                <a:off x="623620" y="2636945"/>
                <a:ext cx="9432656" cy="28832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1≠0,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当取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答案不唯一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FC0F6E-25FE-7E83-8CAC-8AF4FFF20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636945"/>
                <a:ext cx="9432656" cy="2883225"/>
              </a:xfrm>
              <a:prstGeom prst="rect">
                <a:avLst/>
              </a:prstGeom>
              <a:blipFill>
                <a:blip r:embed="rId5"/>
                <a:stretch>
                  <a:fillRect l="-1938" b="-2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93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4A41F-6854-9475-03FF-2C85CE55F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6.jpeg">
            <a:extLst>
              <a:ext uri="{FF2B5EF4-FFF2-40B4-BE49-F238E27FC236}">
                <a16:creationId xmlns:a16="http://schemas.microsoft.com/office/drawing/2014/main" id="{01B7C318-4CEC-16B5-5A84-1FD402EEF6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7091401" cy="5760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E8996F-DB38-704B-9830-47556CAA29EA}"/>
                  </a:ext>
                </a:extLst>
              </p:cNvPr>
              <p:cNvSpPr txBox="1"/>
              <p:nvPr/>
            </p:nvSpPr>
            <p:spPr>
              <a:xfrm>
                <a:off x="668040" y="1268850"/>
                <a:ext cx="9504660" cy="41551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分式的加减运算</a:t>
                </a:r>
              </a:p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分式的加减运算与分数的加减运算一样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分为同分母的分式加减运算和异分母的分式加减运算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同分母的分式加减运算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同分母的分式相加减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相加减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用式子表示为</a:t>
                </a:r>
                <a:endPara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endParaRPr lang="en-US" altLang="zh-CN" sz="36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E8996F-DB38-704B-9830-47556CAA2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040" y="1268850"/>
                <a:ext cx="9504660" cy="4155176"/>
              </a:xfrm>
              <a:prstGeom prst="rect">
                <a:avLst/>
              </a:prstGeom>
              <a:blipFill>
                <a:blip r:embed="rId4"/>
                <a:stretch>
                  <a:fillRect l="-1988" t="-2786" r="-1924" b="-1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00F868E-174A-2556-A5A9-C20EDBFCD8C0}"/>
              </a:ext>
            </a:extLst>
          </p:cNvPr>
          <p:cNvSpPr txBox="1"/>
          <p:nvPr/>
        </p:nvSpPr>
        <p:spPr>
          <a:xfrm>
            <a:off x="1559685" y="3464829"/>
            <a:ext cx="118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分母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4A05EF-5105-E8E3-4F5A-EFA362420258}"/>
              </a:ext>
            </a:extLst>
          </p:cNvPr>
          <p:cNvSpPr txBox="1"/>
          <p:nvPr/>
        </p:nvSpPr>
        <p:spPr>
          <a:xfrm>
            <a:off x="3949324" y="3464829"/>
            <a:ext cx="13680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298AEDD-8EB9-7B9E-3F3C-DE9C19B26991}"/>
                  </a:ext>
                </a:extLst>
              </p:cNvPr>
              <p:cNvSpPr txBox="1"/>
              <p:nvPr/>
            </p:nvSpPr>
            <p:spPr>
              <a:xfrm>
                <a:off x="2367608" y="4261290"/>
                <a:ext cx="920197" cy="8869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±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kumimoji="0" lang="zh-CN" altLang="zh-CN" sz="36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298AEDD-8EB9-7B9E-3F3C-DE9C19B269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7608" y="4261290"/>
                <a:ext cx="920197" cy="88697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704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1ACA5-8385-4EFB-ECB8-24FE96030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DD7D652-4C90-2E0E-712A-893D6074C9FD}"/>
                  </a:ext>
                </a:extLst>
              </p:cNvPr>
              <p:cNvSpPr txBox="1"/>
              <p:nvPr/>
            </p:nvSpPr>
            <p:spPr>
              <a:xfrm>
                <a:off x="587617" y="692810"/>
                <a:ext cx="11016765" cy="47789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异分母的分式加减运算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异分母的分式相加减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先通分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再按同分母的加减法则进行运算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用式子表示为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𝒂𝒅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𝒃𝒅</m:t>
                        </m:r>
                      </m:den>
                    </m:f>
                  </m:oMath>
                </a14:m>
                <a:r>
                  <a:rPr lang="en-US" altLang="zh-CN" sz="36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𝒃𝒅</m:t>
                        </m:r>
                      </m:den>
                    </m:f>
                  </m:oMath>
                </a14:m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36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分子相加减时分子是一个整体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即各个分子都应有括号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体现分数线的括号功能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当分子是单项式时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括号可以省略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当分子是多项式时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括号不能省略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若加减运算中含有整式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应视其分母为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再进行通分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分式加减运算的结果必须化成最简分式或整式 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DD7D652-4C90-2E0E-712A-893D6074C9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7" y="692810"/>
                <a:ext cx="11016765" cy="4778937"/>
              </a:xfrm>
              <a:prstGeom prst="rect">
                <a:avLst/>
              </a:prstGeom>
              <a:blipFill>
                <a:blip r:embed="rId3"/>
                <a:stretch>
                  <a:fillRect l="-1659" t="-2551" r="-1659" b="-3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23D98C7-1668-6C88-E030-6ABEC23F9438}"/>
              </a:ext>
            </a:extLst>
          </p:cNvPr>
          <p:cNvSpPr txBox="1"/>
          <p:nvPr/>
        </p:nvSpPr>
        <p:spPr>
          <a:xfrm>
            <a:off x="2495750" y="1916895"/>
            <a:ext cx="748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±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D2E6303-65B8-23A4-AC85-75A62D2D85AC}"/>
                  </a:ext>
                </a:extLst>
              </p:cNvPr>
              <p:cNvSpPr txBox="1"/>
              <p:nvPr/>
            </p:nvSpPr>
            <p:spPr>
              <a:xfrm>
                <a:off x="4367880" y="1784710"/>
                <a:ext cx="2548727" cy="9106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𝒂𝒅</m:t>
                          </m:r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±</m:t>
                          </m:r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𝒃𝒄</m:t>
                          </m:r>
                        </m:num>
                        <m:den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𝒃𝒅</m:t>
                          </m:r>
                        </m:den>
                      </m:f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D2E6303-65B8-23A4-AC85-75A62D2D85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7880" y="1784710"/>
                <a:ext cx="2548727" cy="9106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711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341CB-5F66-E81E-E7FF-CDE3B087B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7.jpeg">
            <a:extLst>
              <a:ext uri="{FF2B5EF4-FFF2-40B4-BE49-F238E27FC236}">
                <a16:creationId xmlns:a16="http://schemas.microsoft.com/office/drawing/2014/main" id="{95598087-7D9E-D10A-6710-E06E68DE4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5979938" cy="485755"/>
          </a:xfrm>
          <a:prstGeom prst="rect">
            <a:avLst/>
          </a:prstGeom>
        </p:spPr>
      </p:pic>
      <p:pic>
        <p:nvPicPr>
          <p:cNvPr id="3" name="image48.jpeg">
            <a:extLst>
              <a:ext uri="{FF2B5EF4-FFF2-40B4-BE49-F238E27FC236}">
                <a16:creationId xmlns:a16="http://schemas.microsoft.com/office/drawing/2014/main" id="{B6D66483-9002-1C81-AB05-78DD8725C4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405" y="1169981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18339E3-020B-323F-080C-F5C8B6666A8E}"/>
              </a:ext>
            </a:extLst>
          </p:cNvPr>
          <p:cNvSpPr txBox="1"/>
          <p:nvPr/>
        </p:nvSpPr>
        <p:spPr>
          <a:xfrm>
            <a:off x="2207730" y="1034555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同分母分式的加减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49.jpeg">
            <a:extLst>
              <a:ext uri="{FF2B5EF4-FFF2-40B4-BE49-F238E27FC236}">
                <a16:creationId xmlns:a16="http://schemas.microsoft.com/office/drawing/2014/main" id="{0F57BE6B-4497-565C-9E1A-95AD39FFC0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405" y="1814407"/>
            <a:ext cx="680971" cy="37787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DC6CF32-A702-A208-0FC7-7F7BD000F825}"/>
                  </a:ext>
                </a:extLst>
              </p:cNvPr>
              <p:cNvSpPr txBox="1"/>
              <p:nvPr/>
            </p:nvSpPr>
            <p:spPr>
              <a:xfrm>
                <a:off x="632832" y="1655736"/>
                <a:ext cx="6105524" cy="15293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DC6CF32-A702-A208-0FC7-7F7BD000F8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832" y="1655736"/>
                <a:ext cx="6105524" cy="1529393"/>
              </a:xfrm>
              <a:prstGeom prst="rect">
                <a:avLst/>
              </a:prstGeom>
              <a:blipFill>
                <a:blip r:embed="rId6"/>
                <a:stretch>
                  <a:fillRect l="-3097" t="-8000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13F6D29-D4A3-DED4-8422-89391725FBA4}"/>
                  </a:ext>
                </a:extLst>
              </p:cNvPr>
              <p:cNvSpPr txBox="1"/>
              <p:nvPr/>
            </p:nvSpPr>
            <p:spPr>
              <a:xfrm>
                <a:off x="712405" y="3409950"/>
                <a:ext cx="5428060" cy="23214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−(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13F6D29-D4A3-DED4-8422-89391725FB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405" y="3409950"/>
                <a:ext cx="5428060" cy="2321405"/>
              </a:xfrm>
              <a:prstGeom prst="rect">
                <a:avLst/>
              </a:prstGeom>
              <a:blipFill>
                <a:blip r:embed="rId7"/>
                <a:stretch>
                  <a:fillRect l="-3483" b="-9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06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A0627-40B7-E5BC-677E-A9CA88435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016F74-6DC0-0089-E01F-8F63B16F9FD9}"/>
                  </a:ext>
                </a:extLst>
              </p:cNvPr>
              <p:cNvSpPr txBox="1"/>
              <p:nvPr/>
            </p:nvSpPr>
            <p:spPr>
              <a:xfrm>
                <a:off x="767630" y="404790"/>
                <a:ext cx="8136565" cy="13065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𝒄𝒃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016F74-6DC0-0089-E01F-8F63B16F9F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04790"/>
                <a:ext cx="8136565" cy="1306576"/>
              </a:xfrm>
              <a:prstGeom prst="rect">
                <a:avLst/>
              </a:prstGeom>
              <a:blipFill>
                <a:blip r:embed="rId3"/>
                <a:stretch>
                  <a:fillRect l="-2322" b="-6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015B60-178F-91C6-A4D6-BBBE67D1E7A0}"/>
                  </a:ext>
                </a:extLst>
              </p:cNvPr>
              <p:cNvSpPr txBox="1"/>
              <p:nvPr/>
            </p:nvSpPr>
            <p:spPr>
              <a:xfrm>
                <a:off x="911640" y="1708206"/>
                <a:ext cx="6105524" cy="39557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endChr m:val=""/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d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)−(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)+(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𝒂𝒃𝒄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015B60-178F-91C6-A4D6-BBBE67D1E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1708206"/>
                <a:ext cx="6105524" cy="3955763"/>
              </a:xfrm>
              <a:prstGeom prst="rect">
                <a:avLst/>
              </a:prstGeom>
              <a:blipFill>
                <a:blip r:embed="rId4"/>
                <a:stretch>
                  <a:fillRect l="-3097" b="-1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193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8DAEA-D7C2-BE86-D449-F0750C2DA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111A09-2CC2-85F4-61AB-98F8D68B3B7B}"/>
                  </a:ext>
                </a:extLst>
              </p:cNvPr>
              <p:cNvSpPr txBox="1"/>
              <p:nvPr/>
            </p:nvSpPr>
            <p:spPr>
              <a:xfrm>
                <a:off x="911640" y="476795"/>
                <a:ext cx="6105524" cy="975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111A09-2CC2-85F4-61AB-98F8D68B3B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476795"/>
                <a:ext cx="6105524" cy="975395"/>
              </a:xfrm>
              <a:prstGeom prst="rect">
                <a:avLst/>
              </a:prstGeom>
              <a:blipFill>
                <a:blip r:embed="rId3"/>
                <a:stretch>
                  <a:fillRect l="-3097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4C46CB-0800-1A76-AC10-1D3AB6595823}"/>
                  </a:ext>
                </a:extLst>
              </p:cNvPr>
              <p:cNvSpPr txBox="1"/>
              <p:nvPr/>
            </p:nvSpPr>
            <p:spPr>
              <a:xfrm>
                <a:off x="1055650" y="1628875"/>
                <a:ext cx="6105524" cy="41062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=-m-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4C46CB-0800-1A76-AC10-1D3AB65958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650" y="1628875"/>
                <a:ext cx="6105524" cy="4106252"/>
              </a:xfrm>
              <a:prstGeom prst="rect">
                <a:avLst/>
              </a:prstGeom>
              <a:blipFill>
                <a:blip r:embed="rId4"/>
                <a:stretch>
                  <a:fillRect l="-2994" b="-4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260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A7ED7-B85B-5360-B917-2120E282A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0.jpeg">
            <a:extLst>
              <a:ext uri="{FF2B5EF4-FFF2-40B4-BE49-F238E27FC236}">
                <a16:creationId xmlns:a16="http://schemas.microsoft.com/office/drawing/2014/main" id="{386834C8-CBB5-2565-AD22-01BF4B553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925" y="548800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510847-0099-4097-C272-010561652073}"/>
                  </a:ext>
                </a:extLst>
              </p:cNvPr>
              <p:cNvSpPr txBox="1"/>
              <p:nvPr/>
            </p:nvSpPr>
            <p:spPr>
              <a:xfrm>
                <a:off x="695625" y="1016775"/>
                <a:ext cx="10080700" cy="16995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·江苏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化简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的结果是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A.-1	          B.1	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𝒙</m:t>
                        </m:r>
                        <m:r>
                          <a:rPr lang="en-US" altLang="zh-CN" sz="3600" b="1" i="1"/>
                          <m:t>+</m:t>
                        </m:r>
                        <m:r>
                          <a:rPr lang="en-US" altLang="zh-CN" sz="3600" b="1" i="1"/>
                          <m:t>𝟐</m:t>
                        </m:r>
                      </m:num>
                      <m:den>
                        <m:r>
                          <a:rPr lang="en-US" altLang="zh-CN" sz="3600" b="1" i="1"/>
                          <m:t>𝒙</m:t>
                        </m:r>
                        <m:r>
                          <a:rPr lang="en-US" altLang="zh-CN" sz="3600" b="1" i="1"/>
                          <m:t>−</m:t>
                        </m:r>
                        <m:r>
                          <a:rPr lang="en-US" altLang="zh-CN" sz="36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𝒙</m:t>
                        </m:r>
                        <m:r>
                          <a:rPr lang="en-US" altLang="zh-CN" sz="3600" b="1" i="1"/>
                          <m:t>−</m:t>
                        </m:r>
                        <m:r>
                          <a:rPr lang="en-US" altLang="zh-CN" sz="3600" b="1" i="1"/>
                          <m:t>𝟐</m:t>
                        </m:r>
                      </m:num>
                      <m:den>
                        <m:r>
                          <a:rPr lang="en-US" altLang="zh-CN" sz="3600" b="1" i="1"/>
                          <m:t>𝒙</m:t>
                        </m:r>
                        <m:r>
                          <a:rPr lang="en-US" altLang="zh-CN" sz="3600" b="1" i="1"/>
                          <m:t>+</m:t>
                        </m:r>
                        <m:r>
                          <a:rPr lang="en-US" altLang="zh-CN" sz="3600" b="1" i="1"/>
                          <m:t>𝟐</m:t>
                        </m:r>
                      </m:den>
                    </m:f>
                  </m:oMath>
                </a14:m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510847-0099-4097-C272-0105616520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016775"/>
                <a:ext cx="10080700" cy="1699504"/>
              </a:xfrm>
              <a:prstGeom prst="rect">
                <a:avLst/>
              </a:prstGeom>
              <a:blipFill>
                <a:blip r:embed="rId4"/>
                <a:stretch>
                  <a:fillRect l="-1814" t="-358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FC19E9D-A3E3-A4CB-34C6-EEEE783CE10C}"/>
              </a:ext>
            </a:extLst>
          </p:cNvPr>
          <p:cNvSpPr txBox="1"/>
          <p:nvPr/>
        </p:nvSpPr>
        <p:spPr>
          <a:xfrm>
            <a:off x="8112140" y="1200011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0E1862C-BB97-17EF-DEFD-A2819427B910}"/>
                  </a:ext>
                </a:extLst>
              </p:cNvPr>
              <p:cNvSpPr txBox="1"/>
              <p:nvPr/>
            </p:nvSpPr>
            <p:spPr>
              <a:xfrm>
                <a:off x="695625" y="2766922"/>
                <a:ext cx="7488520" cy="14549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0E1862C-BB97-17EF-DEFD-A2819427B9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766922"/>
                <a:ext cx="7488520" cy="1454950"/>
              </a:xfrm>
              <a:prstGeom prst="rect">
                <a:avLst/>
              </a:prstGeom>
              <a:blipFill>
                <a:blip r:embed="rId5"/>
                <a:stretch>
                  <a:fillRect l="-2441" t="-8368" b="-58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1411539-DF92-9B49-7C7B-058EF7692240}"/>
                  </a:ext>
                </a:extLst>
              </p:cNvPr>
              <p:cNvSpPr txBox="1"/>
              <p:nvPr/>
            </p:nvSpPr>
            <p:spPr>
              <a:xfrm>
                <a:off x="695625" y="4509075"/>
                <a:ext cx="9864685" cy="9030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−(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1411539-DF92-9B49-7C7B-058EF76922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509075"/>
                <a:ext cx="9864685" cy="903068"/>
              </a:xfrm>
              <a:prstGeom prst="rect">
                <a:avLst/>
              </a:prstGeom>
              <a:blipFill>
                <a:blip r:embed="rId6"/>
                <a:stretch>
                  <a:fillRect l="-1854" b="-10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636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A3A26-F1A7-4811-03AC-91054399D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EF5EEA-2196-C819-D335-2CAE8261A8F9}"/>
                  </a:ext>
                </a:extLst>
              </p:cNvPr>
              <p:cNvSpPr txBox="1"/>
              <p:nvPr/>
            </p:nvSpPr>
            <p:spPr>
              <a:xfrm>
                <a:off x="983645" y="620805"/>
                <a:ext cx="6105524" cy="9643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EF5EEA-2196-C819-D335-2CAE8261A8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620805"/>
                <a:ext cx="6105524" cy="964303"/>
              </a:xfrm>
              <a:prstGeom prst="rect">
                <a:avLst/>
              </a:prstGeom>
              <a:blipFill>
                <a:blip r:embed="rId3"/>
                <a:stretch>
                  <a:fillRect l="-2994" b="-2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E30C00-0BFF-8A87-E061-8E3B0FA631F9}"/>
                  </a:ext>
                </a:extLst>
              </p:cNvPr>
              <p:cNvSpPr txBox="1"/>
              <p:nvPr/>
            </p:nvSpPr>
            <p:spPr>
              <a:xfrm>
                <a:off x="969680" y="1662266"/>
                <a:ext cx="6105524" cy="35334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endChr m:val=""/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d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)−(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E30C00-0BFF-8A87-E061-8E3B0FA63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680" y="1662266"/>
                <a:ext cx="6105524" cy="3533468"/>
              </a:xfrm>
              <a:prstGeom prst="rect">
                <a:avLst/>
              </a:prstGeom>
              <a:blipFill>
                <a:blip r:embed="rId4"/>
                <a:stretch>
                  <a:fillRect l="-2994" t="-173" b="-2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085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2D4C18-4B90-F51F-7222-102396A052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1.jpeg">
            <a:extLst>
              <a:ext uri="{FF2B5EF4-FFF2-40B4-BE49-F238E27FC236}">
                <a16:creationId xmlns:a16="http://schemas.microsoft.com/office/drawing/2014/main" id="{E9F36C3E-2778-8600-D9F2-8475286EB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F4054D2-052E-5078-D7BC-EBE24C25C5A0}"/>
              </a:ext>
            </a:extLst>
          </p:cNvPr>
          <p:cNvSpPr txBox="1"/>
          <p:nvPr/>
        </p:nvSpPr>
        <p:spPr>
          <a:xfrm>
            <a:off x="2207730" y="428695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异分母分式的加减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52.jpeg">
            <a:extLst>
              <a:ext uri="{FF2B5EF4-FFF2-40B4-BE49-F238E27FC236}">
                <a16:creationId xmlns:a16="http://schemas.microsoft.com/office/drawing/2014/main" id="{61A09069-1B32-BCA5-26D1-1AAB3B91E4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268850"/>
            <a:ext cx="593955" cy="32958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D939B9B-C0BB-A3AC-3ED5-976E695DCAF1}"/>
                  </a:ext>
                </a:extLst>
              </p:cNvPr>
              <p:cNvSpPr txBox="1"/>
              <p:nvPr/>
            </p:nvSpPr>
            <p:spPr>
              <a:xfrm>
                <a:off x="687090" y="1088780"/>
                <a:ext cx="6105524" cy="14465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D939B9B-C0BB-A3AC-3ED5-976E695DCA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090" y="1088780"/>
                <a:ext cx="6105524" cy="1446550"/>
              </a:xfrm>
              <a:prstGeom prst="rect">
                <a:avLst/>
              </a:prstGeom>
              <a:blipFill>
                <a:blip r:embed="rId5"/>
                <a:stretch>
                  <a:fillRect l="-3097" t="-8439" b="-6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777A20A-29C4-CEFF-9BC0-B6E2B06D2D7C}"/>
                  </a:ext>
                </a:extLst>
              </p:cNvPr>
              <p:cNvSpPr txBox="1"/>
              <p:nvPr/>
            </p:nvSpPr>
            <p:spPr>
              <a:xfrm>
                <a:off x="695625" y="2852960"/>
                <a:ext cx="6105524" cy="975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777A20A-29C4-CEFF-9BC0-B6E2B06D2D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852960"/>
                <a:ext cx="6105524" cy="975395"/>
              </a:xfrm>
              <a:prstGeom prst="rect">
                <a:avLst/>
              </a:prstGeom>
              <a:blipFill>
                <a:blip r:embed="rId6"/>
                <a:stretch>
                  <a:fillRect l="-2994" r="-599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897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280</TotalTime>
  <Words>822</Words>
  <Application>Microsoft Office PowerPoint</Application>
  <PresentationFormat>宽屏</PresentationFormat>
  <Paragraphs>84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339</cp:revision>
  <dcterms:created xsi:type="dcterms:W3CDTF">2016-07-05T04:43:00Z</dcterms:created>
  <dcterms:modified xsi:type="dcterms:W3CDTF">2024-11-17T10:48:55Z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