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7" r:id="rId2"/>
    <p:sldId id="2816" r:id="rId3"/>
    <p:sldId id="2817" r:id="rId4"/>
    <p:sldId id="2818" r:id="rId5"/>
    <p:sldId id="2819" r:id="rId6"/>
    <p:sldId id="2820" r:id="rId7"/>
    <p:sldId id="2821" r:id="rId8"/>
    <p:sldId id="2822" r:id="rId9"/>
    <p:sldId id="2823" r:id="rId10"/>
    <p:sldId id="2824" r:id="rId11"/>
    <p:sldId id="28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8A710-B395-F5B3-5D81-B62EB618E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7E341DB-A2D1-9AE8-3D3C-618D38A388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51AF75B-F17B-8018-88BF-6AC1B0C0183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2706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73ED4-2A22-9413-E7B7-1A5212490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DA86FEE-1154-DFA3-3464-FA7D9123DC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2D4EF3B-930A-158B-4247-829127022CC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23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851A9-7321-0057-7B3B-68DFC964E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F9839D6-EAE5-43B2-5E50-3D50E6993A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6E9B506-0573-0A8E-7FE8-CE12FA6FFB9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593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B7549-B336-174D-8FDE-3B4F44FE8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D4C8E4-59CB-5BF4-D370-B1EDEF7A1E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3CAF7D-4556-9149-4AE0-BAF36B8C62F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630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F10B8-91BE-8F04-EBAE-C735D7F81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892432B-20AD-DADF-27CA-6C0B0836CC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0633A8-FFF4-4F21-B642-851DF258348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42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82488-0865-4338-E847-C52989411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69E9244-D4C0-7ABC-D99A-4E8F4F0F6D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0DF831B-FADC-9291-995F-49BD7010C26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806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58E9C-EFF5-EB9A-032C-F6543A399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A54E6E6-11C9-3FD2-FDDD-9371D876AD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848E574-525A-BAF0-2326-51943BA3599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906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A8FF6-CA48-4E85-E6C3-71D2EAC13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0AD518C-2F40-0A8D-8290-F06C3EEEFF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8969636-8B86-9F11-B6DB-A3C373DA666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07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C2ECA-2D37-D542-3285-E51191500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789CD4-BF1E-7738-5C7A-CD672D6D3E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5731629-4899-77A6-59B1-B698EEA2C4A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059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9AA51-4EBD-21F4-236E-3A7EB6703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2274F75-34F1-B075-6E14-3D87C15BB4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1956386-85FF-6F51-A0EE-158D31E24F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281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FF886C-2A47-72F2-89C2-07E5094EB055}"/>
              </a:ext>
            </a:extLst>
          </p:cNvPr>
          <p:cNvSpPr txBox="1"/>
          <p:nvPr/>
        </p:nvSpPr>
        <p:spPr>
          <a:xfrm>
            <a:off x="2495750" y="2708950"/>
            <a:ext cx="741651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科学记数法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2460D-40D0-E267-2158-7C166E931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7.jpeg">
            <a:extLst>
              <a:ext uri="{FF2B5EF4-FFF2-40B4-BE49-F238E27FC236}">
                <a16:creationId xmlns:a16="http://schemas.microsoft.com/office/drawing/2014/main" id="{DA34DE2A-B307-F4FE-2E7F-61D74D70E4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1512105" cy="4320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92F7F4F-E1DB-86F4-AEE2-F8E664C3C0CF}"/>
              </a:ext>
            </a:extLst>
          </p:cNvPr>
          <p:cNvSpPr txBox="1"/>
          <p:nvPr/>
        </p:nvSpPr>
        <p:spPr>
          <a:xfrm>
            <a:off x="623620" y="1196845"/>
            <a:ext cx="1058473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华为手机使用了自主研发的海思麒麟芯片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芯片是由很多晶体管组成的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而芯片技术追求是体积更小的晶体管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以便获得更小的芯片和更低的电力功耗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其中麒麟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的晶体管栅极的宽度达到了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000 000 007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将数据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000 000 007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用科学记数法表示为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A.7×10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B.7×10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-9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7×10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D.0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7×10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-9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727F6B-EC24-6916-648E-9207EE9B6445}"/>
              </a:ext>
            </a:extLst>
          </p:cNvPr>
          <p:cNvSpPr txBox="1"/>
          <p:nvPr/>
        </p:nvSpPr>
        <p:spPr>
          <a:xfrm>
            <a:off x="9768255" y="342900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54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63160-3667-40A7-015C-CB7297ECB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AD729E-BC14-1243-C604-A65872737F7D}"/>
              </a:ext>
            </a:extLst>
          </p:cNvPr>
          <p:cNvSpPr txBox="1"/>
          <p:nvPr/>
        </p:nvSpPr>
        <p:spPr>
          <a:xfrm>
            <a:off x="623620" y="620805"/>
            <a:ext cx="106567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雷达可用于飞机导航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也可用于监测飞机的飞行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假设某时刻雷达向飞机发射电磁波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电磁波遇到飞机后反射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又被雷达接收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两个过程共用了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24×10</a:t>
            </a:r>
            <a:r>
              <a:rPr lang="en-US" altLang="zh-CN" sz="32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已知电磁波的传播速度为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0×10</a:t>
            </a:r>
            <a:r>
              <a:rPr lang="en-US" altLang="zh-CN" sz="32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m/s,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求该时刻飞机与雷达的距离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结果用科学记数法表示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忽略这段时间雷达与飞机的移动距离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26D6AA-CE63-C532-BABD-89967CB6D118}"/>
                  </a:ext>
                </a:extLst>
              </p:cNvPr>
              <p:cNvSpPr txBox="1"/>
              <p:nvPr/>
            </p:nvSpPr>
            <p:spPr>
              <a:xfrm>
                <a:off x="623620" y="3284990"/>
                <a:ext cx="9720675" cy="23066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飞机与雷达的距离为</a:t>
                </a:r>
              </a:p>
              <a:p>
                <a:pPr algn="just"/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𝟐𝟒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该时刻飞机与雷达的距离为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m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26D6AA-CE63-C532-BABD-89967CB6D1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284990"/>
                <a:ext cx="9720675" cy="2306657"/>
              </a:xfrm>
              <a:prstGeom prst="rect">
                <a:avLst/>
              </a:prstGeom>
              <a:blipFill>
                <a:blip r:embed="rId3"/>
                <a:stretch>
                  <a:fillRect l="-1567" t="-4497" b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532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1F34E-AF37-649C-0E83-CE6532C0A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7.jpeg">
            <a:extLst>
              <a:ext uri="{FF2B5EF4-FFF2-40B4-BE49-F238E27FC236}">
                <a16:creationId xmlns:a16="http://schemas.microsoft.com/office/drawing/2014/main" id="{ABA32BF8-8700-B132-B3FA-0D6F9AD48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696465" cy="54395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CE8F6D-078A-F265-11FA-A4DE703A5CCE}"/>
                  </a:ext>
                </a:extLst>
              </p:cNvPr>
              <p:cNvSpPr txBox="1"/>
              <p:nvPr/>
            </p:nvSpPr>
            <p:spPr>
              <a:xfrm>
                <a:off x="695624" y="1340855"/>
                <a:ext cx="10440725" cy="41421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科学记数法用于表示不易读或不易写的大数或小数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把一个绝对值大于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的数表示成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的形式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的范围是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1≤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&lt;10,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为正整数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把一个绝对值小于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的数表示成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的形式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的范围是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1≤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&lt;10,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为正整数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CE8F6D-078A-F265-11FA-A4DE703A5C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1340855"/>
                <a:ext cx="10440725" cy="4142160"/>
              </a:xfrm>
              <a:prstGeom prst="rect">
                <a:avLst/>
              </a:prstGeom>
              <a:blipFill>
                <a:blip r:embed="rId4"/>
                <a:stretch>
                  <a:fillRect l="-1751" r="-1810" b="-4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69AC84E-7A2B-94F6-FE88-7915BFDA00B3}"/>
              </a:ext>
            </a:extLst>
          </p:cNvPr>
          <p:cNvSpPr txBox="1"/>
          <p:nvPr/>
        </p:nvSpPr>
        <p:spPr>
          <a:xfrm>
            <a:off x="8256150" y="2348925"/>
            <a:ext cx="15406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a×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3600" b="1" i="1" strike="noStrike" kern="1200" cap="none" spc="0" normalizeH="0" baseline="30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062E06-AC51-321D-66E1-451E2A8B2D39}"/>
              </a:ext>
            </a:extLst>
          </p:cNvPr>
          <p:cNvSpPr txBox="1"/>
          <p:nvPr/>
        </p:nvSpPr>
        <p:spPr>
          <a:xfrm>
            <a:off x="8112140" y="3951800"/>
            <a:ext cx="19726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a×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3600" b="1" i="1" strike="noStrike" kern="1200" cap="none" spc="0" normalizeH="0" baseline="30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-n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774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1F30A-78B6-6640-F098-FD9622F69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8.jpeg">
            <a:extLst>
              <a:ext uri="{FF2B5EF4-FFF2-40B4-BE49-F238E27FC236}">
                <a16:creationId xmlns:a16="http://schemas.microsoft.com/office/drawing/2014/main" id="{702D1473-B0C1-8AF2-3308-B3766D67B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5979938" cy="485755"/>
          </a:xfrm>
          <a:prstGeom prst="rect">
            <a:avLst/>
          </a:prstGeom>
        </p:spPr>
      </p:pic>
      <p:pic>
        <p:nvPicPr>
          <p:cNvPr id="3" name="image109.jpeg">
            <a:extLst>
              <a:ext uri="{FF2B5EF4-FFF2-40B4-BE49-F238E27FC236}">
                <a16:creationId xmlns:a16="http://schemas.microsoft.com/office/drawing/2014/main" id="{73F298D1-63E3-D509-5010-8D4F8A38B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300" y="1268850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BA5B389-1214-359A-91CD-F71CAD1C17F2}"/>
              </a:ext>
            </a:extLst>
          </p:cNvPr>
          <p:cNvSpPr txBox="1"/>
          <p:nvPr/>
        </p:nvSpPr>
        <p:spPr>
          <a:xfrm>
            <a:off x="1991715" y="1108274"/>
            <a:ext cx="7920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用科学记数法表示绝对值小于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10.jpeg">
            <a:extLst>
              <a:ext uri="{FF2B5EF4-FFF2-40B4-BE49-F238E27FC236}">
                <a16:creationId xmlns:a16="http://schemas.microsoft.com/office/drawing/2014/main" id="{DF5384DE-A722-E69E-9E92-9297726E96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30" y="1988900"/>
            <a:ext cx="652240" cy="36192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22C7FF7-02CA-6258-BD43-55038F5B35AC}"/>
              </a:ext>
            </a:extLst>
          </p:cNvPr>
          <p:cNvSpPr txBox="1"/>
          <p:nvPr/>
        </p:nvSpPr>
        <p:spPr>
          <a:xfrm>
            <a:off x="634131" y="1828324"/>
            <a:ext cx="70992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用科学记数法表示下列各数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008;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6EBD4B-528E-D9E4-19F3-1802952F1825}"/>
              </a:ext>
            </a:extLst>
          </p:cNvPr>
          <p:cNvSpPr txBox="1"/>
          <p:nvPr/>
        </p:nvSpPr>
        <p:spPr>
          <a:xfrm>
            <a:off x="733925" y="3176091"/>
            <a:ext cx="45700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0195C3-826C-76E7-B4D9-99E032FB3EE1}"/>
              </a:ext>
            </a:extLst>
          </p:cNvPr>
          <p:cNvSpPr txBox="1"/>
          <p:nvPr/>
        </p:nvSpPr>
        <p:spPr>
          <a:xfrm>
            <a:off x="6384020" y="2383254"/>
            <a:ext cx="3528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(2)-0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000 016;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F74E6B-34DF-E6C5-F159-1930AE420964}"/>
              </a:ext>
            </a:extLst>
          </p:cNvPr>
          <p:cNvSpPr txBox="1"/>
          <p:nvPr/>
        </p:nvSpPr>
        <p:spPr>
          <a:xfrm>
            <a:off x="6384020" y="3102372"/>
            <a:ext cx="5173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000 016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50EA8AB-107C-3318-2590-26ED6FB609EC}"/>
              </a:ext>
            </a:extLst>
          </p:cNvPr>
          <p:cNvSpPr txBox="1"/>
          <p:nvPr/>
        </p:nvSpPr>
        <p:spPr>
          <a:xfrm>
            <a:off x="695625" y="4229096"/>
            <a:ext cx="47491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000 000 012 5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64D6137-5E14-94EC-A9F7-01352076E869}"/>
              </a:ext>
            </a:extLst>
          </p:cNvPr>
          <p:cNvSpPr txBox="1"/>
          <p:nvPr/>
        </p:nvSpPr>
        <p:spPr>
          <a:xfrm>
            <a:off x="695625" y="5068465"/>
            <a:ext cx="6681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000 000 012 5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7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A6181-E57D-D097-9346-A9625BAD6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55732F-DB77-DF6E-19F7-A9B3868EC543}"/>
              </a:ext>
            </a:extLst>
          </p:cNvPr>
          <p:cNvSpPr txBox="1"/>
          <p:nvPr/>
        </p:nvSpPr>
        <p:spPr>
          <a:xfrm>
            <a:off x="443607" y="2420930"/>
            <a:ext cx="1130478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规律点拨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绝对值小于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的数用科学记数法表示时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的值与原数中左起第一个非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数字前面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的个数相等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中需保留且只能保留一位整数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484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94426-A1F5-F333-B1D7-755AE228D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1.jpeg">
            <a:extLst>
              <a:ext uri="{FF2B5EF4-FFF2-40B4-BE49-F238E27FC236}">
                <a16:creationId xmlns:a16="http://schemas.microsoft.com/office/drawing/2014/main" id="{03B94D86-98CC-AF2D-8BBB-6BAC1D5BC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637913" cy="467975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93D50678-BD74-17BD-094D-F960DF110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250" y="1196845"/>
            <a:ext cx="10584735" cy="414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大庆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人体内一种细胞的直径约为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微米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000 001 56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数字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000 001 56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用科学记数法表示为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56×10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B.0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156×10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56×10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 D.15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6×10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-7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69C83E-35AB-3ABE-A860-AE732AE82BB5}"/>
              </a:ext>
            </a:extLst>
          </p:cNvPr>
          <p:cNvSpPr txBox="1"/>
          <p:nvPr/>
        </p:nvSpPr>
        <p:spPr>
          <a:xfrm>
            <a:off x="3215800" y="3105834"/>
            <a:ext cx="504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961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48353-22C3-E29D-74D7-AD688046D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EF241B-3876-E8FA-FDB0-88E7154A8A28}"/>
              </a:ext>
            </a:extLst>
          </p:cNvPr>
          <p:cNvSpPr txBox="1"/>
          <p:nvPr/>
        </p:nvSpPr>
        <p:spPr>
          <a:xfrm>
            <a:off x="767630" y="548800"/>
            <a:ext cx="61055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用科学记数法表示下列各数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000 089 6;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22867E-226C-C2F7-5B1E-6899FE9ECB6F}"/>
              </a:ext>
            </a:extLst>
          </p:cNvPr>
          <p:cNvSpPr txBox="1"/>
          <p:nvPr/>
        </p:nvSpPr>
        <p:spPr>
          <a:xfrm>
            <a:off x="767630" y="1799823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000 089 6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0600B0-9204-7903-526A-91A152219C9E}"/>
              </a:ext>
            </a:extLst>
          </p:cNvPr>
          <p:cNvSpPr txBox="1"/>
          <p:nvPr/>
        </p:nvSpPr>
        <p:spPr>
          <a:xfrm>
            <a:off x="767630" y="337809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(2)-0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000 000 1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1587FE-0D93-D68D-3580-8DF8F32CFDE6}"/>
              </a:ext>
            </a:extLst>
          </p:cNvPr>
          <p:cNvSpPr txBox="1"/>
          <p:nvPr/>
        </p:nvSpPr>
        <p:spPr>
          <a:xfrm>
            <a:off x="767630" y="414905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000 000 1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30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E9E33-8866-ECD2-E468-3B999583E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2.jpeg">
            <a:extLst>
              <a:ext uri="{FF2B5EF4-FFF2-40B4-BE49-F238E27FC236}">
                <a16:creationId xmlns:a16="http://schemas.microsoft.com/office/drawing/2014/main" id="{9F2C7B04-4E93-F234-06F7-393801CF9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585" y="655151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58FBBF4-FF24-083F-73BC-888ACD66FA36}"/>
              </a:ext>
            </a:extLst>
          </p:cNvPr>
          <p:cNvSpPr txBox="1"/>
          <p:nvPr/>
        </p:nvSpPr>
        <p:spPr>
          <a:xfrm>
            <a:off x="2101675" y="476795"/>
            <a:ext cx="72725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把用科学记数法表示的数还原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13.jpeg">
            <a:extLst>
              <a:ext uri="{FF2B5EF4-FFF2-40B4-BE49-F238E27FC236}">
                <a16:creationId xmlns:a16="http://schemas.microsoft.com/office/drawing/2014/main" id="{C8712C4A-5996-E9DB-6FFC-A0F88EF8AF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35" y="1340855"/>
            <a:ext cx="680973" cy="37787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38DC0D2-D0DF-1A63-BA87-0104C3F43825}"/>
              </a:ext>
            </a:extLst>
          </p:cNvPr>
          <p:cNvSpPr txBox="1"/>
          <p:nvPr/>
        </p:nvSpPr>
        <p:spPr>
          <a:xfrm>
            <a:off x="783185" y="1211663"/>
            <a:ext cx="61055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用小数表示下列各数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(1)3×10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2295CC-5DB8-4116-BB70-E6D44C9EDF9F}"/>
              </a:ext>
            </a:extLst>
          </p:cNvPr>
          <p:cNvSpPr txBox="1"/>
          <p:nvPr/>
        </p:nvSpPr>
        <p:spPr>
          <a:xfrm>
            <a:off x="811405" y="2541184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5BFBE1-ACCA-73D7-CF26-B6E65C79DEC3}"/>
              </a:ext>
            </a:extLst>
          </p:cNvPr>
          <p:cNvSpPr txBox="1"/>
          <p:nvPr/>
        </p:nvSpPr>
        <p:spPr>
          <a:xfrm>
            <a:off x="6888709" y="1743250"/>
            <a:ext cx="4073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125×10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-9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6F0EFA4-335B-5B5E-B8A2-A703F18F185B}"/>
              </a:ext>
            </a:extLst>
          </p:cNvPr>
          <p:cNvSpPr txBox="1"/>
          <p:nvPr/>
        </p:nvSpPr>
        <p:spPr>
          <a:xfrm>
            <a:off x="6916929" y="2510459"/>
            <a:ext cx="44137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000 000 001 125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72941F5-CCCB-2989-7545-2C17ACAB0719}"/>
              </a:ext>
            </a:extLst>
          </p:cNvPr>
          <p:cNvSpPr txBox="1"/>
          <p:nvPr/>
        </p:nvSpPr>
        <p:spPr>
          <a:xfrm>
            <a:off x="803225" y="3452132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(3)-8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7×10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514D9EF-6635-5F9C-BD05-3A8F0B7679B8}"/>
              </a:ext>
            </a:extLst>
          </p:cNvPr>
          <p:cNvSpPr txBox="1"/>
          <p:nvPr/>
        </p:nvSpPr>
        <p:spPr>
          <a:xfrm>
            <a:off x="811405" y="413411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008 7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B2A545C-7986-7FC0-ED2C-665D7FE03A28}"/>
              </a:ext>
            </a:extLst>
          </p:cNvPr>
          <p:cNvSpPr txBox="1"/>
          <p:nvPr/>
        </p:nvSpPr>
        <p:spPr>
          <a:xfrm>
            <a:off x="783185" y="4809461"/>
            <a:ext cx="104251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方法点拨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还原为小数时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指数为负几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就在第一个不是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的数前加几个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包括小数点前的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93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1CC7C-960A-7210-07B0-084022CB3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4.jpeg">
            <a:extLst>
              <a:ext uri="{FF2B5EF4-FFF2-40B4-BE49-F238E27FC236}">
                <a16:creationId xmlns:a16="http://schemas.microsoft.com/office/drawing/2014/main" id="{CCBD035C-09C8-BAC3-FC19-F9ED3E284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889930" cy="539980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A551127F-476B-8507-0585-81522743F4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630" y="1088780"/>
            <a:ext cx="9000625" cy="248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05×10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用小数表示为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000 205	           B.0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020 5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002 05	           D.-0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002 05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E73A07-4632-9109-AF78-1D2A01038F57}"/>
              </a:ext>
            </a:extLst>
          </p:cNvPr>
          <p:cNvSpPr txBox="1"/>
          <p:nvPr/>
        </p:nvSpPr>
        <p:spPr>
          <a:xfrm>
            <a:off x="770445" y="3861030"/>
            <a:ext cx="1072593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某花的花粉直径约为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2×10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2×10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用小数表示为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2C7036-EE38-C05F-0CAA-2C7A64AA35C7}"/>
              </a:ext>
            </a:extLst>
          </p:cNvPr>
          <p:cNvSpPr txBox="1"/>
          <p:nvPr/>
        </p:nvSpPr>
        <p:spPr>
          <a:xfrm>
            <a:off x="6888055" y="1347801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7823AAC-1D8D-6C30-D705-389FCF6C82A5}"/>
              </a:ext>
            </a:extLst>
          </p:cNvPr>
          <p:cNvSpPr txBox="1"/>
          <p:nvPr/>
        </p:nvSpPr>
        <p:spPr>
          <a:xfrm>
            <a:off x="2927780" y="4863868"/>
            <a:ext cx="20881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000 92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3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63A5E-85C8-5AD9-4AE9-0BB0ACEF3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5.jpeg">
            <a:extLst>
              <a:ext uri="{FF2B5EF4-FFF2-40B4-BE49-F238E27FC236}">
                <a16:creationId xmlns:a16="http://schemas.microsoft.com/office/drawing/2014/main" id="{24B95B93-2CC0-3B53-FEE0-F5735A76A4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92810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06526D0-4ED6-395D-C41C-D38C337C637C}"/>
              </a:ext>
            </a:extLst>
          </p:cNvPr>
          <p:cNvSpPr txBox="1"/>
          <p:nvPr/>
        </p:nvSpPr>
        <p:spPr>
          <a:xfrm>
            <a:off x="1991715" y="514454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科学记数法的应用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16.jpeg">
            <a:extLst>
              <a:ext uri="{FF2B5EF4-FFF2-40B4-BE49-F238E27FC236}">
                <a16:creationId xmlns:a16="http://schemas.microsoft.com/office/drawing/2014/main" id="{2F0FA092-C9E7-426E-AF13-063308296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412860"/>
            <a:ext cx="680971" cy="3778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140E261-98A9-6A7C-09D7-F9A73EA1BDF1}"/>
              </a:ext>
            </a:extLst>
          </p:cNvPr>
          <p:cNvSpPr txBox="1"/>
          <p:nvPr/>
        </p:nvSpPr>
        <p:spPr>
          <a:xfrm>
            <a:off x="585520" y="1091531"/>
            <a:ext cx="1089180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鸵鸟是世界上最大的鸟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体重约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蜂鸟是世界上最小的鸟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体重仅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求一只蜂鸟相当于多少只鸵鸟的重量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用科学记数法表示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B8C11B-139F-C96A-88FC-3B83E14FB485}"/>
              </a:ext>
            </a:extLst>
          </p:cNvPr>
          <p:cNvSpPr txBox="1"/>
          <p:nvPr/>
        </p:nvSpPr>
        <p:spPr>
          <a:xfrm>
            <a:off x="671100" y="3571697"/>
            <a:ext cx="891198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160 000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000 012 5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一只蜂鸟相当于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只鸵鸟的重量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13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452</TotalTime>
  <Words>676</Words>
  <Application>Microsoft Office PowerPoint</Application>
  <PresentationFormat>宽屏</PresentationFormat>
  <Paragraphs>53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344</cp:revision>
  <dcterms:created xsi:type="dcterms:W3CDTF">2016-07-05T04:43:00Z</dcterms:created>
  <dcterms:modified xsi:type="dcterms:W3CDTF">2024-11-17T13:49:09Z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