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67" r:id="rId2"/>
    <p:sldId id="2859" r:id="rId3"/>
    <p:sldId id="2860" r:id="rId4"/>
    <p:sldId id="2861" r:id="rId5"/>
    <p:sldId id="2862" r:id="rId6"/>
    <p:sldId id="2863" r:id="rId7"/>
    <p:sldId id="2864" r:id="rId8"/>
    <p:sldId id="2865" r:id="rId9"/>
    <p:sldId id="2866" r:id="rId10"/>
    <p:sldId id="2867" r:id="rId11"/>
    <p:sldId id="2868" r:id="rId12"/>
    <p:sldId id="2869" r:id="rId13"/>
    <p:sldId id="2870" r:id="rId14"/>
    <p:sldId id="2871" r:id="rId15"/>
    <p:sldId id="2872" r:id="rId16"/>
    <p:sldId id="2873" r:id="rId17"/>
    <p:sldId id="2874" r:id="rId18"/>
    <p:sldId id="2875" r:id="rId19"/>
    <p:sldId id="2876" r:id="rId20"/>
    <p:sldId id="2877" r:id="rId21"/>
    <p:sldId id="2878" r:id="rId22"/>
    <p:sldId id="2879" r:id="rId23"/>
    <p:sldId id="2880" r:id="rId24"/>
    <p:sldId id="2881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A82C8-CB17-73C9-28C7-8FBAAF964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8EFEF91-5334-5185-9E21-15C60EB16C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763E986-6E2E-4F67-9DF5-6195A144B9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367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5DD24-5954-8B60-9A65-BF6D64A0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CE6ED30-2738-4C4A-A369-ACF56F067C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7089DA5-7A8E-DDF6-89CE-17132A1E456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73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0C0E0A-099B-DF6D-1585-21A3F554A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1BBF998-22DF-0E8F-BD4B-09E51CBFF8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48C6906-4F3F-DD2E-8110-0A3AF1621F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4611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F805E-BD0C-612F-0548-FE61ACEF3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AA333DE-9F49-F6CE-2B43-C5B617A23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F62638-8191-86F4-6EF8-33ACF19BA9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701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FB63E-4FB3-8B59-DF90-4012B3B72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3CB2797-4F9B-BCB4-1C99-D240C3C460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230C31F-E262-F197-B211-A3521B822CC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897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302E9-2024-90D0-E6BF-8448AD0C3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9C401DE-E2EE-F1FE-CF88-133EC89F20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02A7279-8539-5D0D-102D-14ADB77049A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60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EF275-6B1D-F176-A392-B462C6E31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BFC388D-6EBA-B84E-9246-65BE927335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18C9B18-9BC8-C253-861C-3D721A90C6F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4389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BE0B1-4689-0CF3-DD76-76A8719C6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598C4B0-06F2-E087-F90A-8BB499943C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7FCA808-D075-86A0-D052-0437B0D5184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1589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F5B3B5-36BB-14E0-4CF6-D9E4167AC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719C4E2-D928-3C1C-54FA-DB28D13209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18CBA6F-175D-46B8-E9DB-0CCFF208CBF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8738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83253-79EE-3551-1A92-F81E9CBFE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826BEFF-0A97-85D6-D7F2-1EAD65F39C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1575D6F-F58E-F3E5-2189-69271A97AB8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099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80432-01D3-ECCF-DD95-C1FD6EEBC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1221E66-E557-510E-F7C4-781942AAF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D5038DD-E75D-4CC7-DB29-516937B78D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0619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74A6A-BA1D-EBEE-08A2-4788A50CE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4E2FBA9-E98E-E9FA-3AF9-322B300AE2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5962DD5-2102-C2E6-13A0-E48663FE231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950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F0766-620E-CACD-B96A-9D9183F7D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2F89335-1981-8086-88C5-FB262A867C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1B23AF-130B-98D1-05D2-05C27C6A2DC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632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9AA3D-A187-BAD6-D5A3-70A950558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5591EB8-5CCF-D347-06EF-EB6BF8056A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5FD4539-1B86-3A27-7DEB-C1797F0F37A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268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4AA5B-F150-2F35-873F-808C8B915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541C0F-37E1-BE6E-E331-AE0454287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4D8730D-DDC4-A374-EB58-09E25A3E780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8453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FE5D8-F572-1C5F-3E0B-6175C9A71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A32F556-9795-7EA6-63E8-DDC311BD2A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DCF4BB0-E251-7834-32B1-78679FC7819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974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84326-D209-7608-0633-CF2442A9F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C8A06C3-4B74-6D96-FEFF-03A4CE013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2B5C84E-3BA4-C3E9-F681-8D921586493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897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91381-6AE6-1D3A-1E63-FFF81886B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2EF1FB3-F263-626F-2F10-CE8C5085AB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E47A0B6-74C8-8E85-9023-1D7E024847C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22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3B913-C4B4-A218-0977-07BA29794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E5D5B26-4846-3969-F46B-068F9AF7FD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333702A-F9C8-A129-D33B-38F2256E0CE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491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1ACD3-5509-2454-1E85-B8E248AE1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F37BFD5-E523-EAA6-8E93-F3815BFBF7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70BF002-1EB9-BED7-7C57-E21EC24D14C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534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76BFC-4400-899C-7FD7-E781C96E7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6FE0137-3564-0676-7C5E-E6A8610932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F953958-19C7-9D96-44E3-66383146C60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74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FB9764-4263-2E11-FA23-ADCB3C69E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7E3BE0-F55D-98A5-D1E0-37D6F47A8B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990ABD-F3E5-4837-418E-7126C4C4406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848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178D3-FEC5-A20E-C143-51EC02273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EACC857-4E6F-CD32-7E5F-BB21567453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AD8E162-7D8E-0B7B-CD5B-17C4EAB11A5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85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TIF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TIF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"/><Relationship Id="rId5" Type="http://schemas.openxmlformats.org/officeDocument/2006/relationships/image" Target="../media/image12.jpeg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176AD00-CE60-0C60-4FAE-C0F3DC0C85EF}"/>
              </a:ext>
            </a:extLst>
          </p:cNvPr>
          <p:cNvSpPr txBox="1"/>
          <p:nvPr/>
        </p:nvSpPr>
        <p:spPr>
          <a:xfrm>
            <a:off x="1235662" y="1484865"/>
            <a:ext cx="972067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en-US" altLang="zh-CN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函数的图象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平面直角坐标系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33278-7455-916B-9862-F38044CC0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A68692-C61E-F3CA-550F-84886F9A2A32}"/>
              </a:ext>
            </a:extLst>
          </p:cNvPr>
          <p:cNvSpPr txBox="1"/>
          <p:nvPr/>
        </p:nvSpPr>
        <p:spPr>
          <a:xfrm>
            <a:off x="551615" y="620805"/>
            <a:ext cx="1029671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在正方形的网格中建立平面直角坐标系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两点的坐标分别是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(1,1),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55.jpeg">
            <a:extLst>
              <a:ext uri="{FF2B5EF4-FFF2-40B4-BE49-F238E27FC236}">
                <a16:creationId xmlns:a16="http://schemas.microsoft.com/office/drawing/2014/main" id="{70CD9D4B-74F0-5F3B-8585-85061434E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65" y="1988900"/>
            <a:ext cx="3023913" cy="362976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3E576F8-0721-2F38-B190-84EB592389A8}"/>
              </a:ext>
            </a:extLst>
          </p:cNvPr>
          <p:cNvSpPr txBox="1"/>
          <p:nvPr/>
        </p:nvSpPr>
        <p:spPr>
          <a:xfrm>
            <a:off x="1675143" y="1728800"/>
            <a:ext cx="13966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1,4)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245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6A6DB-C521-C3E6-56D9-F5FF2E859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16BAA96-7FA7-F68A-32D9-77B882B4E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09" y="548800"/>
            <a:ext cx="110887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小手盖住的点的坐标可能为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67C65B-64BF-5FA9-6A14-682A9473F62C}"/>
              </a:ext>
            </a:extLst>
          </p:cNvPr>
          <p:cNvSpPr txBox="1"/>
          <p:nvPr/>
        </p:nvSpPr>
        <p:spPr>
          <a:xfrm>
            <a:off x="623620" y="1387304"/>
            <a:ext cx="52563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A.(3,4)	       B.(-3,4)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C.(-3,-4)	       D.(3,-4)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57.jpeg">
            <a:extLst>
              <a:ext uri="{FF2B5EF4-FFF2-40B4-BE49-F238E27FC236}">
                <a16:creationId xmlns:a16="http://schemas.microsoft.com/office/drawing/2014/main" id="{C62F02CC-E300-A6F3-6D81-DF6D0AB01E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1404084"/>
            <a:ext cx="3243867" cy="266336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2C2BD97-AFA5-4591-D7AC-F3A78F26AC79}"/>
              </a:ext>
            </a:extLst>
          </p:cNvPr>
          <p:cNvSpPr txBox="1"/>
          <p:nvPr/>
        </p:nvSpPr>
        <p:spPr>
          <a:xfrm>
            <a:off x="597760" y="2779806"/>
            <a:ext cx="68663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·重庆巴蜀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在第二象限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,-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象限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5A9133-4688-5E5B-79A0-4346DA7FAAE7}"/>
              </a:ext>
            </a:extLst>
          </p:cNvPr>
          <p:cNvSpPr txBox="1"/>
          <p:nvPr/>
        </p:nvSpPr>
        <p:spPr>
          <a:xfrm>
            <a:off x="10272290" y="54880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7877A0-242D-71E4-8925-D68A7CAC002A}"/>
              </a:ext>
            </a:extLst>
          </p:cNvPr>
          <p:cNvSpPr txBox="1"/>
          <p:nvPr/>
        </p:nvSpPr>
        <p:spPr>
          <a:xfrm>
            <a:off x="1415675" y="3849142"/>
            <a:ext cx="74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94B5D89-5456-B82E-A69C-306CC8A83137}"/>
                  </a:ext>
                </a:extLst>
              </p:cNvPr>
              <p:cNvSpPr txBox="1"/>
              <p:nvPr/>
            </p:nvSpPr>
            <p:spPr>
              <a:xfrm>
                <a:off x="623620" y="4726305"/>
                <a:ext cx="10800750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轴的距离是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轴的距离是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94B5D89-5456-B82E-A69C-306CC8A831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26305"/>
                <a:ext cx="10800750" cy="1200329"/>
              </a:xfrm>
              <a:prstGeom prst="rect">
                <a:avLst/>
              </a:prstGeom>
              <a:blipFill>
                <a:blip r:embed="rId4"/>
                <a:stretch>
                  <a:fillRect l="-1693" t="-9645" r="-1749" b="-18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3064CCBB-48A8-2402-2F9F-150ED069F18C}"/>
              </a:ext>
            </a:extLst>
          </p:cNvPr>
          <p:cNvSpPr txBox="1"/>
          <p:nvPr/>
        </p:nvSpPr>
        <p:spPr>
          <a:xfrm>
            <a:off x="6600035" y="5272703"/>
            <a:ext cx="27647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(5,2)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66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EF0E2-28BE-6F0B-5EAC-5AAAF0346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58.jpeg">
            <a:extLst>
              <a:ext uri="{FF2B5EF4-FFF2-40B4-BE49-F238E27FC236}">
                <a16:creationId xmlns:a16="http://schemas.microsoft.com/office/drawing/2014/main" id="{ADFD255C-D955-CF4D-ECD9-DA818E2F8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6709936" cy="46797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B31DA07-BE2D-2C7C-08CB-33466E43905D}"/>
              </a:ext>
            </a:extLst>
          </p:cNvPr>
          <p:cNvSpPr txBox="1"/>
          <p:nvPr/>
        </p:nvSpPr>
        <p:spPr>
          <a:xfrm>
            <a:off x="1991715" y="444710"/>
            <a:ext cx="42048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特殊点的坐标特征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159.jpeg">
            <a:extLst>
              <a:ext uri="{FF2B5EF4-FFF2-40B4-BE49-F238E27FC236}">
                <a16:creationId xmlns:a16="http://schemas.microsoft.com/office/drawing/2014/main" id="{71E59999-1F71-0F6A-7275-00A98A2CE1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20" y="1268850"/>
            <a:ext cx="737965" cy="40949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5051EBD-7CDB-8252-A2DE-D68CB8CD4FA1}"/>
              </a:ext>
            </a:extLst>
          </p:cNvPr>
          <p:cNvSpPr txBox="1"/>
          <p:nvPr/>
        </p:nvSpPr>
        <p:spPr>
          <a:xfrm>
            <a:off x="1361585" y="1150433"/>
            <a:ext cx="87126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根据点的坐标特征回答下列问题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F0B3FF-2E18-E476-D581-4E797C341AC5}"/>
              </a:ext>
            </a:extLst>
          </p:cNvPr>
          <p:cNvSpPr txBox="1"/>
          <p:nvPr/>
        </p:nvSpPr>
        <p:spPr>
          <a:xfrm>
            <a:off x="623619" y="1908716"/>
            <a:ext cx="10872755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+1,3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(2,4),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B981B5E-D4BE-6C03-B8A1-D507C3518F83}"/>
              </a:ext>
            </a:extLst>
          </p:cNvPr>
          <p:cNvSpPr txBox="1"/>
          <p:nvPr/>
        </p:nvSpPr>
        <p:spPr>
          <a:xfrm>
            <a:off x="8328155" y="2027132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1AAFBA9-F957-866D-C973-1A55F58BE2AD}"/>
              </a:ext>
            </a:extLst>
          </p:cNvPr>
          <p:cNvSpPr txBox="1"/>
          <p:nvPr/>
        </p:nvSpPr>
        <p:spPr>
          <a:xfrm>
            <a:off x="1991715" y="2900841"/>
            <a:ext cx="1008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(0,1)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11D538-AEC5-C9F8-E6E6-49FBD39A60B2}"/>
              </a:ext>
            </a:extLst>
          </p:cNvPr>
          <p:cNvSpPr txBox="1"/>
          <p:nvPr/>
        </p:nvSpPr>
        <p:spPr>
          <a:xfrm>
            <a:off x="5692522" y="4509075"/>
            <a:ext cx="1008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(2,3)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326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D08D3-7833-9240-9F41-C7E33F7DF7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E9ED65-19F2-9B09-38B3-2037C27A49AD}"/>
              </a:ext>
            </a:extLst>
          </p:cNvPr>
          <p:cNvSpPr txBox="1"/>
          <p:nvPr/>
        </p:nvSpPr>
        <p:spPr>
          <a:xfrm>
            <a:off x="609803" y="620804"/>
            <a:ext cx="92166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-4,1-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在坐标轴上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319C32-D1F3-741B-8153-24069869372E}"/>
              </a:ext>
            </a:extLst>
          </p:cNvPr>
          <p:cNvSpPr txBox="1"/>
          <p:nvPr/>
        </p:nvSpPr>
        <p:spPr>
          <a:xfrm>
            <a:off x="609803" y="1520010"/>
            <a:ext cx="836639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-b=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b=±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b=±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38C65E-9B84-3069-0D62-177E75BA2EC4}"/>
              </a:ext>
            </a:extLst>
          </p:cNvPr>
          <p:cNvSpPr txBox="1"/>
          <p:nvPr/>
        </p:nvSpPr>
        <p:spPr>
          <a:xfrm>
            <a:off x="635118" y="4081209"/>
            <a:ext cx="107892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解决此类问题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要紧扣坐标轴上的点的坐标特征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轴上的点的纵坐标均为零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轴上的点的横坐标均为零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76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D09DA-46E6-24EC-AC6E-A42DCBAF1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0.jpeg">
            <a:extLst>
              <a:ext uri="{FF2B5EF4-FFF2-40B4-BE49-F238E27FC236}">
                <a16:creationId xmlns:a16="http://schemas.microsoft.com/office/drawing/2014/main" id="{41BDA382-FD9C-5D31-290E-622B3F880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1889930" cy="539980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48ADFA77-B5F8-E335-BB61-74BC893B1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30" y="1340855"/>
            <a:ext cx="1072218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轴的负半轴上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的位置在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第一象限	 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第二象限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第三象限	      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第四象限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3AB528-944F-DD74-6DD1-8BE0C1BA9F92}"/>
              </a:ext>
            </a:extLst>
          </p:cNvPr>
          <p:cNvSpPr txBox="1"/>
          <p:nvPr/>
        </p:nvSpPr>
        <p:spPr>
          <a:xfrm>
            <a:off x="698907" y="4221055"/>
            <a:ext cx="107941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轴距离为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581B54-54BB-6690-CEA5-6EFAB7015443}"/>
              </a:ext>
            </a:extLst>
          </p:cNvPr>
          <p:cNvSpPr txBox="1"/>
          <p:nvPr/>
        </p:nvSpPr>
        <p:spPr>
          <a:xfrm>
            <a:off x="5015925" y="198890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4EEF6C-F9D2-8857-0C78-F916D0A301D7}"/>
              </a:ext>
            </a:extLst>
          </p:cNvPr>
          <p:cNvSpPr txBox="1"/>
          <p:nvPr/>
        </p:nvSpPr>
        <p:spPr>
          <a:xfrm>
            <a:off x="3791840" y="4775053"/>
            <a:ext cx="25921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(3,2)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3,2)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144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3DE7CF-0D1F-BC5D-308A-A70D7A4D4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1.jpeg">
            <a:extLst>
              <a:ext uri="{FF2B5EF4-FFF2-40B4-BE49-F238E27FC236}">
                <a16:creationId xmlns:a16="http://schemas.microsoft.com/office/drawing/2014/main" id="{1DA5E709-278E-9B8A-FC1C-B0A765051A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705" y="80087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F05BE06-8544-79E7-908F-DC5ADA5B0DF8}"/>
              </a:ext>
            </a:extLst>
          </p:cNvPr>
          <p:cNvSpPr txBox="1"/>
          <p:nvPr/>
        </p:nvSpPr>
        <p:spPr>
          <a:xfrm>
            <a:off x="2063720" y="658521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对称点的坐标特点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62.jpeg">
            <a:extLst>
              <a:ext uri="{FF2B5EF4-FFF2-40B4-BE49-F238E27FC236}">
                <a16:creationId xmlns:a16="http://schemas.microsoft.com/office/drawing/2014/main" id="{A2DC4063-A75F-3101-A610-6FEC499B22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975" y="1520925"/>
            <a:ext cx="665960" cy="36954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4917B76-B1EA-CCA6-33CB-142594D738CB}"/>
              </a:ext>
            </a:extLst>
          </p:cNvPr>
          <p:cNvSpPr txBox="1"/>
          <p:nvPr/>
        </p:nvSpPr>
        <p:spPr>
          <a:xfrm>
            <a:off x="1343670" y="1340855"/>
            <a:ext cx="101347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轴对称的点的坐标为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2605B3-E38C-454D-BF6D-F293176EE8A5}"/>
              </a:ext>
            </a:extLst>
          </p:cNvPr>
          <p:cNvSpPr txBox="1"/>
          <p:nvPr/>
        </p:nvSpPr>
        <p:spPr>
          <a:xfrm>
            <a:off x="479609" y="2246515"/>
            <a:ext cx="1116077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轴的对称点为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解决此类问题的关键是掌握好关于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轴、原点对称的点的坐标规律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2C6130C-9575-AD1F-7392-5F56AFA8F7CF}"/>
              </a:ext>
            </a:extLst>
          </p:cNvPr>
          <p:cNvSpPr txBox="1"/>
          <p:nvPr/>
        </p:nvSpPr>
        <p:spPr>
          <a:xfrm>
            <a:off x="9257099" y="1340855"/>
            <a:ext cx="15912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980E99-18ED-FA0C-5CD8-4286F4F53354}"/>
              </a:ext>
            </a:extLst>
          </p:cNvPr>
          <p:cNvSpPr txBox="1"/>
          <p:nvPr/>
        </p:nvSpPr>
        <p:spPr>
          <a:xfrm>
            <a:off x="10272290" y="2420930"/>
            <a:ext cx="7991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211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EB57D-0420-F40C-BD07-29C72A07E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9BE0CB-F4F0-C72A-1C9A-172634121AE1}"/>
              </a:ext>
            </a:extLst>
          </p:cNvPr>
          <p:cNvSpPr txBox="1"/>
          <p:nvPr/>
        </p:nvSpPr>
        <p:spPr>
          <a:xfrm>
            <a:off x="623620" y="948834"/>
            <a:ext cx="1094476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轴对称的点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横坐标相同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纵坐标互为相反数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轴对称的点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纵坐标相同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横坐标互为相反数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关于原点对称的点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横坐标与纵坐标都互为相反数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97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7F5B1-004A-DB1E-9056-B27985466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3.jpeg">
            <a:extLst>
              <a:ext uri="{FF2B5EF4-FFF2-40B4-BE49-F238E27FC236}">
                <a16:creationId xmlns:a16="http://schemas.microsoft.com/office/drawing/2014/main" id="{29488818-609E-BFA0-849B-42C04A0EA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91742"/>
            <a:ext cx="1637913" cy="467975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AC29D195-66A9-103F-F9CB-98B421780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975462"/>
            <a:ext cx="1072874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(2,-1),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轴对称的点的坐标为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A.(2,-1)	                   B.(2,1)	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C.(-2,1)	                   D.(-2,-1)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B6419D-4DDF-F8A6-C864-3582784EA902}"/>
              </a:ext>
            </a:extLst>
          </p:cNvPr>
          <p:cNvSpPr txBox="1"/>
          <p:nvPr/>
        </p:nvSpPr>
        <p:spPr>
          <a:xfrm>
            <a:off x="623620" y="3717020"/>
            <a:ext cx="107287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(-2,3),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关于原点对称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轴对称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25598B-D7CA-BCA4-CA0C-C009AB453983}"/>
              </a:ext>
            </a:extLst>
          </p:cNvPr>
          <p:cNvSpPr txBox="1"/>
          <p:nvPr/>
        </p:nvSpPr>
        <p:spPr>
          <a:xfrm>
            <a:off x="2639760" y="1556870"/>
            <a:ext cx="648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D8C29B-924E-3BBC-4EBB-7C0E5A58874A}"/>
              </a:ext>
            </a:extLst>
          </p:cNvPr>
          <p:cNvSpPr txBox="1"/>
          <p:nvPr/>
        </p:nvSpPr>
        <p:spPr>
          <a:xfrm>
            <a:off x="7824120" y="4271018"/>
            <a:ext cx="13246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428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AB92F-91A5-3FEB-ADCA-1A6417C83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4.jpeg">
            <a:extLst>
              <a:ext uri="{FF2B5EF4-FFF2-40B4-BE49-F238E27FC236}">
                <a16:creationId xmlns:a16="http://schemas.microsoft.com/office/drawing/2014/main" id="{C57C273A-089B-D121-E63F-7449284C1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57" y="596833"/>
            <a:ext cx="7742360" cy="5399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DF56C6D-DF18-12EE-0750-2B6E38E5730F}"/>
              </a:ext>
            </a:extLst>
          </p:cNvPr>
          <p:cNvSpPr txBox="1"/>
          <p:nvPr/>
        </p:nvSpPr>
        <p:spPr>
          <a:xfrm>
            <a:off x="2112162" y="477179"/>
            <a:ext cx="3456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坐标与几何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65.jpeg">
            <a:extLst>
              <a:ext uri="{FF2B5EF4-FFF2-40B4-BE49-F238E27FC236}">
                <a16:creationId xmlns:a16="http://schemas.microsoft.com/office/drawing/2014/main" id="{55FDC2CA-6C04-73F0-1565-AFC860DBA5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31" y="1388888"/>
            <a:ext cx="648808" cy="360025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F53C6340-4A28-1FD1-D58A-376C8100E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752" y="1196845"/>
            <a:ext cx="1109049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(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等腰直角三角形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的直角顶点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(6,1),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A.(4,0)	      B.(5,0)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C.(0,4)	      D.(0,5)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166.jpeg">
            <a:extLst>
              <a:ext uri="{FF2B5EF4-FFF2-40B4-BE49-F238E27FC236}">
                <a16:creationId xmlns:a16="http://schemas.microsoft.com/office/drawing/2014/main" id="{B199BADC-450D-1247-165E-D963A18A51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15" y="2754027"/>
            <a:ext cx="2880200" cy="261028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F334ED0-EE70-E222-D06E-2C7104DD317E}"/>
              </a:ext>
            </a:extLst>
          </p:cNvPr>
          <p:cNvSpPr txBox="1"/>
          <p:nvPr/>
        </p:nvSpPr>
        <p:spPr>
          <a:xfrm>
            <a:off x="8688180" y="5399545"/>
            <a:ext cx="15129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34F50ED-0A63-F945-1F2B-ADEC21D34F7F}"/>
              </a:ext>
            </a:extLst>
          </p:cNvPr>
          <p:cNvSpPr txBox="1"/>
          <p:nvPr/>
        </p:nvSpPr>
        <p:spPr>
          <a:xfrm>
            <a:off x="5635416" y="2304840"/>
            <a:ext cx="604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998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46CBD-0F03-320E-6B35-230B0A6B1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F82D35-B587-4EA5-77E4-3E4373ADD01C}"/>
                  </a:ext>
                </a:extLst>
              </p:cNvPr>
              <p:cNvSpPr txBox="1"/>
              <p:nvPr/>
            </p:nvSpPr>
            <p:spPr>
              <a:xfrm>
                <a:off x="767630" y="476795"/>
                <a:ext cx="9864685" cy="18588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已知在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𝟑𝟏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按照如图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所示的方式建立平面直角坐标系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F82D35-B587-4EA5-77E4-3E4373ADD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76795"/>
                <a:ext cx="9864685" cy="1858842"/>
              </a:xfrm>
              <a:prstGeom prst="rect">
                <a:avLst/>
              </a:prstGeom>
              <a:blipFill>
                <a:blip r:embed="rId3"/>
                <a:stretch>
                  <a:fillRect l="-1916" t="-3607" r="-1854" b="-8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67.jpeg">
            <a:extLst>
              <a:ext uri="{FF2B5EF4-FFF2-40B4-BE49-F238E27FC236}">
                <a16:creationId xmlns:a16="http://schemas.microsoft.com/office/drawing/2014/main" id="{CD507442-52E8-D9F8-5E6C-31734B1FE1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935" y="2060904"/>
            <a:ext cx="3960275" cy="28107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146F6C8-1BD8-AC7E-2907-5EAFA352DCDC}"/>
              </a:ext>
            </a:extLst>
          </p:cNvPr>
          <p:cNvSpPr txBox="1"/>
          <p:nvPr/>
        </p:nvSpPr>
        <p:spPr>
          <a:xfrm>
            <a:off x="6600035" y="5013110"/>
            <a:ext cx="15129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8A9E752-F149-A774-5DAD-3BB61168928E}"/>
                  </a:ext>
                </a:extLst>
              </p:cNvPr>
              <p:cNvSpPr txBox="1"/>
              <p:nvPr/>
            </p:nvSpPr>
            <p:spPr>
              <a:xfrm>
                <a:off x="2135725" y="1556870"/>
                <a:ext cx="1828677" cy="6985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zh-CN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kumimoji="0" lang="en-US" altLang="zh-CN" sz="36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zh-CN" altLang="zh-CN" sz="36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8A9E752-F149-A774-5DAD-3BB6116892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725" y="1556870"/>
                <a:ext cx="1828677" cy="698589"/>
              </a:xfrm>
              <a:prstGeom prst="rect">
                <a:avLst/>
              </a:prstGeom>
              <a:blipFill>
                <a:blip r:embed="rId5"/>
                <a:stretch>
                  <a:fillRect l="-10000" t="-7826" b="-2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986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C5E6F-B650-A972-D51C-7AC0BC3D3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8.jpeg">
            <a:extLst>
              <a:ext uri="{FF2B5EF4-FFF2-40B4-BE49-F238E27FC236}">
                <a16:creationId xmlns:a16="http://schemas.microsoft.com/office/drawing/2014/main" id="{920BE683-0679-031E-112D-EF6474E65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32" y="476795"/>
            <a:ext cx="6624460" cy="53811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FCBDA40-0FC4-A181-54AA-6900B2A672C2}"/>
              </a:ext>
            </a:extLst>
          </p:cNvPr>
          <p:cNvSpPr txBox="1"/>
          <p:nvPr/>
        </p:nvSpPr>
        <p:spPr>
          <a:xfrm>
            <a:off x="530322" y="1124840"/>
            <a:ext cx="1024600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平面直角坐标系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在数学中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我们可以用一对有序实数来确定平面上点的位置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为此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在平面上画两条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、互相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且具有相同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就建立了平面直角坐标系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8FB577-A4C8-7C01-1309-FBAA14D08D9B}"/>
              </a:ext>
            </a:extLst>
          </p:cNvPr>
          <p:cNvSpPr txBox="1"/>
          <p:nvPr/>
        </p:nvSpPr>
        <p:spPr>
          <a:xfrm>
            <a:off x="515612" y="4131172"/>
            <a:ext cx="111607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通常把其中水平的数轴叫做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轴或横轴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取向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为正方向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铅直的数轴叫做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轴或纵轴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取向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为正方向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两条数轴的交点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叫做坐标原点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2C4D4F-15DD-EA91-1F26-F90BF3C405EB}"/>
              </a:ext>
            </a:extLst>
          </p:cNvPr>
          <p:cNvSpPr txBox="1"/>
          <p:nvPr/>
        </p:nvSpPr>
        <p:spPr>
          <a:xfrm>
            <a:off x="7536100" y="2232835"/>
            <a:ext cx="21887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原点重合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BDF0F6-D488-4B95-6BD4-524E8763496C}"/>
              </a:ext>
            </a:extLst>
          </p:cNvPr>
          <p:cNvSpPr txBox="1"/>
          <p:nvPr/>
        </p:nvSpPr>
        <p:spPr>
          <a:xfrm>
            <a:off x="1847705" y="2758942"/>
            <a:ext cx="12960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6AA523F-7B99-4BFC-DF5C-617727633747}"/>
              </a:ext>
            </a:extLst>
          </p:cNvPr>
          <p:cNvSpPr txBox="1"/>
          <p:nvPr/>
        </p:nvSpPr>
        <p:spPr>
          <a:xfrm>
            <a:off x="5512038" y="2782669"/>
            <a:ext cx="20446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单位长度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395463-926B-8F3E-69CE-A001CA0FA3D7}"/>
              </a:ext>
            </a:extLst>
          </p:cNvPr>
          <p:cNvSpPr txBox="1"/>
          <p:nvPr/>
        </p:nvSpPr>
        <p:spPr>
          <a:xfrm>
            <a:off x="10171733" y="4097097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8FCB693-9C62-1ECA-2A85-38BAEABF8EA6}"/>
              </a:ext>
            </a:extLst>
          </p:cNvPr>
          <p:cNvSpPr txBox="1"/>
          <p:nvPr/>
        </p:nvSpPr>
        <p:spPr>
          <a:xfrm>
            <a:off x="8664111" y="4685169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722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BB309-75C3-0A1F-B98B-3255C687F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8.jpeg">
            <a:extLst>
              <a:ext uri="{FF2B5EF4-FFF2-40B4-BE49-F238E27FC236}">
                <a16:creationId xmlns:a16="http://schemas.microsoft.com/office/drawing/2014/main" id="{1C182D69-5835-A42A-B485-55642E160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889930" cy="5399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223F2A9-AD77-62D3-4865-7C5AAB1970B4}"/>
              </a:ext>
            </a:extLst>
          </p:cNvPr>
          <p:cNvSpPr txBox="1"/>
          <p:nvPr/>
        </p:nvSpPr>
        <p:spPr>
          <a:xfrm>
            <a:off x="696615" y="1138491"/>
            <a:ext cx="1029671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如图所示的网格由边长为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个单位长度的小正方形组成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在平面直角坐标系中的坐标分别为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(3,6)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(-3,3),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69.jpeg">
            <a:extLst>
              <a:ext uri="{FF2B5EF4-FFF2-40B4-BE49-F238E27FC236}">
                <a16:creationId xmlns:a16="http://schemas.microsoft.com/office/drawing/2014/main" id="{B4F6945C-02E8-7B32-509B-E6DAF4E038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905" y="2996970"/>
            <a:ext cx="3782207" cy="295220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DE90C5F-AC06-C0DD-C9D3-21FCB939FA82}"/>
              </a:ext>
            </a:extLst>
          </p:cNvPr>
          <p:cNvSpPr txBox="1"/>
          <p:nvPr/>
        </p:nvSpPr>
        <p:spPr>
          <a:xfrm>
            <a:off x="6744045" y="2204915"/>
            <a:ext cx="13966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6315D0-EC4E-E992-6636-B5D0BE147005}"/>
              </a:ext>
            </a:extLst>
          </p:cNvPr>
          <p:cNvSpPr txBox="1"/>
          <p:nvPr/>
        </p:nvSpPr>
        <p:spPr>
          <a:xfrm>
            <a:off x="2135725" y="2782669"/>
            <a:ext cx="7920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61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162D3-5D1E-70E2-9A7E-AC7944A44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35A561-3F88-EFEB-6BA3-F8EFBDFCBADD}"/>
              </a:ext>
            </a:extLst>
          </p:cNvPr>
          <p:cNvSpPr txBox="1"/>
          <p:nvPr/>
        </p:nvSpPr>
        <p:spPr>
          <a:xfrm>
            <a:off x="551615" y="510554"/>
            <a:ext cx="10397271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三点的坐标分别为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(-4,0)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(2,0)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(0,6)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0.jpeg">
            <a:extLst>
              <a:ext uri="{FF2B5EF4-FFF2-40B4-BE49-F238E27FC236}">
                <a16:creationId xmlns:a16="http://schemas.microsoft.com/office/drawing/2014/main" id="{DCE5A131-D76C-7007-5FE7-2D3D0E68D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60" y="2048870"/>
            <a:ext cx="4219431" cy="363682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14E93F-B07E-5EA1-D127-1AE3C9B71B51}"/>
                  </a:ext>
                </a:extLst>
              </p:cNvPr>
              <p:cNvSpPr txBox="1"/>
              <p:nvPr/>
            </p:nvSpPr>
            <p:spPr>
              <a:xfrm>
                <a:off x="551615" y="3356995"/>
                <a:ext cx="5932961" cy="20200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由图可知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214E93F-B07E-5EA1-D127-1AE3C9B71B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3356995"/>
                <a:ext cx="5932961" cy="2020040"/>
              </a:xfrm>
              <a:prstGeom prst="rect">
                <a:avLst/>
              </a:prstGeom>
              <a:blipFill>
                <a:blip r:embed="rId4"/>
                <a:stretch>
                  <a:fillRect l="-3080" b="-4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43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ECF95-7262-49A7-C45B-9E67BE947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11E57E-EEE9-998F-D64C-14DAA8B2B48A}"/>
              </a:ext>
            </a:extLst>
          </p:cNvPr>
          <p:cNvSpPr txBox="1"/>
          <p:nvPr/>
        </p:nvSpPr>
        <p:spPr>
          <a:xfrm>
            <a:off x="479610" y="443366"/>
            <a:ext cx="106567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上任意一点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试猜想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并验证你的猜想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0.jpeg">
            <a:extLst>
              <a:ext uri="{FF2B5EF4-FFF2-40B4-BE49-F238E27FC236}">
                <a16:creationId xmlns:a16="http://schemas.microsoft.com/office/drawing/2014/main" id="{B4A8BAE7-E5FB-464D-57E0-AA692327F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130" y="2105834"/>
            <a:ext cx="3384235" cy="291694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E9F51C3-BD93-F41E-7ED6-EDEC714EBD14}"/>
              </a:ext>
            </a:extLst>
          </p:cNvPr>
          <p:cNvGrpSpPr/>
          <p:nvPr/>
        </p:nvGrpSpPr>
        <p:grpSpPr>
          <a:xfrm>
            <a:off x="7807701" y="1988900"/>
            <a:ext cx="3705091" cy="3716720"/>
            <a:chOff x="7305184" y="1856358"/>
            <a:chExt cx="3705091" cy="3716720"/>
          </a:xfrm>
        </p:grpSpPr>
        <p:pic>
          <p:nvPicPr>
            <p:cNvPr id="5" name="image171.jpeg">
              <a:extLst>
                <a:ext uri="{FF2B5EF4-FFF2-40B4-BE49-F238E27FC236}">
                  <a16:creationId xmlns:a16="http://schemas.microsoft.com/office/drawing/2014/main" id="{7FD26D68-FD71-7BDD-B5B0-32F754D5F1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5184" y="1856358"/>
              <a:ext cx="3705091" cy="3193500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F056725-7895-5843-29DE-079C39ECD50A}"/>
                </a:ext>
              </a:extLst>
            </p:cNvPr>
            <p:cNvSpPr txBox="1"/>
            <p:nvPr/>
          </p:nvSpPr>
          <p:spPr>
            <a:xfrm>
              <a:off x="8027375" y="5049858"/>
              <a:ext cx="22607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4F12AE0-DD0B-012D-1D58-BD7B35F70015}"/>
              </a:ext>
            </a:extLst>
          </p:cNvPr>
          <p:cNvSpPr txBox="1"/>
          <p:nvPr/>
        </p:nvSpPr>
        <p:spPr>
          <a:xfrm>
            <a:off x="579382" y="1815935"/>
            <a:ext cx="669646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猜想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=S</a:t>
            </a:r>
            <a:r>
              <a:rPr lang="en-US" altLang="zh-CN" sz="32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MB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设点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,6)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平行于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的边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上的高相等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都为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同底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∴S</a:t>
            </a:r>
            <a:r>
              <a:rPr lang="en-US" altLang="zh-CN" sz="32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=S</a:t>
            </a:r>
            <a:r>
              <a:rPr lang="en-US" altLang="zh-CN" sz="32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ABM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02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28CA7-B8CF-E888-368D-1DA057C47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3F9EF7-187E-308C-2AAD-E44D6ABFCE65}"/>
                  </a:ext>
                </a:extLst>
              </p:cNvPr>
              <p:cNvSpPr txBox="1"/>
              <p:nvPr/>
            </p:nvSpPr>
            <p:spPr>
              <a:xfrm>
                <a:off x="551615" y="468110"/>
                <a:ext cx="10800750" cy="1293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试在坐标轴上找一点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ACP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请直接写出满足条件的点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3F9EF7-187E-308C-2AAD-E44D6ABFCE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68110"/>
                <a:ext cx="10800750" cy="1293752"/>
              </a:xfrm>
              <a:prstGeom prst="rect">
                <a:avLst/>
              </a:prstGeom>
              <a:blipFill>
                <a:blip r:embed="rId3"/>
                <a:stretch>
                  <a:fillRect l="-1411" r="-1467" b="-14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BDE2A57-6312-623E-02D9-D8CE2CB8BD0B}"/>
                  </a:ext>
                </a:extLst>
              </p:cNvPr>
              <p:cNvSpPr txBox="1"/>
              <p:nvPr/>
            </p:nvSpPr>
            <p:spPr>
              <a:xfrm>
                <a:off x="596380" y="2003953"/>
                <a:ext cx="7294147" cy="348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≥0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1(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);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a&lt;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7,0)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1,0);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BDE2A57-6312-623E-02D9-D8CE2CB8B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380" y="2003953"/>
                <a:ext cx="7294147" cy="3480055"/>
              </a:xfrm>
              <a:prstGeom prst="rect">
                <a:avLst/>
              </a:prstGeom>
              <a:blipFill>
                <a:blip r:embed="rId4"/>
                <a:stretch>
                  <a:fillRect l="-2174" t="-2977" b="-4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>
            <a:extLst>
              <a:ext uri="{FF2B5EF4-FFF2-40B4-BE49-F238E27FC236}">
                <a16:creationId xmlns:a16="http://schemas.microsoft.com/office/drawing/2014/main" id="{90F1BCA4-0BEE-2BC6-190C-6EA881709399}"/>
              </a:ext>
            </a:extLst>
          </p:cNvPr>
          <p:cNvGrpSpPr/>
          <p:nvPr/>
        </p:nvGrpSpPr>
        <p:grpSpPr>
          <a:xfrm>
            <a:off x="7890529" y="2147230"/>
            <a:ext cx="3705091" cy="3716720"/>
            <a:chOff x="7305184" y="1856358"/>
            <a:chExt cx="3705091" cy="3716720"/>
          </a:xfrm>
        </p:grpSpPr>
        <p:pic>
          <p:nvPicPr>
            <p:cNvPr id="7" name="image171.jpeg">
              <a:extLst>
                <a:ext uri="{FF2B5EF4-FFF2-40B4-BE49-F238E27FC236}">
                  <a16:creationId xmlns:a16="http://schemas.microsoft.com/office/drawing/2014/main" id="{00C13DFE-6F7C-22D4-E45D-F61F4CC65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05184" y="1856358"/>
              <a:ext cx="3705091" cy="31935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741F57E-55F1-5069-CB95-2EC63F7CE7F0}"/>
                </a:ext>
              </a:extLst>
            </p:cNvPr>
            <p:cNvSpPr txBox="1"/>
            <p:nvPr/>
          </p:nvSpPr>
          <p:spPr>
            <a:xfrm>
              <a:off x="8027375" y="5049858"/>
              <a:ext cx="22607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09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61D1A-13B4-A485-953F-88566DA86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A3254E-CF2E-72A7-CAE3-6CF5C0F28F7A}"/>
                  </a:ext>
                </a:extLst>
              </p:cNvPr>
              <p:cNvSpPr txBox="1"/>
              <p:nvPr/>
            </p:nvSpPr>
            <p:spPr>
              <a:xfrm>
                <a:off x="551615" y="647253"/>
                <a:ext cx="11088770" cy="52513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AOC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∴b&gt;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ACP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e>
                    </m:d>
                  </m:oMath>
                </a14:m>
                <a:endParaRPr kumimoji="0" lang="en-US" altLang="zh-CN" sz="3600" b="1" i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kumimoji="0" lang="en-US" altLang="zh-CN" sz="36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.∴P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𝟐𝟏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满足条件的点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7,0)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1,0)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𝟐𝟏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A3254E-CF2E-72A7-CAE3-6CF5C0F28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647253"/>
                <a:ext cx="11088770" cy="5251374"/>
              </a:xfrm>
              <a:prstGeom prst="rect">
                <a:avLst/>
              </a:prstGeom>
              <a:blipFill>
                <a:blip r:embed="rId3"/>
                <a:stretch>
                  <a:fillRect l="-1648" t="-2204" r="-1648" b="-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613E90A3-827A-762D-6C9C-3FAF0385C86F}"/>
              </a:ext>
            </a:extLst>
          </p:cNvPr>
          <p:cNvGrpSpPr/>
          <p:nvPr/>
        </p:nvGrpSpPr>
        <p:grpSpPr>
          <a:xfrm>
            <a:off x="8075090" y="548800"/>
            <a:ext cx="3341601" cy="3424740"/>
            <a:chOff x="7124124" y="1856358"/>
            <a:chExt cx="3341601" cy="3424740"/>
          </a:xfrm>
        </p:grpSpPr>
        <p:pic>
          <p:nvPicPr>
            <p:cNvPr id="5" name="image171.jpeg">
              <a:extLst>
                <a:ext uri="{FF2B5EF4-FFF2-40B4-BE49-F238E27FC236}">
                  <a16:creationId xmlns:a16="http://schemas.microsoft.com/office/drawing/2014/main" id="{C8088C35-307E-F04B-F971-DA37DCC5A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24124" y="1856358"/>
              <a:ext cx="3341601" cy="288020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F497AAC-ABD9-49F6-F3C3-F0F65F048622}"/>
                </a:ext>
              </a:extLst>
            </p:cNvPr>
            <p:cNvSpPr txBox="1"/>
            <p:nvPr/>
          </p:nvSpPr>
          <p:spPr>
            <a:xfrm>
              <a:off x="7593204" y="4757878"/>
              <a:ext cx="226070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4112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A8922-EEEF-F441-E925-EB8E64F82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D9D7EE-312E-70C2-EE77-857D5815DCA8}"/>
              </a:ext>
            </a:extLst>
          </p:cNvPr>
          <p:cNvSpPr txBox="1"/>
          <p:nvPr/>
        </p:nvSpPr>
        <p:spPr>
          <a:xfrm>
            <a:off x="551615" y="764815"/>
            <a:ext cx="10800750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点的坐标</a:t>
            </a: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平面内有一点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分别向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轴和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轴作垂线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垂足分别为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轴上对应的数为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的横坐标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轴上对应的数为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称为点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的纵坐标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6FE2D5-015B-8211-FB1F-B2A53B7A4339}"/>
              </a:ext>
            </a:extLst>
          </p:cNvPr>
          <p:cNvSpPr txBox="1"/>
          <p:nvPr/>
        </p:nvSpPr>
        <p:spPr>
          <a:xfrm>
            <a:off x="3359810" y="4221055"/>
            <a:ext cx="10800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strike="noStrike" kern="1200" cap="none" spc="0" normalizeH="0" baseline="0" noProof="0" dirty="0" err="1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strike="noStrike" kern="1200" cap="none" spc="0" normalizeH="0" baseline="0" noProof="0" dirty="0" err="1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strike="noStrike" kern="1200" cap="none" spc="0" normalizeH="0" baseline="0" noProof="0" dirty="0" err="1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83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B2300-3648-E4AB-B3C2-479453EAF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667FAC-12B2-4A90-8785-BD7804BAAD35}"/>
              </a:ext>
            </a:extLst>
          </p:cNvPr>
          <p:cNvSpPr txBox="1"/>
          <p:nvPr/>
        </p:nvSpPr>
        <p:spPr>
          <a:xfrm>
            <a:off x="561009" y="476795"/>
            <a:ext cx="109447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平面内点的坐标特征</a:t>
            </a: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两条坐标轴把平面分成如图所示的四个区域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分别称为第一、二、三、四象限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坐标轴上的点不属于任何一个象限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49.jpeg">
            <a:extLst>
              <a:ext uri="{FF2B5EF4-FFF2-40B4-BE49-F238E27FC236}">
                <a16:creationId xmlns:a16="http://schemas.microsoft.com/office/drawing/2014/main" id="{A67F1FA3-CA6D-2E3C-D8C0-8141B9209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40" y="2593243"/>
            <a:ext cx="3041963" cy="295927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40680D1-18E7-C0E4-BC2E-D2854D09FEA4}"/>
              </a:ext>
            </a:extLst>
          </p:cNvPr>
          <p:cNvSpPr txBox="1"/>
          <p:nvPr/>
        </p:nvSpPr>
        <p:spPr>
          <a:xfrm>
            <a:off x="561009" y="2852960"/>
            <a:ext cx="712849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各象限内点的坐标特征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在第一象限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在第二象限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在第三象限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在第四象限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C8DBB4-5081-2EDF-4124-4D2880DB3FF1}"/>
              </a:ext>
            </a:extLst>
          </p:cNvPr>
          <p:cNvSpPr txBox="1"/>
          <p:nvPr/>
        </p:nvSpPr>
        <p:spPr>
          <a:xfrm>
            <a:off x="5663970" y="3399900"/>
            <a:ext cx="19006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y&gt;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637A13-B613-560E-D174-E4AB51A375E1}"/>
              </a:ext>
            </a:extLst>
          </p:cNvPr>
          <p:cNvSpPr txBox="1"/>
          <p:nvPr/>
        </p:nvSpPr>
        <p:spPr>
          <a:xfrm>
            <a:off x="5634597" y="3946840"/>
            <a:ext cx="20446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y&gt;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13EE3C9-6303-A962-394B-801CB84E2E14}"/>
              </a:ext>
            </a:extLst>
          </p:cNvPr>
          <p:cNvSpPr txBox="1"/>
          <p:nvPr/>
        </p:nvSpPr>
        <p:spPr>
          <a:xfrm>
            <a:off x="5639000" y="4493780"/>
            <a:ext cx="19006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277BEDC-07F9-480C-C544-FAD5454C3AAD}"/>
              </a:ext>
            </a:extLst>
          </p:cNvPr>
          <p:cNvSpPr txBox="1"/>
          <p:nvPr/>
        </p:nvSpPr>
        <p:spPr>
          <a:xfrm>
            <a:off x="5748070" y="5029466"/>
            <a:ext cx="1756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226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601D0-42D7-AFA9-602A-ED63609FA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5E32E8-EBFC-1009-C4F3-28812BFCAAD8}"/>
              </a:ext>
            </a:extLst>
          </p:cNvPr>
          <p:cNvSpPr txBox="1"/>
          <p:nvPr/>
        </p:nvSpPr>
        <p:spPr>
          <a:xfrm>
            <a:off x="515612" y="260780"/>
            <a:ext cx="11160775" cy="5804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坐标轴上点的坐标特征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特殊点的坐标特征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平行于坐标轴的直线上的点的坐标特征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轴的直线上的点的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坐标相同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轴的直线上的点的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坐标相同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1F4FE8-1A7C-B762-3FC0-9640D452B29C}"/>
              </a:ext>
            </a:extLst>
          </p:cNvPr>
          <p:cNvSpPr txBox="1"/>
          <p:nvPr/>
        </p:nvSpPr>
        <p:spPr>
          <a:xfrm>
            <a:off x="5159935" y="1196845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20FAD3-0F01-2B3F-19E2-0924FD23C80B}"/>
              </a:ext>
            </a:extLst>
          </p:cNvPr>
          <p:cNvSpPr txBox="1"/>
          <p:nvPr/>
        </p:nvSpPr>
        <p:spPr>
          <a:xfrm>
            <a:off x="5087930" y="2060905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E529F2-7609-EC20-7C19-AA434969A225}"/>
              </a:ext>
            </a:extLst>
          </p:cNvPr>
          <p:cNvSpPr txBox="1"/>
          <p:nvPr/>
        </p:nvSpPr>
        <p:spPr>
          <a:xfrm>
            <a:off x="6168005" y="4509075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2AFAE6-DEDD-57D2-C129-6825D1DED653}"/>
              </a:ext>
            </a:extLst>
          </p:cNvPr>
          <p:cNvSpPr txBox="1"/>
          <p:nvPr/>
        </p:nvSpPr>
        <p:spPr>
          <a:xfrm>
            <a:off x="3575825" y="5373135"/>
            <a:ext cx="74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795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5B6D0-D8D2-218A-0F54-39CEBD9B3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B82FA3-9A0F-3200-3337-06DF14C98A1F}"/>
              </a:ext>
            </a:extLst>
          </p:cNvPr>
          <p:cNvSpPr txBox="1"/>
          <p:nvPr/>
        </p:nvSpPr>
        <p:spPr>
          <a:xfrm>
            <a:off x="623619" y="620805"/>
            <a:ext cx="11016765" cy="41477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坐标轴角平分线上的点的坐标特征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位于第一、三象限角平分线上的点的坐标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横坐标与纵坐标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可表示为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位于第二、四象限角平分线上的点的坐标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横坐标与纵坐标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可表示为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,-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4659FA-7A04-8D8E-7E4D-306F76C280D2}"/>
              </a:ext>
            </a:extLst>
          </p:cNvPr>
          <p:cNvSpPr txBox="1"/>
          <p:nvPr/>
        </p:nvSpPr>
        <p:spPr>
          <a:xfrm>
            <a:off x="1703695" y="2368719"/>
            <a:ext cx="13246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BB7863-1658-F62C-E738-F858449E83F1}"/>
              </a:ext>
            </a:extLst>
          </p:cNvPr>
          <p:cNvSpPr txBox="1"/>
          <p:nvPr/>
        </p:nvSpPr>
        <p:spPr>
          <a:xfrm>
            <a:off x="7032065" y="3212985"/>
            <a:ext cx="26927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互为相反数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14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15703-0C2E-B1D8-63F8-F45C47DD8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26314E-2E6D-330B-7B1D-F641EBABE707}"/>
              </a:ext>
            </a:extLst>
          </p:cNvPr>
          <p:cNvSpPr txBox="1"/>
          <p:nvPr/>
        </p:nvSpPr>
        <p:spPr>
          <a:xfrm>
            <a:off x="551615" y="764815"/>
            <a:ext cx="1044072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坐标系中用坐标表示距离的方法和结论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坐标平面内点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轴的距离为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轴的距离为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轴上两点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,0)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,0)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的距离为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轴上两点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的距离为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平行于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轴的直线上两点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的距离为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平行于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轴的直线上两点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的距离为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B09529-1999-398C-5357-4454D1759162}"/>
                  </a:ext>
                </a:extLst>
              </p:cNvPr>
              <p:cNvSpPr txBox="1"/>
              <p:nvPr/>
            </p:nvSpPr>
            <p:spPr>
              <a:xfrm>
                <a:off x="7536100" y="1276482"/>
                <a:ext cx="67659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0" lang="zh-CN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𝒚</m:t>
                          </m: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B09529-1999-398C-5357-4454D17591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6100" y="1276482"/>
                <a:ext cx="676597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D493FEB-C1A3-7430-0F1B-B101E343FE62}"/>
                  </a:ext>
                </a:extLst>
              </p:cNvPr>
              <p:cNvSpPr txBox="1"/>
              <p:nvPr/>
            </p:nvSpPr>
            <p:spPr>
              <a:xfrm>
                <a:off x="1343670" y="1772885"/>
                <a:ext cx="74860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0" lang="zh-CN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D493FEB-C1A3-7430-0F1B-B101E343FE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670" y="1772885"/>
                <a:ext cx="748602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0FBABC4-B7EA-9F63-EDB8-7745A9D7A77C}"/>
                  </a:ext>
                </a:extLst>
              </p:cNvPr>
              <p:cNvSpPr txBox="1"/>
              <p:nvPr/>
            </p:nvSpPr>
            <p:spPr>
              <a:xfrm>
                <a:off x="8229922" y="2132910"/>
                <a:ext cx="211669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0" lang="zh-CN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0" lang="zh-CN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kumimoji="0" lang="en-US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zh-CN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0FBABC4-B7EA-9F63-EDB8-7745A9D7A7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922" y="2132910"/>
                <a:ext cx="211669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EDB2BED-2250-738D-B849-5B5C8CD99855}"/>
                  </a:ext>
                </a:extLst>
              </p:cNvPr>
              <p:cNvSpPr txBox="1"/>
              <p:nvPr/>
            </p:nvSpPr>
            <p:spPr>
              <a:xfrm>
                <a:off x="7874398" y="2698031"/>
                <a:ext cx="204469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0" lang="zh-CN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0" lang="zh-CN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kumimoji="0" lang="en-US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zh-CN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EDB2BED-2250-738D-B849-5B5C8CD99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398" y="2698031"/>
                <a:ext cx="2044692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F5CFE8A-50AD-C5B7-21D7-E0DB2913D172}"/>
                  </a:ext>
                </a:extLst>
              </p:cNvPr>
              <p:cNvSpPr txBox="1"/>
              <p:nvPr/>
            </p:nvSpPr>
            <p:spPr>
              <a:xfrm>
                <a:off x="1559685" y="3645015"/>
                <a:ext cx="197268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0" lang="zh-CN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0" lang="zh-CN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kumimoji="0" lang="en-US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zh-CN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kumimoji="0" lang="en-US" altLang="zh-CN" sz="3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F5CFE8A-50AD-C5B7-21D7-E0DB2913D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685" y="3645015"/>
                <a:ext cx="1972687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FDA3112-BE13-0C61-FB77-1040E8D162ED}"/>
                  </a:ext>
                </a:extLst>
              </p:cNvPr>
              <p:cNvSpPr txBox="1"/>
              <p:nvPr/>
            </p:nvSpPr>
            <p:spPr>
              <a:xfrm>
                <a:off x="1271665" y="4631148"/>
                <a:ext cx="240471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kumimoji="0" lang="zh-CN" altLang="zh-CN" sz="3200" b="1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0" lang="zh-CN" altLang="zh-CN" sz="3200" b="1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3200" b="1" i="1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kumimoji="0" lang="en-US" altLang="zh-CN" sz="3200" b="1" i="1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kumimoji="0" lang="en-US" altLang="zh-CN" sz="3200" b="1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zh-CN" altLang="zh-CN" sz="3200" b="1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kumimoji="0" lang="en-US" altLang="zh-CN" sz="3200" b="1" i="1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kumimoji="0" lang="en-US" altLang="zh-CN" sz="3200" b="1" i="1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i="1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FDA3112-BE13-0C61-FB77-1040E8D16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1665" y="4631148"/>
                <a:ext cx="2404717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292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74445-5C04-07BA-7158-FBA9B6566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0.jpeg">
            <a:extLst>
              <a:ext uri="{FF2B5EF4-FFF2-40B4-BE49-F238E27FC236}">
                <a16:creationId xmlns:a16="http://schemas.microsoft.com/office/drawing/2014/main" id="{AAC5A327-6C4E-3A78-9838-2C5FACF2E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476796"/>
            <a:ext cx="5904410" cy="479620"/>
          </a:xfrm>
          <a:prstGeom prst="rect">
            <a:avLst/>
          </a:prstGeom>
        </p:spPr>
      </p:pic>
      <p:pic>
        <p:nvPicPr>
          <p:cNvPr id="3" name="image151.jpeg">
            <a:extLst>
              <a:ext uri="{FF2B5EF4-FFF2-40B4-BE49-F238E27FC236}">
                <a16:creationId xmlns:a16="http://schemas.microsoft.com/office/drawing/2014/main" id="{FD58826F-DEB6-A8E0-83B1-A4C4EA5676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124840"/>
            <a:ext cx="6876904" cy="47962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DEF7603-8D56-5CA7-E76B-DBCDAE1823AB}"/>
              </a:ext>
            </a:extLst>
          </p:cNvPr>
          <p:cNvSpPr txBox="1"/>
          <p:nvPr/>
        </p:nvSpPr>
        <p:spPr>
          <a:xfrm>
            <a:off x="2144682" y="927841"/>
            <a:ext cx="3168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点的坐标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52.jpeg">
            <a:extLst>
              <a:ext uri="{FF2B5EF4-FFF2-40B4-BE49-F238E27FC236}">
                <a16:creationId xmlns:a16="http://schemas.microsoft.com/office/drawing/2014/main" id="{0177DF0E-51C1-84D0-CBF7-8D872EB02E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30" y="1801459"/>
            <a:ext cx="593955" cy="32958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219236E-B224-B495-1AFD-27F461672985}"/>
              </a:ext>
            </a:extLst>
          </p:cNvPr>
          <p:cNvSpPr txBox="1"/>
          <p:nvPr/>
        </p:nvSpPr>
        <p:spPr>
          <a:xfrm>
            <a:off x="623620" y="1669949"/>
            <a:ext cx="109447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在平面直角坐标系中的位置如图所示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请分别写出点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53.jpeg">
            <a:extLst>
              <a:ext uri="{FF2B5EF4-FFF2-40B4-BE49-F238E27FC236}">
                <a16:creationId xmlns:a16="http://schemas.microsoft.com/office/drawing/2014/main" id="{D6293C8C-EC72-17FA-E5D2-DCD0D3FD80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0085" y="2317993"/>
            <a:ext cx="3744260" cy="358543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A553F77-CAB7-2657-8182-C850B763681F}"/>
              </a:ext>
            </a:extLst>
          </p:cNvPr>
          <p:cNvSpPr txBox="1"/>
          <p:nvPr/>
        </p:nvSpPr>
        <p:spPr>
          <a:xfrm>
            <a:off x="713539" y="2971800"/>
            <a:ext cx="60305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3,4)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26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E7EF2-0615-E906-9B05-02B71368FE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4.jpeg">
            <a:extLst>
              <a:ext uri="{FF2B5EF4-FFF2-40B4-BE49-F238E27FC236}">
                <a16:creationId xmlns:a16="http://schemas.microsoft.com/office/drawing/2014/main" id="{FC1062A6-AB36-8B01-9EE1-79F02CACB3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030" y="764815"/>
            <a:ext cx="665960" cy="36954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D9095DA-149C-4872-2575-054E4C169EEA}"/>
              </a:ext>
            </a:extLst>
          </p:cNvPr>
          <p:cNvSpPr txBox="1"/>
          <p:nvPr/>
        </p:nvSpPr>
        <p:spPr>
          <a:xfrm>
            <a:off x="551615" y="404790"/>
            <a:ext cx="10800750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平面直角坐标系中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(2,-3)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在第三象限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endParaRPr lang="en-US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在第四象限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轴的距离是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轴的距离是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8C3B4C-CC9E-8A69-3C0F-B010824737F9}"/>
              </a:ext>
            </a:extLst>
          </p:cNvPr>
          <p:cNvSpPr txBox="1"/>
          <p:nvPr/>
        </p:nvSpPr>
        <p:spPr>
          <a:xfrm>
            <a:off x="4079860" y="1340855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F36C50-4510-79DC-315D-A6C335152AA1}"/>
              </a:ext>
            </a:extLst>
          </p:cNvPr>
          <p:cNvSpPr txBox="1"/>
          <p:nvPr/>
        </p:nvSpPr>
        <p:spPr>
          <a:xfrm>
            <a:off x="1487680" y="3036234"/>
            <a:ext cx="15841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&lt;m&lt;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BAB6D8-DA28-7A7B-83ED-D748FA036A30}"/>
              </a:ext>
            </a:extLst>
          </p:cNvPr>
          <p:cNvSpPr txBox="1"/>
          <p:nvPr/>
        </p:nvSpPr>
        <p:spPr>
          <a:xfrm>
            <a:off x="4756457" y="4653085"/>
            <a:ext cx="13966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453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555</TotalTime>
  <Words>2073</Words>
  <Application>Microsoft Office PowerPoint</Application>
  <PresentationFormat>宽屏</PresentationFormat>
  <Paragraphs>145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347</cp:revision>
  <dcterms:created xsi:type="dcterms:W3CDTF">2016-07-05T04:43:00Z</dcterms:created>
  <dcterms:modified xsi:type="dcterms:W3CDTF">2024-11-17T15:37:29Z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