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67" r:id="rId2"/>
    <p:sldId id="2999" r:id="rId3"/>
    <p:sldId id="3000" r:id="rId4"/>
    <p:sldId id="3001" r:id="rId5"/>
    <p:sldId id="3002" r:id="rId6"/>
    <p:sldId id="3003" r:id="rId7"/>
    <p:sldId id="3004" r:id="rId8"/>
    <p:sldId id="3005" r:id="rId9"/>
    <p:sldId id="3006" r:id="rId10"/>
    <p:sldId id="3007" r:id="rId11"/>
    <p:sldId id="3008" r:id="rId12"/>
    <p:sldId id="3009" r:id="rId13"/>
    <p:sldId id="3010" r:id="rId14"/>
    <p:sldId id="3011" r:id="rId15"/>
    <p:sldId id="3012" r:id="rId16"/>
    <p:sldId id="3013" r:id="rId17"/>
    <p:sldId id="3014" r:id="rId18"/>
    <p:sldId id="3015" r:id="rId19"/>
    <p:sldId id="3016" r:id="rId20"/>
    <p:sldId id="3017" r:id="rId21"/>
    <p:sldId id="3018" r:id="rId22"/>
    <p:sldId id="3019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7" userDrawn="1">
          <p15:clr>
            <a:srgbClr val="A4A3A4"/>
          </p15:clr>
        </p15:guide>
        <p15:guide id="2" pos="38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030" autoAdjust="0"/>
    <p:restoredTop sz="94660"/>
  </p:normalViewPr>
  <p:slideViewPr>
    <p:cSldViewPr showGuides="1">
      <p:cViewPr varScale="1">
        <p:scale>
          <a:sx n="80" d="100"/>
          <a:sy n="80" d="100"/>
        </p:scale>
        <p:origin x="504" y="62"/>
      </p:cViewPr>
      <p:guideLst>
        <p:guide orient="horz" pos="2237"/>
        <p:guide pos="38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D6280-FF9D-6434-C551-FA74D60313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C97C97F-E0BE-C188-909A-BBE06E9CFE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1E47B7F-2393-B686-7853-CC7511E78CF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8249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EC6D82-249E-9DC3-6E4A-574420DFD9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B696389-50D0-D4C3-6726-ADBA8036EE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05F0ECA-AD77-05FB-F968-BDA7C89413D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9365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011466-CD83-EC50-9123-27FE75CA47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0BA3E1E-E59E-3E73-5B13-F401FB8507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54EF439-88F2-AD8F-DF68-5C4E13751E7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9795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D5E155-75C4-2C77-BD53-C3D887027F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35C67BD-174E-E3E0-2866-F09A1281A4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A568DE0-39E4-4E5D-6C2A-6CB71756A46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6168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2DD9DE-7203-3990-35BB-57E5267349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9579BE1-9372-CFD7-4E47-CA07906C25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5CE74F4-DC32-7295-ACC0-2ABDCFE4A81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0775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7B0495-D0DF-557F-9744-20060C8E87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527661C-C2C8-C8F2-C791-F7F00AECF21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AB52162-2740-21DA-8C3E-F86188DBB15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1556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FAC5E9-0D57-662F-E0CE-1AFA2263D4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3D7C211-F759-E95B-43E9-88BFC0A73D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2C8EABD-E9D6-FD6B-9CF2-69763A252D4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3993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833145-DBB9-D69B-F3DA-B05F20C149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E21221C-1B04-19F7-32A5-8E60D113BE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9959B5E-1F3A-7DA0-14B8-9EE7D41A646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7404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452B7D-4BF8-25FF-1AB6-188338FA08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7AFFF4D-C8ED-D778-C5A8-16E4AB8B1F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1BA2B83-A70E-D084-2539-D39BAE7398B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93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592E1D-6BD6-1794-80BC-F95F31C4FA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9288179-DEB2-0FF9-C89A-25F614FDC0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01C6670-BB27-E430-5DE4-E3A84600A68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1548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F5C234-FF06-1F7F-A8C2-59E6344FA8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F6750C9-EAC3-A299-ECDC-0B0D9CDA3A8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9732460-4609-3CBA-9A29-AD464B482E3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5962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0951C1-9A53-3295-2227-5ABFA5CED5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57C817A-31CB-9BAD-F2BD-CEBCEAC52C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41B6282-6115-85BB-58CA-B809A6E8AB3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1623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55994E-9776-CCA4-BF14-D48A7D985A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4F157D4-628F-18F6-507F-8414151271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4553AF9-D306-3445-3E3A-084977097D4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74455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0C84D3-3F1E-39A1-2E5A-A14F1EC816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99EE585-05C0-E1DD-661F-A611483877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F440403-6351-EED5-5B5B-DFBDA7FD626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6101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D32788-3936-99D3-4530-9189C753C8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C425E1B-1792-AC7E-8E41-ABDFDEC98E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704567B-911A-4488-C9FD-0BEF6E1BA08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4076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A7EA27-3E8E-513C-9E04-6F72F8B71B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3FEF0C0-4EE8-31C6-A455-13DD1DC286D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B860883-FA38-F952-9E90-9E4A8C6F03E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1074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A295EC-617C-C9D1-8323-DA968F4DB1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4BA9265-12BC-9227-84E9-90DB3C4679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89AA1BB-44CA-FC17-DFBC-7C28CD2D7CE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0090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72866A-752B-80B5-89E1-F0514CE35A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474411A-00D8-E99E-4B2C-FA1F704EC1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8DE49DE-EBF2-4BFE-322C-8BF0E5D712B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4928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69B156-173D-85C8-2518-C8DC319EB2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ED828AF-2B66-95FC-9C3E-21E9CF6638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0575677-7BED-EC66-1B88-FECC9EFDCC9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32139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39881E-E052-11EC-9DEC-94A376CC0D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CABA94F-4591-FE1E-C46E-FAC83551AD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DD9B9A1-63F6-4C1A-A1E4-82BC86AEF28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5026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5C1D78-D558-D949-0CF4-BF5A4A1738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A133ED8-EAA8-B885-3CFC-97138CB492D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4C497AE-371B-65DB-F806-8C7E058EBD0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237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TIF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TIF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T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T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T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tif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tif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tif"/><Relationship Id="rId4" Type="http://schemas.openxmlformats.org/officeDocument/2006/relationships/image" Target="../media/image37.t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t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7" Type="http://schemas.openxmlformats.org/officeDocument/2006/relationships/image" Target="../media/image12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tif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8703A74-1110-5299-9591-5207498719D9}"/>
              </a:ext>
            </a:extLst>
          </p:cNvPr>
          <p:cNvSpPr txBox="1"/>
          <p:nvPr/>
        </p:nvSpPr>
        <p:spPr>
          <a:xfrm>
            <a:off x="839635" y="1556870"/>
            <a:ext cx="10152705" cy="26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</a:t>
            </a:r>
            <a:endParaRPr lang="en-US" altLang="zh-CN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反比例函数的图象和性质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9E32D6-9A50-1B41-30AB-ACD50775D5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62C6032-D764-F74F-F120-A16A08363CDE}"/>
                  </a:ext>
                </a:extLst>
              </p:cNvPr>
              <p:cNvSpPr txBox="1"/>
              <p:nvPr/>
            </p:nvSpPr>
            <p:spPr>
              <a:xfrm>
                <a:off x="594900" y="476795"/>
                <a:ext cx="10440725" cy="35884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(2024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·山东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一次函数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+2(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的图象与反比例函数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𝒎</m:t>
                        </m:r>
                      </m:num>
                      <m:den>
                        <m:r>
                          <a:rPr lang="en-US" altLang="zh-CN" sz="3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≠0,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&gt;0)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的图象交于点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(2,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轴交于点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轴交于点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(-4,0)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62C6032-D764-F74F-F120-A16A08363C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900" y="476795"/>
                <a:ext cx="10440725" cy="3588483"/>
              </a:xfrm>
              <a:prstGeom prst="rect">
                <a:avLst/>
              </a:prstGeom>
              <a:blipFill>
                <a:blip r:embed="rId3"/>
                <a:stretch>
                  <a:fillRect l="-1811" r="-1752" b="-54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297.jpeg">
            <a:extLst>
              <a:ext uri="{FF2B5EF4-FFF2-40B4-BE49-F238E27FC236}">
                <a16:creationId xmlns:a16="http://schemas.microsoft.com/office/drawing/2014/main" id="{6C522A31-2A1A-CFCA-A7C7-7AA6ADD5C1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0085" y="2589223"/>
            <a:ext cx="3598189" cy="2952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6189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34D7AC-4446-3F3D-8286-A83C9890AE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151D1F5-55D5-EF54-4915-2C91ED85399C}"/>
                  </a:ext>
                </a:extLst>
              </p:cNvPr>
              <p:cNvSpPr txBox="1"/>
              <p:nvPr/>
            </p:nvSpPr>
            <p:spPr>
              <a:xfrm>
                <a:off x="695625" y="692810"/>
                <a:ext cx="7272505" cy="512954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把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4,0)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代入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y=kx+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k+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一次函数的解析式为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把点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代入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</a:p>
              <a:p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(2,3)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把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(2,3)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代入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𝒎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∴k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151D1F5-55D5-EF54-4915-2C91ED8539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692810"/>
                <a:ext cx="7272505" cy="5129546"/>
              </a:xfrm>
              <a:prstGeom prst="rect">
                <a:avLst/>
              </a:prstGeom>
              <a:blipFill>
                <a:blip r:embed="rId3"/>
                <a:stretch>
                  <a:fillRect l="-2515" t="-2378" b="-11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image297.jpeg">
            <a:extLst>
              <a:ext uri="{FF2B5EF4-FFF2-40B4-BE49-F238E27FC236}">
                <a16:creationId xmlns:a16="http://schemas.microsoft.com/office/drawing/2014/main" id="{69F61D3F-61B7-440D-8845-157B5018FE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8105" y="1952945"/>
            <a:ext cx="3598189" cy="2952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510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F4074F-914E-F42B-FEC2-2C33DA5DE0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05BB627-1624-FE02-D190-8C56EB93CC1C}"/>
              </a:ext>
            </a:extLst>
          </p:cNvPr>
          <p:cNvSpPr txBox="1"/>
          <p:nvPr/>
        </p:nvSpPr>
        <p:spPr>
          <a:xfrm>
            <a:off x="623620" y="572556"/>
            <a:ext cx="1072973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,0)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轴上的一动点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的面积为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08A5AB7-3C58-3F08-0866-F9D865662EDA}"/>
                  </a:ext>
                </a:extLst>
              </p:cNvPr>
              <p:cNvSpPr txBox="1"/>
              <p:nvPr/>
            </p:nvSpPr>
            <p:spPr>
              <a:xfrm>
                <a:off x="623620" y="1340855"/>
                <a:ext cx="7632530" cy="44055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在一次函数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(0,2)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∵P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,0)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轴上的一动点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∴PC=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e>
                    </m:d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∴S</a:t>
                </a:r>
                <a:r>
                  <a:rPr lang="en-US" altLang="zh-CN" sz="32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2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CBP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PC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OB=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e>
                    </m:d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e>
                    </m:d>
                  </m:oMath>
                </a14:m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32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2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CAP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PC</a:t>
                </a:r>
                <a:r>
                  <a:rPr lang="en-US" altLang="zh-CN" sz="32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32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200" b="1" i="1" baseline="-25000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e>
                    </m:d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  <m:d>
                      <m:dPr>
                        <m:begChr m:val="|"/>
                        <m:endChr m:val="|"/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e>
                    </m:d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∵S</a:t>
                </a:r>
                <a:r>
                  <a:rPr lang="en-US" altLang="zh-CN" sz="32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2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CAP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=S</a:t>
                </a:r>
                <a:r>
                  <a:rPr lang="en-US" altLang="zh-CN" sz="32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2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ABP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+S</a:t>
                </a:r>
                <a:r>
                  <a:rPr lang="en-US" altLang="zh-CN" sz="32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2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CBP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  <m:d>
                      <m:dPr>
                        <m:begChr m:val="|"/>
                        <m:endChr m:val="|"/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e>
                    </m:d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e>
                    </m:d>
                  </m:oMath>
                </a14:m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a=-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08A5AB7-3C58-3F08-0866-F9D865662E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1340855"/>
                <a:ext cx="7632530" cy="4405565"/>
              </a:xfrm>
              <a:prstGeom prst="rect">
                <a:avLst/>
              </a:prstGeom>
              <a:blipFill>
                <a:blip r:embed="rId3"/>
                <a:stretch>
                  <a:fillRect l="-1997" r="-319" b="-9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297.jpeg">
            <a:extLst>
              <a:ext uri="{FF2B5EF4-FFF2-40B4-BE49-F238E27FC236}">
                <a16:creationId xmlns:a16="http://schemas.microsoft.com/office/drawing/2014/main" id="{066E28DB-E468-4D26-9DDB-CA36D61030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2140" y="1988900"/>
            <a:ext cx="3326876" cy="2729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488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E19A99-5C6D-A929-BC2D-99ADAD4EF0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98.jpeg">
            <a:extLst>
              <a:ext uri="{FF2B5EF4-FFF2-40B4-BE49-F238E27FC236}">
                <a16:creationId xmlns:a16="http://schemas.microsoft.com/office/drawing/2014/main" id="{7D67AEBB-A826-4C4D-A784-D5417083CF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635" y="531350"/>
            <a:ext cx="7992556" cy="55743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7F5A70FD-FF8F-B611-2BC8-F99D0D1EE0FE}"/>
              </a:ext>
            </a:extLst>
          </p:cNvPr>
          <p:cNvSpPr txBox="1"/>
          <p:nvPr/>
        </p:nvSpPr>
        <p:spPr>
          <a:xfrm>
            <a:off x="2235715" y="426061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反比例函数与几何综合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299.jpeg">
            <a:extLst>
              <a:ext uri="{FF2B5EF4-FFF2-40B4-BE49-F238E27FC236}">
                <a16:creationId xmlns:a16="http://schemas.microsoft.com/office/drawing/2014/main" id="{E48A7FAF-2A27-C7E2-5C98-200B107273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635" y="1268850"/>
            <a:ext cx="737965" cy="40949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4934765-C1AB-9180-4A36-6F4C6BE2F9C7}"/>
                  </a:ext>
                </a:extLst>
              </p:cNvPr>
              <p:cNvSpPr txBox="1"/>
              <p:nvPr/>
            </p:nvSpPr>
            <p:spPr>
              <a:xfrm>
                <a:off x="721540" y="1151054"/>
                <a:ext cx="10440725" cy="256294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在平面直角坐标系</a:t>
                </a:r>
                <a:r>
                  <a:rPr lang="en-US" altLang="zh-CN" sz="36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xOy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,△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OAB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的顶点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轴正半轴上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OC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OAB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的中线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在反比例函数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3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&gt;0)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的图象上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OAB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的面积等于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en-US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4934765-C1AB-9180-4A36-6F4C6BE2F9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1540" y="1151054"/>
                <a:ext cx="10440725" cy="2562946"/>
              </a:xfrm>
              <a:prstGeom prst="rect">
                <a:avLst/>
              </a:prstGeom>
              <a:blipFill>
                <a:blip r:embed="rId5"/>
                <a:stretch>
                  <a:fillRect l="-1751" t="-4762" r="-1401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3E636E47-B688-8584-6CCF-F23653E05740}"/>
              </a:ext>
            </a:extLst>
          </p:cNvPr>
          <p:cNvSpPr txBox="1"/>
          <p:nvPr/>
        </p:nvSpPr>
        <p:spPr>
          <a:xfrm>
            <a:off x="721540" y="3795510"/>
            <a:ext cx="42223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A.2	            B.4	</a:t>
            </a:r>
          </a:p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C.6	            D.8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" name="image300.jpeg">
            <a:extLst>
              <a:ext uri="{FF2B5EF4-FFF2-40B4-BE49-F238E27FC236}">
                <a16:creationId xmlns:a16="http://schemas.microsoft.com/office/drawing/2014/main" id="{A4130D88-D5F3-9C2D-3FCA-734258C3B79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32065" y="3075384"/>
            <a:ext cx="3478526" cy="2741897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2DEB0420-7311-4DEF-B23B-A8FCA42944FB}"/>
              </a:ext>
            </a:extLst>
          </p:cNvPr>
          <p:cNvSpPr txBox="1"/>
          <p:nvPr/>
        </p:nvSpPr>
        <p:spPr>
          <a:xfrm>
            <a:off x="2637329" y="3105834"/>
            <a:ext cx="5784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4215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DA162E-BB19-55C8-C3E2-91474C3C2F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01.jpeg">
            <a:extLst>
              <a:ext uri="{FF2B5EF4-FFF2-40B4-BE49-F238E27FC236}">
                <a16:creationId xmlns:a16="http://schemas.microsoft.com/office/drawing/2014/main" id="{F716680C-434A-42CD-D79B-CA32DB7220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675" y="620805"/>
            <a:ext cx="665960" cy="36954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CF91D08-84C1-8F99-01C2-B6A0F68F0A14}"/>
                  </a:ext>
                </a:extLst>
              </p:cNvPr>
              <p:cNvSpPr txBox="1"/>
              <p:nvPr/>
            </p:nvSpPr>
            <p:spPr>
              <a:xfrm>
                <a:off x="624609" y="516111"/>
                <a:ext cx="10871765" cy="256294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在平面直角坐标系中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两点在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轴的正半轴上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以线段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为边向上作正方形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顶点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在正比例函数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的图象上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3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&gt;0,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&gt;0)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的图象经过点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且与边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相交于点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E.</a:t>
                </a:r>
                <a:endParaRPr lang="zh-CN" altLang="zh-CN" sz="3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CF91D08-84C1-8F99-01C2-B6A0F68F0A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609" y="516111"/>
                <a:ext cx="10871765" cy="2562946"/>
              </a:xfrm>
              <a:prstGeom prst="rect">
                <a:avLst/>
              </a:prstGeom>
              <a:blipFill>
                <a:blip r:embed="rId4"/>
                <a:stretch>
                  <a:fillRect l="-1682" t="-4762" r="-1457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E3388D4D-4C10-47CE-F7BA-8FDB225DF555}"/>
              </a:ext>
            </a:extLst>
          </p:cNvPr>
          <p:cNvSpPr txBox="1"/>
          <p:nvPr/>
        </p:nvSpPr>
        <p:spPr>
          <a:xfrm>
            <a:off x="624609" y="3133726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求点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image302.jpeg">
            <a:extLst>
              <a:ext uri="{FF2B5EF4-FFF2-40B4-BE49-F238E27FC236}">
                <a16:creationId xmlns:a16="http://schemas.microsoft.com/office/drawing/2014/main" id="{4C4B09C0-D2BD-81BD-CFC7-CAB5894D78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64095" y="2708950"/>
            <a:ext cx="3472900" cy="3024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4256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27AE55-6DA3-C437-82B3-7C1EF8A1CF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CBA5EB4-D61D-CD3B-7059-F9B888909E38}"/>
                  </a:ext>
                </a:extLst>
              </p:cNvPr>
              <p:cNvSpPr txBox="1"/>
              <p:nvPr/>
            </p:nvSpPr>
            <p:spPr>
              <a:xfrm>
                <a:off x="623620" y="692810"/>
                <a:ext cx="7488520" cy="47462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在正方形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AB=BC=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在正比例函数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的图象上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(2,4),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∴OB=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∵A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(2,4)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的图象上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∴k=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∵OC=OB+BC=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∴x</a:t>
                </a:r>
                <a:r>
                  <a:rPr lang="en-US" altLang="zh-CN" sz="36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将</a:t>
                </a:r>
                <a:r>
                  <a:rPr lang="en-US" altLang="zh-CN" sz="36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i="1" baseline="-25000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代入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𝟖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36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i="1" baseline="-25000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𝟔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,</m:t>
                        </m:r>
                        <m:f>
                          <m:fPr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num>
                          <m:den>
                            <m:r>
                              <a:rPr lang="en-US" altLang="zh-CN" sz="36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CBA5EB4-D61D-CD3B-7059-F9B888909E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692810"/>
                <a:ext cx="7488520" cy="4746299"/>
              </a:xfrm>
              <a:prstGeom prst="rect">
                <a:avLst/>
              </a:prstGeom>
              <a:blipFill>
                <a:blip r:embed="rId3"/>
                <a:stretch>
                  <a:fillRect l="-2441" t="-2571" r="-1139" b="-10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302.jpeg">
            <a:extLst>
              <a:ext uri="{FF2B5EF4-FFF2-40B4-BE49-F238E27FC236}">
                <a16:creationId xmlns:a16="http://schemas.microsoft.com/office/drawing/2014/main" id="{0D137217-306D-0F07-320C-9084692497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00610" y="1700880"/>
            <a:ext cx="3472900" cy="3024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5602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E9AEEB-48E0-482B-3BE9-7FE0D0CB40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BE5F36D-82AE-C2C7-ECC8-7BDCD6831573}"/>
              </a:ext>
            </a:extLst>
          </p:cNvPr>
          <p:cNvSpPr txBox="1"/>
          <p:nvPr/>
        </p:nvSpPr>
        <p:spPr>
          <a:xfrm>
            <a:off x="583995" y="404790"/>
            <a:ext cx="799255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连结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OE.</a:t>
            </a:r>
            <a:endParaRPr lang="zh-CN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AOE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的面积为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24,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75DD210-572C-6444-7FA1-C3FA54F6C9C6}"/>
                  </a:ext>
                </a:extLst>
              </p:cNvPr>
              <p:cNvSpPr txBox="1"/>
              <p:nvPr/>
            </p:nvSpPr>
            <p:spPr>
              <a:xfrm>
                <a:off x="529994" y="1628875"/>
                <a:ext cx="8100555" cy="402853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①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,2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)(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a&gt;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0),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OB=</a:t>
                </a:r>
                <a:r>
                  <a:rPr lang="en-US" altLang="zh-CN" sz="32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2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2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∴OC=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将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,2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代入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2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∴E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,</m:t>
                        </m:r>
                        <m:f>
                          <m:fPr>
                            <m:ctrlPr>
                              <a:rPr lang="zh-CN" altLang="zh-CN" sz="32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2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  <m:r>
                              <a:rPr lang="en-US" altLang="zh-CN" sz="32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num>
                          <m:den>
                            <m:r>
                              <a:rPr lang="en-US" altLang="zh-CN" sz="32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∵S</a:t>
                </a:r>
                <a:r>
                  <a:rPr lang="en-US" altLang="zh-CN" sz="32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2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AOE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=S</a:t>
                </a:r>
                <a:r>
                  <a:rPr lang="en-US" altLang="zh-CN" sz="32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2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ABO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+S</a:t>
                </a:r>
                <a:r>
                  <a:rPr lang="zh-CN" altLang="zh-CN" sz="32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梯形</a:t>
                </a:r>
                <a:r>
                  <a:rPr lang="en-US" altLang="zh-CN" sz="32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ABCE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-S</a:t>
                </a:r>
                <a:r>
                  <a:rPr lang="en-US" altLang="zh-CN" sz="32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2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EOC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32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2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ABO</a:t>
                </a:r>
              </a:p>
              <a:p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=S</a:t>
                </a:r>
                <a:r>
                  <a:rPr lang="en-US" altLang="zh-CN" sz="32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2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EOC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∴S</a:t>
                </a:r>
                <a:r>
                  <a:rPr lang="en-US" altLang="zh-CN" sz="32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2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AOE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=S</a:t>
                </a:r>
                <a:r>
                  <a:rPr lang="en-US" altLang="zh-CN" sz="32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zh-CN" altLang="zh-CN" sz="32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梯形</a:t>
                </a:r>
                <a:r>
                  <a:rPr lang="en-US" altLang="zh-CN" sz="32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ABCE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zh-CN" altLang="zh-CN" sz="32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2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  <m:r>
                              <a:rPr lang="en-US" altLang="zh-CN" sz="32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num>
                          <m:den>
                            <m:r>
                              <a:rPr lang="en-US" altLang="zh-CN" sz="3200" b="1" i="1" smtClean="0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24,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2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9,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∴k=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200" b="1" baseline="30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18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75DD210-572C-6444-7FA1-C3FA54F6C9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994" y="1628875"/>
                <a:ext cx="8100555" cy="4028539"/>
              </a:xfrm>
              <a:prstGeom prst="rect">
                <a:avLst/>
              </a:prstGeom>
              <a:blipFill>
                <a:blip r:embed="rId3"/>
                <a:stretch>
                  <a:fillRect l="-1956" t="-2572" r="-1204" b="-40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302.jpeg">
            <a:extLst>
              <a:ext uri="{FF2B5EF4-FFF2-40B4-BE49-F238E27FC236}">
                <a16:creationId xmlns:a16="http://schemas.microsoft.com/office/drawing/2014/main" id="{8A1E3026-4698-96D1-B4AE-F5CAD57833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6125" y="836820"/>
            <a:ext cx="3472900" cy="3024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272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ADC714-B68B-E4B8-F9D3-74A5776E6A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31303E5-B2B7-DECB-78DA-83D0A264D61B}"/>
              </a:ext>
            </a:extLst>
          </p:cNvPr>
          <p:cNvSpPr txBox="1"/>
          <p:nvPr/>
        </p:nvSpPr>
        <p:spPr>
          <a:xfrm>
            <a:off x="695624" y="476795"/>
            <a:ext cx="1058473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是否存在某一位置使得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AE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若存在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求出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若不存在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请说明理由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230BDDF-AE9E-FC2B-67C6-DCDE17A160C0}"/>
              </a:ext>
            </a:extLst>
          </p:cNvPr>
          <p:cNvSpPr txBox="1"/>
          <p:nvPr/>
        </p:nvSpPr>
        <p:spPr>
          <a:xfrm>
            <a:off x="695624" y="1844890"/>
            <a:ext cx="7488521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不存在</a:t>
            </a:r>
            <a:r>
              <a:rPr lang="en-US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理由如下</a:t>
            </a:r>
            <a:r>
              <a:rPr lang="en-US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600" b="1" dirty="0">
              <a:solidFill>
                <a:srgbClr val="DB251C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∵AE</a:t>
            </a:r>
            <a:r>
              <a:rPr lang="en-US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36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</a:t>
            </a:r>
            <a:r>
              <a:rPr lang="en-US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OAB+</a:t>
            </a:r>
            <a:r>
              <a:rPr lang="en-US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BAE=</a:t>
            </a:r>
            <a:r>
              <a:rPr lang="en-US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36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lang="zh-CN" altLang="zh-CN" sz="3600" b="1" dirty="0">
              <a:solidFill>
                <a:srgbClr val="DB251C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BAD=</a:t>
            </a:r>
            <a:r>
              <a:rPr lang="en-US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BAE+</a:t>
            </a:r>
            <a:r>
              <a:rPr lang="en-US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DAE=</a:t>
            </a:r>
            <a:r>
              <a:rPr lang="en-US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36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r>
              <a:rPr lang="en-US" altLang="zh-CN" sz="36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OAB=</a:t>
            </a:r>
            <a:r>
              <a:rPr lang="en-US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DAE.</a:t>
            </a:r>
            <a:endParaRPr lang="zh-CN" altLang="zh-CN" sz="3600" b="1" dirty="0">
              <a:solidFill>
                <a:srgbClr val="DB251C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en-US" altLang="zh-CN" sz="36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ABO=</a:t>
            </a:r>
            <a:r>
              <a:rPr lang="en-US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D=</a:t>
            </a:r>
            <a:r>
              <a:rPr lang="en-US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36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AB=AD</a:t>
            </a:r>
            <a:r>
              <a:rPr lang="en-US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600" b="1" dirty="0">
              <a:solidFill>
                <a:srgbClr val="DB251C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6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OAB</a:t>
            </a:r>
            <a:r>
              <a:rPr lang="en-US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lang="en-US" altLang="zh-CN" sz="36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EAD</a:t>
            </a:r>
            <a:r>
              <a:rPr lang="en-US" altLang="zh-CN" sz="3600" b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(A.S.A.),</a:t>
            </a:r>
          </a:p>
          <a:p>
            <a:r>
              <a:rPr lang="en-US" altLang="zh-CN" sz="3600" b="1" i="1" dirty="0">
                <a:solidFill>
                  <a:srgbClr val="DB251C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∴OB=DE.</a:t>
            </a:r>
            <a:endParaRPr lang="zh-CN" altLang="zh-CN" sz="3600" b="1" dirty="0">
              <a:solidFill>
                <a:srgbClr val="DB251C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302.jpeg">
            <a:extLst>
              <a:ext uri="{FF2B5EF4-FFF2-40B4-BE49-F238E27FC236}">
                <a16:creationId xmlns:a16="http://schemas.microsoft.com/office/drawing/2014/main" id="{15E279A3-403A-F5B7-5B45-F9E0E75615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3476" y="2708950"/>
            <a:ext cx="3472900" cy="3024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489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6D4686-03F0-295F-2527-FCF10D928A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0ADEB1D-1896-5320-567D-51E1C2EAD9E7}"/>
                  </a:ext>
                </a:extLst>
              </p:cNvPr>
              <p:cNvSpPr txBox="1"/>
              <p:nvPr/>
            </p:nvSpPr>
            <p:spPr>
              <a:xfrm>
                <a:off x="695625" y="1124840"/>
                <a:ext cx="10584735" cy="36284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①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可知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,2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)(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a&gt;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0),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,</m:t>
                        </m:r>
                        <m:f>
                          <m:fPr>
                            <m:ctrlPr>
                              <a:rPr kumimoji="0" lang="zh-CN" altLang="zh-CN" sz="36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num>
                          <m:den>
                            <m:r>
                              <a:rPr kumimoji="0" lang="en-US" altLang="zh-CN" sz="36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DB251C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∴OB=</a:t>
                </a:r>
                <a:r>
                  <a:rPr kumimoji="0" lang="en-US" altLang="zh-CN" sz="3600" b="1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kumimoji="0" lang="en-US" altLang="zh-CN" sz="36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en-US" altLang="zh-CN" sz="3600" b="1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a-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∴a=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k=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∵k&gt;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∴k=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不符合题意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kumimoji="0" lang="zh-CN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即不存在某一位置使得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AE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kumimoji="0" lang="en-US" altLang="zh-CN" sz="36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OA.</a:t>
                </a:r>
                <a:endParaRPr kumimoji="0" lang="zh-CN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DB251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0ADEB1D-1896-5320-567D-51E1C2EAD9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1124840"/>
                <a:ext cx="10584735" cy="3628429"/>
              </a:xfrm>
              <a:prstGeom prst="rect">
                <a:avLst/>
              </a:prstGeom>
              <a:blipFill>
                <a:blip r:embed="rId3"/>
                <a:stretch>
                  <a:fillRect l="-1728" b="-55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302.jpeg">
            <a:extLst>
              <a:ext uri="{FF2B5EF4-FFF2-40B4-BE49-F238E27FC236}">
                <a16:creationId xmlns:a16="http://schemas.microsoft.com/office/drawing/2014/main" id="{13B7B9BA-82F9-E4B5-DA8A-FB75618582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6125" y="836820"/>
            <a:ext cx="3472900" cy="3024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7555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EA0A37-4465-FEF8-C278-9D8A17F074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03.jpeg">
            <a:extLst>
              <a:ext uri="{FF2B5EF4-FFF2-40B4-BE49-F238E27FC236}">
                <a16:creationId xmlns:a16="http://schemas.microsoft.com/office/drawing/2014/main" id="{FCCA663F-A9A7-CD62-C0E6-6926E18333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620" y="548800"/>
            <a:ext cx="1385895" cy="39597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DC18925-0D91-0B02-C30F-AD26530F9143}"/>
                  </a:ext>
                </a:extLst>
              </p:cNvPr>
              <p:cNvSpPr txBox="1"/>
              <p:nvPr/>
            </p:nvSpPr>
            <p:spPr>
              <a:xfrm>
                <a:off x="623620" y="874455"/>
                <a:ext cx="10584735" cy="25545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(2024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·甘肃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两个反比例函数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36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36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在第一象限内的图象如图所示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设点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36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PC</a:t>
                </a:r>
                <a:r>
                  <a:rPr lang="en-US" altLang="zh-CN" sz="36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36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轴于点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36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36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PD</a:t>
                </a:r>
                <a:r>
                  <a:rPr lang="en-US" altLang="zh-CN" sz="36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36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轴于点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36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于点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连结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OB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则四边形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PAOB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的面积为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en-US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DC18925-0D91-0B02-C30F-AD26530F91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874455"/>
                <a:ext cx="10584735" cy="2554545"/>
              </a:xfrm>
              <a:prstGeom prst="rect">
                <a:avLst/>
              </a:prstGeom>
              <a:blipFill>
                <a:blip r:embed="rId4"/>
                <a:stretch>
                  <a:fillRect l="-1727" r="-2245" b="-78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FC3095C1-0DCA-83A8-FB1B-41F190946E45}"/>
              </a:ext>
            </a:extLst>
          </p:cNvPr>
          <p:cNvSpPr txBox="1"/>
          <p:nvPr/>
        </p:nvSpPr>
        <p:spPr>
          <a:xfrm>
            <a:off x="767630" y="3468252"/>
            <a:ext cx="453631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A.1	              B.2	</a:t>
            </a:r>
          </a:p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C.3	              D.4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image304.jpeg">
            <a:extLst>
              <a:ext uri="{FF2B5EF4-FFF2-40B4-BE49-F238E27FC236}">
                <a16:creationId xmlns:a16="http://schemas.microsoft.com/office/drawing/2014/main" id="{CD4B8E0E-5519-D1B8-AB42-2A23479C45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5482" y="2924964"/>
            <a:ext cx="3562759" cy="2952205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F44981B7-F1E9-19AF-4A3A-B18394521A21}"/>
              </a:ext>
            </a:extLst>
          </p:cNvPr>
          <p:cNvSpPr txBox="1"/>
          <p:nvPr/>
        </p:nvSpPr>
        <p:spPr>
          <a:xfrm>
            <a:off x="6023995" y="2821921"/>
            <a:ext cx="6045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5043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45FF04-94FB-AA6F-FEDB-7866320801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87.jpeg">
            <a:extLst>
              <a:ext uri="{FF2B5EF4-FFF2-40B4-BE49-F238E27FC236}">
                <a16:creationId xmlns:a16="http://schemas.microsoft.com/office/drawing/2014/main" id="{3E6F5AD5-C1FB-7CA6-F145-58A720ED8C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094" y="579080"/>
            <a:ext cx="5979938" cy="48575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A348E58-13F4-53A4-33DD-755811E8E9C9}"/>
                  </a:ext>
                </a:extLst>
              </p:cNvPr>
              <p:cNvSpPr txBox="1"/>
              <p:nvPr/>
            </p:nvSpPr>
            <p:spPr>
              <a:xfrm>
                <a:off x="526454" y="1268850"/>
                <a:ext cx="11139091" cy="45243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反比例函数与一次函数的交点问题</a:t>
                </a:r>
              </a:p>
              <a:p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求解析式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常从交点的坐标入手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如果能根据其中一个函数的解析式求出交点坐标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把该点坐标代入另一个函数解析式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即可求出另一个函数解析式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不等式问题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直接通过观察两种函数图象的上、下位置对应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的取值范围来确定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面积问题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可利用分割法将图形转化为以坐标轴上的边为底的三角形求解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也可以考虑用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e>
                    </m:d>
                  </m:oMath>
                </a14:m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的几何意义求解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A348E58-13F4-53A4-33DD-755811E8E9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454" y="1268850"/>
                <a:ext cx="11139091" cy="4524315"/>
              </a:xfrm>
              <a:prstGeom prst="rect">
                <a:avLst/>
              </a:prstGeom>
              <a:blipFill>
                <a:blip r:embed="rId4"/>
                <a:stretch>
                  <a:fillRect l="-1641" t="-2561" r="-1258" b="-41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344054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FD7765-F3CF-6E53-7DB9-1C960755C8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C6726DD-D9DD-A4D7-AD58-50E4AD62E6E6}"/>
                  </a:ext>
                </a:extLst>
              </p:cNvPr>
              <p:cNvSpPr txBox="1"/>
              <p:nvPr/>
            </p:nvSpPr>
            <p:spPr>
              <a:xfrm>
                <a:off x="737591" y="548800"/>
                <a:ext cx="10326754" cy="280769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(2024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·河南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(3,3)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在双曲线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&gt;0)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在双曲线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&lt;0)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轴的正半轴上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是以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为斜边的等腰直角三角形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填空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C6726DD-D9DD-A4D7-AD58-50E4AD62E6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7591" y="548800"/>
                <a:ext cx="10326754" cy="2807692"/>
              </a:xfrm>
              <a:prstGeom prst="rect">
                <a:avLst/>
              </a:prstGeom>
              <a:blipFill>
                <a:blip r:embed="rId3"/>
                <a:stretch>
                  <a:fillRect l="-1830" b="-71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1E1DD60-DE36-842C-8DEE-9727FEBF6E41}"/>
                  </a:ext>
                </a:extLst>
              </p:cNvPr>
              <p:cNvSpPr txBox="1"/>
              <p:nvPr/>
            </p:nvSpPr>
            <p:spPr>
              <a:xfrm>
                <a:off x="737591" y="3464385"/>
                <a:ext cx="5934449" cy="20089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(3,3)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在双曲线</a:t>
                </a:r>
                <a:endParaRPr lang="en-US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x&gt;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∴k=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1E1DD60-DE36-842C-8DEE-9727FEBF6E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7591" y="3464385"/>
                <a:ext cx="5934449" cy="2008948"/>
              </a:xfrm>
              <a:prstGeom prst="rect">
                <a:avLst/>
              </a:prstGeom>
              <a:blipFill>
                <a:blip r:embed="rId4"/>
                <a:stretch>
                  <a:fillRect l="-3186" t="-5758" b="-106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305.jpeg">
            <a:extLst>
              <a:ext uri="{FF2B5EF4-FFF2-40B4-BE49-F238E27FC236}">
                <a16:creationId xmlns:a16="http://schemas.microsoft.com/office/drawing/2014/main" id="{481E42B0-4568-50A0-A991-F43914E7C3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60060" y="2996970"/>
            <a:ext cx="3840831" cy="288020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3D80A487-A96D-2453-AF11-1D232AE8E2A5}"/>
              </a:ext>
            </a:extLst>
          </p:cNvPr>
          <p:cNvSpPr txBox="1"/>
          <p:nvPr/>
        </p:nvSpPr>
        <p:spPr>
          <a:xfrm>
            <a:off x="3143795" y="2663709"/>
            <a:ext cx="5040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23680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7B1166-9B95-1174-9BED-420E20EE95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DC59AA0-41C9-CA99-4126-305B28278B84}"/>
              </a:ext>
            </a:extLst>
          </p:cNvPr>
          <p:cNvSpPr txBox="1"/>
          <p:nvPr/>
        </p:nvSpPr>
        <p:spPr>
          <a:xfrm>
            <a:off x="695625" y="548800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求点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F0C2722-EF04-46CF-C05C-8301D90B2036}"/>
                  </a:ext>
                </a:extLst>
              </p:cNvPr>
              <p:cNvSpPr txBox="1"/>
              <p:nvPr/>
            </p:nvSpPr>
            <p:spPr>
              <a:xfrm>
                <a:off x="695625" y="1412860"/>
                <a:ext cx="6105524" cy="42150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36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BN</a:t>
                </a:r>
                <a:r>
                  <a:rPr lang="en-US" altLang="zh-CN" sz="36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36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轴于点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36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lang="en-US" altLang="zh-CN" sz="36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36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轴于点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∵B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(3,3),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∴BN=ON=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MC=</a:t>
                </a:r>
                <a:r>
                  <a:rPr lang="en-US" altLang="zh-CN" sz="36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OM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=b.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x&lt;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∴-ab=-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F0C2722-EF04-46CF-C05C-8301D90B20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1412860"/>
                <a:ext cx="6105524" cy="4215065"/>
              </a:xfrm>
              <a:prstGeom prst="rect">
                <a:avLst/>
              </a:prstGeom>
              <a:blipFill>
                <a:blip r:embed="rId3"/>
                <a:stretch>
                  <a:fillRect l="-2994" t="-2894" r="-2994" b="-46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305.jpeg">
            <a:extLst>
              <a:ext uri="{FF2B5EF4-FFF2-40B4-BE49-F238E27FC236}">
                <a16:creationId xmlns:a16="http://schemas.microsoft.com/office/drawing/2014/main" id="{D2B0D1AB-DC93-D058-E3AA-AFD1AEB38F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8105" y="2420930"/>
            <a:ext cx="3168686" cy="2376165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56FF77BF-A9E3-9F86-3A15-0503FA83650A}"/>
              </a:ext>
            </a:extLst>
          </p:cNvPr>
          <p:cNvGrpSpPr/>
          <p:nvPr/>
        </p:nvGrpSpPr>
        <p:grpSpPr>
          <a:xfrm>
            <a:off x="7248080" y="2276920"/>
            <a:ext cx="3796205" cy="3475425"/>
            <a:chOff x="7248080" y="2276920"/>
            <a:chExt cx="3796205" cy="3475425"/>
          </a:xfrm>
        </p:grpSpPr>
        <p:pic>
          <p:nvPicPr>
            <p:cNvPr id="7" name="image306.jpeg">
              <a:extLst>
                <a:ext uri="{FF2B5EF4-FFF2-40B4-BE49-F238E27FC236}">
                  <a16:creationId xmlns:a16="http://schemas.microsoft.com/office/drawing/2014/main" id="{7444B206-49E9-CB93-A569-59CA59BDD0F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248080" y="2276920"/>
              <a:ext cx="3796205" cy="2846735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888ECA7-DD54-291C-72A9-CC8B84B38E66}"/>
                </a:ext>
              </a:extLst>
            </p:cNvPr>
            <p:cNvSpPr txBox="1"/>
            <p:nvPr/>
          </p:nvSpPr>
          <p:spPr>
            <a:xfrm>
              <a:off x="8421116" y="5229125"/>
              <a:ext cx="145013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sz="28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答案图</a:t>
              </a:r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2380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FA5AD9-0219-1F52-A11D-A51869D29C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41BB0A3-35C9-0D70-A192-9992E35D68AD}"/>
              </a:ext>
            </a:extLst>
          </p:cNvPr>
          <p:cNvSpPr txBox="1"/>
          <p:nvPr/>
        </p:nvSpPr>
        <p:spPr>
          <a:xfrm>
            <a:off x="723830" y="620805"/>
            <a:ext cx="9188435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是以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为斜边的等腰直角三角形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CAB=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AC=AB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CAM+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BAN=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°.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CMA=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ANB=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MCA+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CAM=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ACM=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BAN.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ACM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≌△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BAN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(A.A.S.),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∴BN=AM=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3,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MC=AN=a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∴OA=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-a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AM=b+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-a=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3,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∴a=b.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∵ab=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4,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∴a=b=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∴OA=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即点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的坐标是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(1,0)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22688EE-4098-8BA4-8ABA-8488416514C1}"/>
              </a:ext>
            </a:extLst>
          </p:cNvPr>
          <p:cNvGrpSpPr/>
          <p:nvPr/>
        </p:nvGrpSpPr>
        <p:grpSpPr>
          <a:xfrm>
            <a:off x="7671965" y="2162138"/>
            <a:ext cx="3796205" cy="3475425"/>
            <a:chOff x="7248080" y="2276920"/>
            <a:chExt cx="3796205" cy="3475425"/>
          </a:xfrm>
        </p:grpSpPr>
        <p:pic>
          <p:nvPicPr>
            <p:cNvPr id="5" name="image306.jpeg">
              <a:extLst>
                <a:ext uri="{FF2B5EF4-FFF2-40B4-BE49-F238E27FC236}">
                  <a16:creationId xmlns:a16="http://schemas.microsoft.com/office/drawing/2014/main" id="{38C01829-1425-EB32-EEC1-68731CC0DA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48080" y="2276920"/>
              <a:ext cx="3796205" cy="2846735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A136098-CF7A-ECF0-14EF-05DFAC35B0B2}"/>
                </a:ext>
              </a:extLst>
            </p:cNvPr>
            <p:cNvSpPr txBox="1"/>
            <p:nvPr/>
          </p:nvSpPr>
          <p:spPr>
            <a:xfrm>
              <a:off x="8421116" y="5229125"/>
              <a:ext cx="145013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sz="28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答案图</a:t>
              </a:r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44671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9BFDD4-48B1-4567-7531-360AF7FC08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BA35B4F-1250-9F5B-B3F4-5DC963584601}"/>
                  </a:ext>
                </a:extLst>
              </p:cNvPr>
              <p:cNvSpPr txBox="1"/>
              <p:nvPr/>
            </p:nvSpPr>
            <p:spPr>
              <a:xfrm>
                <a:off x="623620" y="465013"/>
                <a:ext cx="10872755" cy="20089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3600" b="1" dirty="0">
                    <a:solidFill>
                      <a:srgbClr val="ABD8DA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拓展</a:t>
                </a:r>
                <a:r>
                  <a:rPr lang="en-US" altLang="zh-CN" sz="3600" b="1" dirty="0">
                    <a:solidFill>
                      <a:srgbClr val="ABD8DA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的几何意义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):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过反比例函数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3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图象上任意一点分别向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轴、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轴作垂线段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两条垂线段与两坐标轴所围成的矩形的面积为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e>
                    </m:d>
                  </m:oMath>
                </a14:m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BA35B4F-1250-9F5B-B3F4-5DC9635846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465013"/>
                <a:ext cx="10872755" cy="2008948"/>
              </a:xfrm>
              <a:prstGeom prst="rect">
                <a:avLst/>
              </a:prstGeom>
              <a:blipFill>
                <a:blip r:embed="rId3"/>
                <a:stretch>
                  <a:fillRect l="-1682" r="-1626" b="-106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组合 6">
            <a:extLst>
              <a:ext uri="{FF2B5EF4-FFF2-40B4-BE49-F238E27FC236}">
                <a16:creationId xmlns:a16="http://schemas.microsoft.com/office/drawing/2014/main" id="{CA13B423-75EB-6BC6-5901-803DF05B4E3F}"/>
              </a:ext>
            </a:extLst>
          </p:cNvPr>
          <p:cNvGrpSpPr/>
          <p:nvPr/>
        </p:nvGrpSpPr>
        <p:grpSpPr>
          <a:xfrm>
            <a:off x="3215800" y="2810934"/>
            <a:ext cx="6084711" cy="3033199"/>
            <a:chOff x="3215800" y="2810934"/>
            <a:chExt cx="6084711" cy="3033199"/>
          </a:xfrm>
        </p:grpSpPr>
        <p:pic>
          <p:nvPicPr>
            <p:cNvPr id="4" name="image288.jpeg">
              <a:extLst>
                <a:ext uri="{FF2B5EF4-FFF2-40B4-BE49-F238E27FC236}">
                  <a16:creationId xmlns:a16="http://schemas.microsoft.com/office/drawing/2014/main" id="{F2388E55-ED77-8F7B-4565-0CCC13D26A0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15800" y="2810934"/>
              <a:ext cx="6084711" cy="2520984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DB42E3D9-538C-34E9-7BA9-F7D5829B934E}"/>
                </a:ext>
              </a:extLst>
            </p:cNvPr>
            <p:cNvSpPr txBox="1"/>
            <p:nvPr/>
          </p:nvSpPr>
          <p:spPr>
            <a:xfrm>
              <a:off x="5577689" y="5320913"/>
              <a:ext cx="103662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endPara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9873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C5E9F8-4BBD-F230-EE73-A4214D6090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4275634-7FA9-9053-B657-25430D298026}"/>
                  </a:ext>
                </a:extLst>
              </p:cNvPr>
              <p:cNvSpPr txBox="1"/>
              <p:nvPr/>
            </p:nvSpPr>
            <p:spPr>
              <a:xfrm>
                <a:off x="551614" y="431576"/>
                <a:ext cx="11016765" cy="201253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2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zh-CN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的几何意义</a:t>
                </a:r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二</a:t>
                </a:r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):</a:t>
                </a:r>
                <a:r>
                  <a:rPr lang="zh-CN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zh-CN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过反比例函数</a:t>
                </a:r>
                <a:r>
                  <a:rPr lang="en-US" altLang="zh-CN" sz="32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32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2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zh-CN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的图象上任意一点向坐标轴作垂线</a:t>
                </a:r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这一点和垂足以及坐标原点所构成的三角形的面积是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  <m:d>
                      <m:dPr>
                        <m:begChr m:val="|"/>
                        <m:endChr m:val="|"/>
                        <m:ctrlPr>
                          <a:rPr lang="zh-CN" altLang="zh-CN" sz="32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2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e>
                    </m:d>
                  </m:oMath>
                </a14:m>
                <a:r>
                  <a:rPr lang="en-US" altLang="zh-CN" sz="32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4275634-7FA9-9053-B657-25430D2980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4" y="431576"/>
                <a:ext cx="11016765" cy="2012539"/>
              </a:xfrm>
              <a:prstGeom prst="rect">
                <a:avLst/>
              </a:prstGeom>
              <a:blipFill>
                <a:blip r:embed="rId3"/>
                <a:stretch>
                  <a:fillRect l="-1383" r="-442" b="-3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8F33FDBE-1809-7364-A999-8A9B0657FBB0}"/>
              </a:ext>
            </a:extLst>
          </p:cNvPr>
          <p:cNvSpPr txBox="1"/>
          <p:nvPr/>
        </p:nvSpPr>
        <p:spPr>
          <a:xfrm>
            <a:off x="558623" y="4797095"/>
            <a:ext cx="1100975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在利用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的几何意义时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一定要注意图象所处的象限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从而决定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的正负性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850038F3-D389-6078-84F6-5B0A04610A06}"/>
              </a:ext>
            </a:extLst>
          </p:cNvPr>
          <p:cNvGrpSpPr/>
          <p:nvPr/>
        </p:nvGrpSpPr>
        <p:grpSpPr>
          <a:xfrm>
            <a:off x="4367880" y="2054440"/>
            <a:ext cx="5331628" cy="2699321"/>
            <a:chOff x="4367880" y="2054440"/>
            <a:chExt cx="5331628" cy="2699321"/>
          </a:xfrm>
        </p:grpSpPr>
        <p:pic>
          <p:nvPicPr>
            <p:cNvPr id="4" name="image289.jpeg">
              <a:extLst>
                <a:ext uri="{FF2B5EF4-FFF2-40B4-BE49-F238E27FC236}">
                  <a16:creationId xmlns:a16="http://schemas.microsoft.com/office/drawing/2014/main" id="{C9C52C75-05FF-F318-8CC9-451C68B5A5F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67880" y="2054440"/>
              <a:ext cx="5331628" cy="2208971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260C1D4A-7F11-CBB1-21F2-1E11EA59D320}"/>
                </a:ext>
              </a:extLst>
            </p:cNvPr>
            <p:cNvSpPr txBox="1"/>
            <p:nvPr/>
          </p:nvSpPr>
          <p:spPr>
            <a:xfrm>
              <a:off x="6515383" y="4230541"/>
              <a:ext cx="103662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28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endPara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05101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DC4197-5846-3A01-855F-AFA55FCF8E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90.jpeg">
            <a:extLst>
              <a:ext uri="{FF2B5EF4-FFF2-40B4-BE49-F238E27FC236}">
                <a16:creationId xmlns:a16="http://schemas.microsoft.com/office/drawing/2014/main" id="{02231196-4C5C-449B-374F-02707106E3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234" y="531932"/>
            <a:ext cx="7091401" cy="576040"/>
          </a:xfrm>
          <a:prstGeom prst="rect">
            <a:avLst/>
          </a:prstGeom>
        </p:spPr>
      </p:pic>
      <p:pic>
        <p:nvPicPr>
          <p:cNvPr id="3" name="image291.jpeg">
            <a:extLst>
              <a:ext uri="{FF2B5EF4-FFF2-40B4-BE49-F238E27FC236}">
                <a16:creationId xmlns:a16="http://schemas.microsoft.com/office/drawing/2014/main" id="{38D683C0-7267-B457-422F-A6C3E3AFE6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234" y="1323987"/>
            <a:ext cx="8259397" cy="57604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F495BB67-2DCA-EEAE-3823-C9CC5FDDF585}"/>
              </a:ext>
            </a:extLst>
          </p:cNvPr>
          <p:cNvSpPr txBox="1"/>
          <p:nvPr/>
        </p:nvSpPr>
        <p:spPr>
          <a:xfrm>
            <a:off x="2072339" y="1206222"/>
            <a:ext cx="74885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反比例函数与一次函数的综合</a:t>
            </a:r>
          </a:p>
        </p:txBody>
      </p:sp>
      <p:pic>
        <p:nvPicPr>
          <p:cNvPr id="6" name="image293.jpeg">
            <a:extLst>
              <a:ext uri="{FF2B5EF4-FFF2-40B4-BE49-F238E27FC236}">
                <a16:creationId xmlns:a16="http://schemas.microsoft.com/office/drawing/2014/main" id="{1E46B750-47DC-3264-5B31-83916E72B0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0234" y="2116042"/>
            <a:ext cx="810734" cy="44987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95BD04A-B40A-9ACB-D547-063EFDFBC86F}"/>
                  </a:ext>
                </a:extLst>
              </p:cNvPr>
              <p:cNvSpPr txBox="1"/>
              <p:nvPr/>
            </p:nvSpPr>
            <p:spPr>
              <a:xfrm>
                <a:off x="479610" y="1861237"/>
                <a:ext cx="7704535" cy="31169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3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(-1,-3),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连结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并延长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交反比例函数图象于点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为反比例函数图象上一点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横坐标为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-3,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一次函数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ax</a:t>
                </a:r>
                <a:r>
                  <a:rPr lang="en-US" altLang="zh-CN" sz="36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经过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两点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轴交于点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连结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AD.</a:t>
                </a:r>
                <a:endParaRPr lang="zh-CN" altLang="en-US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95BD04A-B40A-9ACB-D547-063EFDFBC8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610" y="1861237"/>
                <a:ext cx="7704535" cy="3116944"/>
              </a:xfrm>
              <a:prstGeom prst="rect">
                <a:avLst/>
              </a:prstGeom>
              <a:blipFill>
                <a:blip r:embed="rId6"/>
                <a:stretch>
                  <a:fillRect l="-2453" r="-3797" b="-64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A28ACD46-4AFE-587D-65F1-7E9D15C3CEEC}"/>
              </a:ext>
            </a:extLst>
          </p:cNvPr>
          <p:cNvSpPr txBox="1"/>
          <p:nvPr/>
        </p:nvSpPr>
        <p:spPr>
          <a:xfrm>
            <a:off x="479610" y="5085115"/>
            <a:ext cx="908124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求反比例函数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和一次函数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的解析式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1" name="image292.jpeg">
            <a:extLst>
              <a:ext uri="{FF2B5EF4-FFF2-40B4-BE49-F238E27FC236}">
                <a16:creationId xmlns:a16="http://schemas.microsoft.com/office/drawing/2014/main" id="{8B87AED8-BAAD-2808-BBEC-5C15A1FCFD0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76110" y="2006961"/>
            <a:ext cx="3436280" cy="2882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0248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A754C2-27C0-C633-2FBA-0EE2AD4F1E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2EAA193-F6EE-908C-CFAE-638993F00B40}"/>
                  </a:ext>
                </a:extLst>
              </p:cNvPr>
              <p:cNvSpPr txBox="1"/>
              <p:nvPr/>
            </p:nvSpPr>
            <p:spPr>
              <a:xfrm>
                <a:off x="695625" y="332785"/>
                <a:ext cx="9288645" cy="579440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将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代入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2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k=-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反比例函数的解析式为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2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由题意可知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关于原点成中心对称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(1,3)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把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x=-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代入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2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2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将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(1,3),(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代入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2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ax+b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</a:p>
              <a:p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2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𝒂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𝒂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2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𝒂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一次函数的解析式为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2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=x+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2EAA193-F6EE-908C-CFAE-638993F00B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332785"/>
                <a:ext cx="9288645" cy="5794407"/>
              </a:xfrm>
              <a:prstGeom prst="rect">
                <a:avLst/>
              </a:prstGeom>
              <a:blipFill>
                <a:blip r:embed="rId3"/>
                <a:stretch>
                  <a:fillRect l="-1640" b="-26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292.jpeg">
            <a:extLst>
              <a:ext uri="{FF2B5EF4-FFF2-40B4-BE49-F238E27FC236}">
                <a16:creationId xmlns:a16="http://schemas.microsoft.com/office/drawing/2014/main" id="{66657FC4-C39F-827C-B7B3-BC6F48B411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0095" y="2276920"/>
            <a:ext cx="3436280" cy="2882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4325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809C29-B79F-7923-8807-8EB54CCB0B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7A30DF3-87DD-F7C0-640A-7F3BB39FB4AB}"/>
              </a:ext>
            </a:extLst>
          </p:cNvPr>
          <p:cNvSpPr txBox="1"/>
          <p:nvPr/>
        </p:nvSpPr>
        <p:spPr>
          <a:xfrm>
            <a:off x="643580" y="548800"/>
            <a:ext cx="90526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直接写出自变量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ED1D1AD-B8F2-F348-C97B-9EEE996F24BE}"/>
              </a:ext>
            </a:extLst>
          </p:cNvPr>
          <p:cNvSpPr txBox="1"/>
          <p:nvPr/>
        </p:nvSpPr>
        <p:spPr>
          <a:xfrm>
            <a:off x="695625" y="1412860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&gt;y</a:t>
            </a:r>
            <a:r>
              <a:rPr lang="en-US" altLang="zh-CN" sz="3600" b="1" baseline="-25000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&lt;x&lt;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x&lt;-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292.jpeg">
            <a:extLst>
              <a:ext uri="{FF2B5EF4-FFF2-40B4-BE49-F238E27FC236}">
                <a16:creationId xmlns:a16="http://schemas.microsoft.com/office/drawing/2014/main" id="{637815CD-32DD-1DDF-3F78-9FE23C5F68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0095" y="1556870"/>
            <a:ext cx="3436280" cy="2882798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65C21F5C-D39E-BE36-46BB-6A4590BA7579}"/>
              </a:ext>
            </a:extLst>
          </p:cNvPr>
          <p:cNvSpPr txBox="1"/>
          <p:nvPr/>
        </p:nvSpPr>
        <p:spPr>
          <a:xfrm>
            <a:off x="643580" y="2340307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ACD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CAC7FC3-5343-009C-1499-236742A87B00}"/>
              </a:ext>
            </a:extLst>
          </p:cNvPr>
          <p:cNvGrpSpPr/>
          <p:nvPr/>
        </p:nvGrpSpPr>
        <p:grpSpPr>
          <a:xfrm>
            <a:off x="8008050" y="1454428"/>
            <a:ext cx="3652772" cy="3701432"/>
            <a:chOff x="8008050" y="1454428"/>
            <a:chExt cx="3652772" cy="3701432"/>
          </a:xfrm>
        </p:grpSpPr>
        <p:pic>
          <p:nvPicPr>
            <p:cNvPr id="11" name="image294.jpeg">
              <a:extLst>
                <a:ext uri="{FF2B5EF4-FFF2-40B4-BE49-F238E27FC236}">
                  <a16:creationId xmlns:a16="http://schemas.microsoft.com/office/drawing/2014/main" id="{0D6363BF-F208-BF7D-EC4D-421074C8B4C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008050" y="1454428"/>
              <a:ext cx="3652772" cy="3064420"/>
            </a:xfrm>
            <a:prstGeom prst="rect">
              <a:avLst/>
            </a:prstGeom>
          </p:spPr>
        </p:pic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B49B07D-9355-3442-EA7B-24D31C7DF3AC}"/>
                </a:ext>
              </a:extLst>
            </p:cNvPr>
            <p:cNvSpPr txBox="1"/>
            <p:nvPr/>
          </p:nvSpPr>
          <p:spPr>
            <a:xfrm>
              <a:off x="9120210" y="4632640"/>
              <a:ext cx="180012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sz="28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答案图</a:t>
              </a:r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020DD46-4058-D703-5D5A-64E498EEB8E1}"/>
              </a:ext>
            </a:extLst>
          </p:cNvPr>
          <p:cNvGrpSpPr/>
          <p:nvPr/>
        </p:nvGrpSpPr>
        <p:grpSpPr>
          <a:xfrm>
            <a:off x="695625" y="3241449"/>
            <a:ext cx="7364470" cy="2419232"/>
            <a:chOff x="695625" y="3241449"/>
            <a:chExt cx="7364470" cy="241923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03170B53-E540-0327-658D-A97FE958E58B}"/>
                </a:ext>
              </a:extLst>
            </p:cNvPr>
            <p:cNvSpPr txBox="1"/>
            <p:nvPr/>
          </p:nvSpPr>
          <p:spPr>
            <a:xfrm>
              <a:off x="695625" y="3241449"/>
              <a:ext cx="7364470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(3)</a:t>
              </a:r>
              <a:r>
                <a:rPr lang="zh-CN" altLang="zh-CN" sz="36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如答案图</a:t>
              </a:r>
              <a:r>
                <a:rPr lang="en-US" altLang="zh-CN" sz="36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sz="36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作</a:t>
              </a:r>
              <a:r>
                <a:rPr lang="en-US" altLang="zh-CN" sz="3600" b="1" i="1" dirty="0" err="1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DE</a:t>
              </a:r>
              <a:r>
                <a:rPr lang="en-US" altLang="zh-CN" sz="3600" b="1" dirty="0" err="1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∥</a:t>
              </a:r>
              <a:r>
                <a:rPr lang="en-US" altLang="zh-CN" sz="3600" b="1" i="1" dirty="0" err="1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y</a:t>
              </a:r>
              <a:r>
                <a:rPr lang="zh-CN" altLang="zh-CN" sz="36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轴交</a:t>
              </a:r>
              <a:r>
                <a:rPr lang="en-US" altLang="zh-CN" sz="3600" b="1" i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AC</a:t>
              </a:r>
              <a:r>
                <a:rPr lang="zh-CN" altLang="zh-CN" sz="36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于点</a:t>
              </a:r>
              <a:r>
                <a:rPr lang="en-US" altLang="zh-CN" sz="3600" b="1" i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E</a:t>
              </a:r>
              <a:r>
                <a:rPr lang="en-US" altLang="zh-CN" sz="36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endPara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r>
                <a:rPr lang="zh-CN" altLang="zh-CN" sz="36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设</a:t>
              </a:r>
              <a:r>
                <a:rPr lang="en-US" altLang="zh-CN" sz="3600" b="1" i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AC</a:t>
              </a:r>
              <a:r>
                <a:rPr lang="zh-CN" altLang="zh-CN" sz="36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所在直线的解析式为</a:t>
              </a:r>
              <a:r>
                <a:rPr lang="en-US" altLang="zh-CN" sz="3600" b="1" i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y=</a:t>
              </a:r>
              <a:r>
                <a:rPr lang="en-US" altLang="zh-CN" sz="3600" b="1" i="1" dirty="0" err="1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mx+n</a:t>
              </a:r>
              <a:r>
                <a:rPr lang="en-US" altLang="zh-CN" sz="36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endPara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64A57DC-A39B-9175-DC9C-ADD41615124D}"/>
                </a:ext>
              </a:extLst>
            </p:cNvPr>
            <p:cNvSpPr txBox="1"/>
            <p:nvPr/>
          </p:nvSpPr>
          <p:spPr>
            <a:xfrm>
              <a:off x="767630" y="4460352"/>
              <a:ext cx="4896340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zh-CN" sz="36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将</a:t>
              </a:r>
              <a:r>
                <a:rPr lang="en-US" altLang="zh-CN" sz="36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3600" b="1" i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-</a:t>
              </a:r>
              <a:r>
                <a:rPr lang="en-US" altLang="zh-CN" sz="36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1,</a:t>
              </a:r>
              <a:r>
                <a:rPr lang="en-US" altLang="zh-CN" sz="3600" b="1" i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-</a:t>
              </a:r>
              <a:r>
                <a:rPr lang="en-US" altLang="zh-CN" sz="36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3),(</a:t>
              </a:r>
              <a:r>
                <a:rPr lang="en-US" altLang="zh-CN" sz="3600" b="1" i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-</a:t>
              </a:r>
              <a:r>
                <a:rPr lang="en-US" altLang="zh-CN" sz="36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3,</a:t>
              </a:r>
              <a:r>
                <a:rPr lang="en-US" altLang="zh-CN" sz="3600" b="1" i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-</a:t>
              </a:r>
              <a:r>
                <a:rPr lang="en-US" altLang="zh-CN" sz="36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1)</a:t>
              </a:r>
              <a:r>
                <a:rPr lang="zh-CN" altLang="zh-CN" sz="36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代入</a:t>
              </a:r>
              <a:endPara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r>
                <a:rPr lang="en-US" altLang="zh-CN" sz="3600" b="1" i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y=</a:t>
              </a:r>
              <a:r>
                <a:rPr lang="en-US" altLang="zh-CN" sz="3600" b="1" i="1" dirty="0" err="1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mx+n</a:t>
              </a:r>
              <a:r>
                <a:rPr lang="en-US" altLang="zh-CN" sz="36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sz="36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得</a:t>
              </a:r>
              <a:endPara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1657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FC64C9-6D44-DF4A-A63A-0A5005A084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BD83027-D40A-8539-0DA6-AFE1E9A11A4C}"/>
                  </a:ext>
                </a:extLst>
              </p:cNvPr>
              <p:cNvSpPr txBox="1"/>
              <p:nvPr/>
            </p:nvSpPr>
            <p:spPr>
              <a:xfrm>
                <a:off x="767630" y="476795"/>
                <a:ext cx="9648670" cy="556344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2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𝒎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𝒏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𝒎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𝒏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2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𝒎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𝒏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𝟒</m:t>
                              </m:r>
                              <m:r>
                                <a:rPr lang="en-US" altLang="zh-CN" sz="32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∴AC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所在直线的解析式为</a:t>
                </a:r>
              </a:p>
              <a:p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y=-x-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令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2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x=-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2,0)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把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x=-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代入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y=-x-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2),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∴S</a:t>
                </a:r>
                <a:r>
                  <a:rPr lang="en-US" altLang="zh-CN" sz="32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2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ACD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=S</a:t>
                </a:r>
                <a:r>
                  <a:rPr lang="en-US" altLang="zh-CN" sz="32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2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CDE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+S</a:t>
                </a:r>
                <a:r>
                  <a:rPr lang="en-US" altLang="zh-CN" sz="32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2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ADE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·(</a:t>
                </a:r>
                <a:r>
                  <a:rPr lang="en-US" altLang="zh-CN" sz="32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200" b="1" i="1" baseline="-25000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32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-x</a:t>
                </a:r>
                <a:r>
                  <a:rPr lang="en-US" altLang="zh-CN" sz="3200" b="1" i="1" baseline="-25000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·(</a:t>
                </a:r>
                <a:r>
                  <a:rPr lang="en-US" altLang="zh-CN" sz="32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200" b="1" i="1" baseline="-25000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200" b="1" i="1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-x</a:t>
                </a:r>
                <a:r>
                  <a:rPr lang="en-US" altLang="zh-CN" sz="3200" b="1" i="1" baseline="-25000" dirty="0" err="1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</a:p>
              <a:p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[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3)]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[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2)]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BD83027-D40A-8539-0DA6-AFE1E9A11A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476795"/>
                <a:ext cx="9648670" cy="5563446"/>
              </a:xfrm>
              <a:prstGeom prst="rect">
                <a:avLst/>
              </a:prstGeom>
              <a:blipFill>
                <a:blip r:embed="rId3"/>
                <a:stretch>
                  <a:fillRect l="-1642" b="-5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组合 3">
            <a:extLst>
              <a:ext uri="{FF2B5EF4-FFF2-40B4-BE49-F238E27FC236}">
                <a16:creationId xmlns:a16="http://schemas.microsoft.com/office/drawing/2014/main" id="{46D97135-FDAC-8F10-7593-605C77D28895}"/>
              </a:ext>
            </a:extLst>
          </p:cNvPr>
          <p:cNvGrpSpPr/>
          <p:nvPr/>
        </p:nvGrpSpPr>
        <p:grpSpPr>
          <a:xfrm>
            <a:off x="7755753" y="620805"/>
            <a:ext cx="3652772" cy="3701432"/>
            <a:chOff x="8008050" y="1454428"/>
            <a:chExt cx="3652772" cy="3701432"/>
          </a:xfrm>
        </p:grpSpPr>
        <p:pic>
          <p:nvPicPr>
            <p:cNvPr id="5" name="image294.jpeg">
              <a:extLst>
                <a:ext uri="{FF2B5EF4-FFF2-40B4-BE49-F238E27FC236}">
                  <a16:creationId xmlns:a16="http://schemas.microsoft.com/office/drawing/2014/main" id="{BA2F9C7D-D643-FFEE-1734-8321DEC488B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008050" y="1454428"/>
              <a:ext cx="3652772" cy="3064420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8A406FC-81D9-0F95-DAE7-CBF77E2C1015}"/>
                </a:ext>
              </a:extLst>
            </p:cNvPr>
            <p:cNvSpPr txBox="1"/>
            <p:nvPr/>
          </p:nvSpPr>
          <p:spPr>
            <a:xfrm>
              <a:off x="9120210" y="4632640"/>
              <a:ext cx="180012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sz="28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答案图</a:t>
              </a:r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59080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63F950-DAE6-985F-6BB2-E907AA249B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95.jpeg">
            <a:extLst>
              <a:ext uri="{FF2B5EF4-FFF2-40B4-BE49-F238E27FC236}">
                <a16:creationId xmlns:a16="http://schemas.microsoft.com/office/drawing/2014/main" id="{1D687178-1704-EDC2-75AD-E7513AF297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635" y="620805"/>
            <a:ext cx="1637913" cy="46797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70231DF-1995-60D4-7A29-C0CA6F3FE1CA}"/>
                  </a:ext>
                </a:extLst>
              </p:cNvPr>
              <p:cNvSpPr txBox="1"/>
              <p:nvPr/>
            </p:nvSpPr>
            <p:spPr>
              <a:xfrm>
                <a:off x="551614" y="1196845"/>
                <a:ext cx="11160775" cy="193918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(2024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·北京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如图是一次函数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</a:t>
                </a:r>
                <a:r>
                  <a:rPr lang="en-US" altLang="zh-CN" sz="36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和反比例函数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𝒎</m:t>
                        </m:r>
                      </m:num>
                      <m:den>
                        <m:r>
                          <a:rPr lang="en-US" altLang="zh-CN" sz="3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观察图象写出当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的取值范围为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en-US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70231DF-1995-60D4-7A29-C0CA6F3FE1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4" y="1196845"/>
                <a:ext cx="11160775" cy="1939185"/>
              </a:xfrm>
              <a:prstGeom prst="rect">
                <a:avLst/>
              </a:prstGeom>
              <a:blipFill>
                <a:blip r:embed="rId4"/>
                <a:stretch>
                  <a:fillRect l="-1638" t="-5975" b="-110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8722EED1-B689-81A3-955A-E2570632292A}"/>
              </a:ext>
            </a:extLst>
          </p:cNvPr>
          <p:cNvSpPr txBox="1"/>
          <p:nvPr/>
        </p:nvSpPr>
        <p:spPr>
          <a:xfrm>
            <a:off x="551615" y="3244095"/>
            <a:ext cx="4680326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&lt;-2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0&lt;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&lt;3	</a:t>
            </a:r>
          </a:p>
          <a:p>
            <a:r>
              <a:rPr lang="en-US" altLang="zh-CN" sz="36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&lt;-2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&lt;3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C.-2&lt;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&lt;0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&gt;3	</a:t>
            </a:r>
          </a:p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D.-2&lt;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&lt;0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0&lt;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&lt;3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image296.jpeg">
            <a:extLst>
              <a:ext uri="{FF2B5EF4-FFF2-40B4-BE49-F238E27FC236}">
                <a16:creationId xmlns:a16="http://schemas.microsoft.com/office/drawing/2014/main" id="{6B179B71-6D20-DF96-292A-0ADDB51C784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28030" y="2636945"/>
            <a:ext cx="3613009" cy="3096215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D1756B60-398E-7A69-17DD-9647D21A3EDA}"/>
              </a:ext>
            </a:extLst>
          </p:cNvPr>
          <p:cNvSpPr txBox="1"/>
          <p:nvPr/>
        </p:nvSpPr>
        <p:spPr>
          <a:xfrm>
            <a:off x="1127655" y="2550235"/>
            <a:ext cx="5760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1259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lkNWFlNzljY2ZmNmU2YzY4ZDViMGQwMmJkNTg1NjEifQ==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884</TotalTime>
  <Words>2047</Words>
  <Application>Microsoft Office PowerPoint</Application>
  <PresentationFormat>宽屏</PresentationFormat>
  <Paragraphs>127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PC</cp:lastModifiedBy>
  <cp:revision>356</cp:revision>
  <dcterms:created xsi:type="dcterms:W3CDTF">2016-07-05T04:43:00Z</dcterms:created>
  <dcterms:modified xsi:type="dcterms:W3CDTF">2024-11-20T15:17:43Z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