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67" r:id="rId2"/>
    <p:sldId id="2599" r:id="rId3"/>
    <p:sldId id="2600" r:id="rId4"/>
    <p:sldId id="2601" r:id="rId5"/>
    <p:sldId id="2602" r:id="rId6"/>
    <p:sldId id="2603" r:id="rId7"/>
    <p:sldId id="2604" r:id="rId8"/>
    <p:sldId id="2605" r:id="rId9"/>
    <p:sldId id="2606" r:id="rId10"/>
    <p:sldId id="2607" r:id="rId11"/>
    <p:sldId id="2608" r:id="rId12"/>
    <p:sldId id="2609" r:id="rId13"/>
    <p:sldId id="2610" r:id="rId14"/>
    <p:sldId id="2611" r:id="rId15"/>
    <p:sldId id="2612" r:id="rId16"/>
    <p:sldId id="2613" r:id="rId17"/>
    <p:sldId id="2614" r:id="rId18"/>
    <p:sldId id="2615" r:id="rId19"/>
    <p:sldId id="2616" r:id="rId20"/>
    <p:sldId id="2617" r:id="rId21"/>
    <p:sldId id="2618" r:id="rId22"/>
    <p:sldId id="2619" r:id="rId23"/>
    <p:sldId id="2620" r:id="rId24"/>
    <p:sldId id="2621" r:id="rId25"/>
    <p:sldId id="2622" r:id="rId26"/>
    <p:sldId id="2623" r:id="rId27"/>
    <p:sldId id="2624" r:id="rId28"/>
    <p:sldId id="2625" r:id="rId29"/>
    <p:sldId id="2626" r:id="rId30"/>
    <p:sldId id="2627" r:id="rId31"/>
    <p:sldId id="2628" r:id="rId32"/>
    <p:sldId id="2629" r:id="rId33"/>
    <p:sldId id="2630" r:id="rId34"/>
    <p:sldId id="2631" r:id="rId35"/>
    <p:sldId id="2632" r:id="rId36"/>
    <p:sldId id="2633" r:id="rId37"/>
    <p:sldId id="2634" r:id="rId38"/>
    <p:sldId id="2635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820A4-399E-E032-DA5B-AC5D7B848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0EC6631-BE2E-8E6C-E21B-267404CFD6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B77492-F372-7C4A-DFDE-7A8BED7FA3A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419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22A79-0CE5-387E-970F-8B5E64CF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1D6F82B-340E-C18B-20BC-C30BC8735E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5C5C251-65C5-2BDE-0B66-42D67491637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26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CF083-7FA3-DC22-9406-AC3644C82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6BDF511-2BE5-1545-705A-32CD452DD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BA7A6FE-5674-FC03-1DDA-F289C819DBD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945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ADF67-C9EA-61EC-F64E-52FF8BCAB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7336BB-FA63-24F7-E1A9-7DAB58558E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90D01D6-6F51-A49E-E876-178E229A79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7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49D96-8AD5-A3F2-DB5C-F1D8139171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A062BD5-FC2D-B3D3-ECD2-8C4C3F39F2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6BF2D34-C541-9E47-E5AC-8AC866DCED1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63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FA0E2-1618-1541-CDB1-D19AF2B46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398F392-56E1-FEBE-5331-32894A607D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B343996-1214-66DE-58AE-168DFB5B9D9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4257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41436-B9E5-C147-414B-21B902D71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F4474BF-BE50-0B41-E8D4-B0BA89A7BB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A6CAA95-25E6-9A67-0AA6-187636E09F3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765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9799B-C8E7-E4CF-1BF0-E3DA674B9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AF7D1B3-A75F-3C9E-612D-45AD432E05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F3D0799-733A-B51D-83AA-D86F3A9A25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979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7BC04-5F5B-3967-CFC8-59FB4D2DE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25D8056-CC72-149B-10A4-1D56B3F96F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A5FE208-8F8A-4BD6-0881-327FD3E6C92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003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DBE27-9802-4B90-7C16-0B1BCAA41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EE1E9E3-C591-B655-9C36-4DD0C6C9F3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73369C2-5A25-9F1C-23AA-2F618BED908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743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53A29-455F-62FB-0A65-F088AF5F6E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651412A-0F51-47CA-0D13-8073F14124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716972F-02A2-BA67-65ED-BA8A17BF1C0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3839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199CF-1A6B-5537-006E-9D9F4B029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2CCD29C-547C-8B4E-7B73-BF2D008927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3CD34F7-3432-42D6-DBCF-9235C821444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6376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75CA3-A1BF-0120-31C6-8C23CD5CD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C6AD201-1252-A7A4-5A82-F051BCCA0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8B83A82-E9D9-A5A9-0BED-DD7E76F4270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523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8B5D0-40DF-6EFF-4BCA-34A0B26E4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F5191CC-8D20-4DB6-DE5A-61356010EE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231FBD8-324E-A529-06FD-2684E1EC101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7108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C9B04-65F5-4401-9773-D832CF1AC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2C04CC4-F85B-FDF3-F9F3-AC70ADCEE2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6E2EBE7-1BA0-52DA-F63F-2DB9F21219D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579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20665-259A-BB3C-B922-40121A8FE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367FFA-36F7-90B1-634B-AE2B551B87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D02EC41-A29F-9D49-CFD4-667F242F91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704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50318-3EC3-71EA-CB7C-EFF1F4EFB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D19D725-8AD3-17D0-F12A-193EFCB2C4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E6D5793-7368-D6E8-91CC-CBAE7F2D474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1354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44317-85CF-2123-F6E7-8EC01F703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4BA7B68-3606-B714-B681-6F482C0CDC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954BF5E-BBDE-54F2-FD12-B29A556927F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549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366F7-0F88-A5CF-E1F6-084E86090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5F163A6-A702-8F9D-AC15-FF383344AB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6901F7D-E709-4705-06B6-DC3404FB908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70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8E862-CDB6-6403-CE68-52763D74C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357E4D0-E479-022B-EEE7-E0534CA017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AEC6DA5-C5F2-F102-0F00-F54518D751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686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218B3-0471-9088-E473-466D53698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B540C93-9406-9B52-6FF6-FFB573B608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849E5E5-1E69-108E-0955-7C16E38D3C2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05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73F40-8AA6-09B4-33D1-2C4EF66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776998D-B322-8E60-094E-DFEB1D64EC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BEE1E9B-3CD9-B723-493E-1D7286D3688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3420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173B4-8FC4-365E-C6D6-F5C2F8935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DF098DB-6950-16CA-151C-858A5A4167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37A06EC-4523-38F5-C7EF-19ADF58822A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990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CB98B-16AF-2BEA-A66B-7F53D57B2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59A047D-C495-C966-FE45-224DB5DA4D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7A954BF-1A6F-18F8-D15B-3991D13401B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089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704AD-A5D5-333D-A17A-CFC4FA27A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B1B1AF4-3683-4762-A146-13ED06DEA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BD7D3B1-B4AD-E24B-4FD6-3B86D448044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9067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701946-9226-726B-CD72-5B9564A17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4CA1E4E-C76E-8250-37A9-65600E1F86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B95E714-66B5-610D-4247-207FF951AEF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6047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3A231-3BC1-C260-B56E-A1ED6B503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53636F6-5730-AD3A-EFB3-36C52E14D6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7EFE6AC-0AFF-E414-D2EE-34B9D8E3145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6145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EF18D-DBCB-302B-A9B2-E28E138BF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B0F6DAA-395D-050A-391F-12C92C8A93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36DB720-302C-4393-6F51-7944678D2CA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5194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FF9DD-6CC8-7179-822D-A6D8ADCA5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D3D5FCB-6E9A-E3F5-4C22-D4DF7CF6F9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DF1FEDF-9F4E-6E3E-A2E9-73C0E6F1653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13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2FBFB-BFC7-A775-8A62-F9EC4D8A9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DD89833-C9A0-28E0-78E6-1A2411B4DD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9F2C2FE-69AD-2E00-EFF8-B6C90C6488F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7125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92912-8FF2-90E0-E026-C868E69F7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8749910-2997-DD69-542A-43BC9EF140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C5A9813-CAD3-CB23-94E4-E8CD901D2D8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851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76FB3-374D-E696-A0B5-E576CD6C8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C6C5CA-BC5B-8631-D66F-BD827F7D4A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2CCE6E9-D908-3736-516F-1A35652BD59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31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971D7-4015-A171-307B-259260FBA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C93A057-F23C-C385-DDEC-D58F882DA1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A74E359-B133-467A-7F68-E6C197AD26A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488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6210E-4DCD-355C-8167-BD981A076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4BA3F8E-D1B1-E6E2-EB6B-3916BFE30B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701A1CA-C1D5-D22E-A401-E7EFDB7A920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776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43F1E-95F0-027A-21F4-81F73470E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9478CB2-35F1-FE89-970B-7AE8D3861E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70099B9-BAA5-B970-0329-332B75D4F07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058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DEA38-6F10-1271-4B08-6BCBCA193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12FCBD2-2AAE-346C-9875-E7469959AB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0382CDD-EF53-9DDC-F71F-FA1A59F5EB2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277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D6996-5B5E-E680-7043-0EFF47403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363AAD5-F738-F71D-A097-2C91078453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79FE731-D57E-C6FC-6D76-AB9A326C8C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73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TIF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T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16.T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17.T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6F9655-7DC6-5C3A-6AF4-9884E69D0BD3}"/>
              </a:ext>
            </a:extLst>
          </p:cNvPr>
          <p:cNvSpPr txBox="1"/>
          <p:nvPr/>
        </p:nvSpPr>
        <p:spPr>
          <a:xfrm>
            <a:off x="2711765" y="1844890"/>
            <a:ext cx="6509003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《函数及其图象》</a:t>
            </a:r>
            <a:endParaRPr lang="en-US" altLang="zh-CN" sz="6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6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章末达标检测卷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E85E9-B208-B0F6-A06E-DCB41F27F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E02FD8-CDDB-B5E6-4F52-2699672DAC2F}"/>
                  </a:ext>
                </a:extLst>
              </p:cNvPr>
              <p:cNvSpPr txBox="1"/>
              <p:nvPr/>
            </p:nvSpPr>
            <p:spPr>
              <a:xfrm>
                <a:off x="623620" y="764815"/>
                <a:ext cx="9936690" cy="45241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二、填空题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若长方形的面积是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相邻两边的长分别为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的函数表达式为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的图象在每一象限内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的增大而增大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E02FD8-CDDB-B5E6-4F52-2699672DA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764815"/>
                <a:ext cx="9936690" cy="4524124"/>
              </a:xfrm>
              <a:prstGeom prst="rect">
                <a:avLst/>
              </a:prstGeom>
              <a:blipFill>
                <a:blip r:embed="rId3"/>
                <a:stretch>
                  <a:fillRect l="-1840" r="-1902" b="-4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6FC9DB-AD5A-3E67-E966-13871C645E26}"/>
                  </a:ext>
                </a:extLst>
              </p:cNvPr>
              <p:cNvSpPr txBox="1"/>
              <p:nvPr/>
            </p:nvSpPr>
            <p:spPr>
              <a:xfrm>
                <a:off x="6672040" y="2276920"/>
                <a:ext cx="1324642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zh-CN" altLang="zh-CN" sz="36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i="1" dirty="0">
                  <a:solidFill>
                    <a:srgbClr val="DB251C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6FC9DB-AD5A-3E67-E966-13871C645E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040" y="2276920"/>
                <a:ext cx="1324642" cy="892552"/>
              </a:xfrm>
              <a:prstGeom prst="rect">
                <a:avLst/>
              </a:prstGeom>
              <a:blipFill>
                <a:blip r:embed="rId4"/>
                <a:stretch>
                  <a:fillRect l="-13761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0B0C756-53DB-7CB7-6416-12CE8D0F96A9}"/>
              </a:ext>
            </a:extLst>
          </p:cNvPr>
          <p:cNvSpPr txBox="1"/>
          <p:nvPr/>
        </p:nvSpPr>
        <p:spPr>
          <a:xfrm>
            <a:off x="7334361" y="4622423"/>
            <a:ext cx="10651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692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4DF25-5AD3-9DBB-75D9-95ECA61C7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5401D76-CCBA-965A-AD5D-508855ADFAEE}"/>
              </a:ext>
            </a:extLst>
          </p:cNvPr>
          <p:cNvSpPr txBox="1"/>
          <p:nvPr/>
        </p:nvSpPr>
        <p:spPr>
          <a:xfrm>
            <a:off x="623619" y="620805"/>
            <a:ext cx="104407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的图象如图所示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5.jpeg">
            <a:extLst>
              <a:ext uri="{FF2B5EF4-FFF2-40B4-BE49-F238E27FC236}">
                <a16:creationId xmlns:a16="http://schemas.microsoft.com/office/drawing/2014/main" id="{1ED4E1A0-F0EB-D175-7917-F40E87517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250" y="2204915"/>
            <a:ext cx="3463499" cy="35796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2335CF5-85EF-BF63-D549-B59174531CB2}"/>
              </a:ext>
            </a:extLst>
          </p:cNvPr>
          <p:cNvSpPr txBox="1"/>
          <p:nvPr/>
        </p:nvSpPr>
        <p:spPr>
          <a:xfrm>
            <a:off x="4511890" y="1174803"/>
            <a:ext cx="146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&lt;y&lt;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824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B2460-27BA-ECF4-322E-7947EA107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E1ECC9C-05A8-6AEC-D360-94439275FB9E}"/>
              </a:ext>
            </a:extLst>
          </p:cNvPr>
          <p:cNvSpPr txBox="1"/>
          <p:nvPr/>
        </p:nvSpPr>
        <p:spPr>
          <a:xfrm>
            <a:off x="695625" y="548800"/>
            <a:ext cx="108007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轴分别交于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(-2,0)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那么此函数的图象与函数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的图象交点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.jpeg">
            <a:extLst>
              <a:ext uri="{FF2B5EF4-FFF2-40B4-BE49-F238E27FC236}">
                <a16:creationId xmlns:a16="http://schemas.microsoft.com/office/drawing/2014/main" id="{C4DC5228-11BC-4BFC-A8AE-C0C2C5AB1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845" y="2636945"/>
            <a:ext cx="4176290" cy="32622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2FDCC72-D87C-C589-975A-499DAFC7FDD3}"/>
              </a:ext>
            </a:extLst>
          </p:cNvPr>
          <p:cNvSpPr txBox="1"/>
          <p:nvPr/>
        </p:nvSpPr>
        <p:spPr>
          <a:xfrm>
            <a:off x="4655900" y="1656795"/>
            <a:ext cx="115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(4,3)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840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BE765-98F6-3C50-1B6A-BFF8D0B8F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FA93EC-A590-C7B7-1C7A-2949275B00EA}"/>
                  </a:ext>
                </a:extLst>
              </p:cNvPr>
              <p:cNvSpPr txBox="1"/>
              <p:nvPr/>
            </p:nvSpPr>
            <p:spPr>
              <a:xfrm>
                <a:off x="731627" y="836820"/>
                <a:ext cx="10728745" cy="3502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(1,2),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𝒎𝒙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的解为</a:t>
                </a:r>
                <a:r>
                  <a:rPr lang="en-US" altLang="zh-CN" sz="36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   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FA93EC-A590-C7B7-1C7A-2949275B00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627" y="836820"/>
                <a:ext cx="10728745" cy="3502882"/>
              </a:xfrm>
              <a:prstGeom prst="rect">
                <a:avLst/>
              </a:prstGeom>
              <a:blipFill>
                <a:blip r:embed="rId3"/>
                <a:stretch>
                  <a:fillRect l="-1705" r="-1761" b="-5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EA8268-5A86-6EE7-8FDB-366F276F6973}"/>
                  </a:ext>
                </a:extLst>
              </p:cNvPr>
              <p:cNvSpPr txBox="1"/>
              <p:nvPr/>
            </p:nvSpPr>
            <p:spPr>
              <a:xfrm>
                <a:off x="2423745" y="3032902"/>
                <a:ext cx="2116697" cy="13281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zh-CN" altLang="zh-CN" sz="36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zh-CN" altLang="zh-CN" sz="36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EA8268-5A86-6EE7-8FDB-366F276F6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745" y="3032902"/>
                <a:ext cx="2116697" cy="13281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866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BBA7E-5CAB-91EE-8517-5BDEE20E0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592184-7DBB-7D90-5C0E-469FD3D72A80}"/>
                  </a:ext>
                </a:extLst>
              </p:cNvPr>
              <p:cNvSpPr txBox="1"/>
              <p:nvPr/>
            </p:nvSpPr>
            <p:spPr>
              <a:xfrm>
                <a:off x="479610" y="408138"/>
                <a:ext cx="10800750" cy="19393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(3,5)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kumimoji="0" lang="en-US" altLang="zh-CN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为常数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kumimoji="0" lang="zh-CN" altLang="zh-CN" sz="3600" b="1" i="0" u="sng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kumimoji="0" lang="en-US" altLang="zh-CN" sz="3600" b="1" i="0" u="sng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kumimoji="0" lang="zh-CN" altLang="zh-CN" sz="3600" b="1" i="0" u="sng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592184-7DBB-7D90-5C0E-469FD3D72A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408138"/>
                <a:ext cx="10800750" cy="1939313"/>
              </a:xfrm>
              <a:prstGeom prst="rect">
                <a:avLst/>
              </a:prstGeom>
              <a:blipFill>
                <a:blip r:embed="rId3"/>
                <a:stretch>
                  <a:fillRect l="-1750" r="-1750" b="-4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111BC5-2470-00AA-368E-C16CE4C6DF7A}"/>
                  </a:ext>
                </a:extLst>
              </p:cNvPr>
              <p:cNvSpPr txBox="1"/>
              <p:nvPr/>
            </p:nvSpPr>
            <p:spPr>
              <a:xfrm>
                <a:off x="2999785" y="1246766"/>
                <a:ext cx="964617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111BC5-2470-00AA-368E-C16CE4C6D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785" y="1246766"/>
                <a:ext cx="964617" cy="892552"/>
              </a:xfrm>
              <a:prstGeom prst="rect">
                <a:avLst/>
              </a:prstGeom>
              <a:blipFill>
                <a:blip r:embed="rId4"/>
                <a:stretch>
                  <a:fillRect l="-18987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38F5219-6312-DC13-844B-B2ED9EEEEAD4}"/>
              </a:ext>
            </a:extLst>
          </p:cNvPr>
          <p:cNvSpPr txBox="1"/>
          <p:nvPr/>
        </p:nvSpPr>
        <p:spPr>
          <a:xfrm>
            <a:off x="479610" y="2492935"/>
            <a:ext cx="72005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医药研究所试验某种新药药效时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成人如果按剂量服用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血液中每毫升含药量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随时间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的变化如图所示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如果每毫升血液中含药量超过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时治疗疾病为有效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那么有效时间是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8.jpeg">
            <a:extLst>
              <a:ext uri="{FF2B5EF4-FFF2-40B4-BE49-F238E27FC236}">
                <a16:creationId xmlns:a16="http://schemas.microsoft.com/office/drawing/2014/main" id="{827C2E32-734D-2245-7BB3-D3DBB8B66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1003" y="2507685"/>
            <a:ext cx="3901387" cy="2227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281E0D3-EEDD-457A-FDE8-0258252D9F19}"/>
              </a:ext>
            </a:extLst>
          </p:cNvPr>
          <p:cNvSpPr txBox="1"/>
          <p:nvPr/>
        </p:nvSpPr>
        <p:spPr>
          <a:xfrm>
            <a:off x="8616175" y="5085115"/>
            <a:ext cx="18721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734AC76-B18E-9784-81AD-6DF304CACDA6}"/>
              </a:ext>
            </a:extLst>
          </p:cNvPr>
          <p:cNvSpPr txBox="1"/>
          <p:nvPr/>
        </p:nvSpPr>
        <p:spPr>
          <a:xfrm>
            <a:off x="5095381" y="5255324"/>
            <a:ext cx="640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319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FC7B7-4AAB-0004-4564-96F07C715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7ABA03-D32C-07CC-1AAC-C77FE20E208D}"/>
                  </a:ext>
                </a:extLst>
              </p:cNvPr>
              <p:cNvSpPr txBox="1"/>
              <p:nvPr/>
            </p:nvSpPr>
            <p:spPr>
              <a:xfrm>
                <a:off x="587617" y="476795"/>
                <a:ext cx="11016765" cy="2562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长方形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分别在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轴的正半轴上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ODE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7ABA03-D32C-07CC-1AAC-C77FE20E20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476795"/>
                <a:ext cx="11016765" cy="2562946"/>
              </a:xfrm>
              <a:prstGeom prst="rect">
                <a:avLst/>
              </a:prstGeom>
              <a:blipFill>
                <a:blip r:embed="rId3"/>
                <a:stretch>
                  <a:fillRect l="-1659" t="-4513" r="-1659" b="-8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9.jpeg">
            <a:extLst>
              <a:ext uri="{FF2B5EF4-FFF2-40B4-BE49-F238E27FC236}">
                <a16:creationId xmlns:a16="http://schemas.microsoft.com/office/drawing/2014/main" id="{EFE435D0-BF86-5DA2-9C5C-F999DD6E4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90" y="3140979"/>
            <a:ext cx="3168220" cy="27717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ADC9A44-65EF-A405-7AC9-E693CFF77230}"/>
              </a:ext>
            </a:extLst>
          </p:cNvPr>
          <p:cNvSpPr txBox="1"/>
          <p:nvPr/>
        </p:nvSpPr>
        <p:spPr>
          <a:xfrm>
            <a:off x="8832190" y="2375495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01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17C75-A6E0-4101-C9D0-AB72BEE4B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D1DEC57-CB85-AA4F-C071-E8F5111E0BA7}"/>
              </a:ext>
            </a:extLst>
          </p:cNvPr>
          <p:cNvSpPr txBox="1"/>
          <p:nvPr/>
        </p:nvSpPr>
        <p:spPr>
          <a:xfrm>
            <a:off x="551615" y="188775"/>
            <a:ext cx="10656740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三、解答题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本大题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其余每题各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解答时每小题必须给出必要的演算过程或推理步骤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画出必要的图形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包括辅助线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=(6+3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函数的图象过原点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809399-76AF-7938-CB48-E782F41C7422}"/>
              </a:ext>
            </a:extLst>
          </p:cNvPr>
          <p:cNvSpPr txBox="1"/>
          <p:nvPr/>
        </p:nvSpPr>
        <p:spPr>
          <a:xfrm>
            <a:off x="523930" y="4330935"/>
            <a:ext cx="964867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x+n-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的图象过原点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82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60F3E-4CFE-EB6A-39C9-71E15E7B7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EF069A-CACE-6E85-0655-4E97674EAA1C}"/>
              </a:ext>
            </a:extLst>
          </p:cNvPr>
          <p:cNvSpPr txBox="1"/>
          <p:nvPr/>
        </p:nvSpPr>
        <p:spPr>
          <a:xfrm>
            <a:off x="839635" y="616293"/>
            <a:ext cx="1065674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满足什么条件时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函数的图象经过第一、二、三象限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6A1730-E193-7163-DF0E-6237297A5E56}"/>
              </a:ext>
            </a:extLst>
          </p:cNvPr>
          <p:cNvSpPr txBox="1"/>
          <p:nvPr/>
        </p:nvSpPr>
        <p:spPr>
          <a:xfrm>
            <a:off x="839634" y="2420930"/>
            <a:ext cx="943265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该函数的图象经过第一、二、三象限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m&gt;-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8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C3C8E-6206-3478-F9D7-E0F9CBE7C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F06EFD-D4C4-C8BC-3FB4-054B09DCCE7B}"/>
              </a:ext>
            </a:extLst>
          </p:cNvPr>
          <p:cNvSpPr txBox="1"/>
          <p:nvPr/>
        </p:nvSpPr>
        <p:spPr>
          <a:xfrm>
            <a:off x="695625" y="476795"/>
            <a:ext cx="1072874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是第一象限内一个动点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且在直线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+8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的横坐标为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APO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的面积为多少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06B76F-AA3A-4647-164F-F82959E8D5AE}"/>
                  </a:ext>
                </a:extLst>
              </p:cNvPr>
              <p:cNvSpPr txBox="1"/>
              <p:nvPr/>
            </p:nvSpPr>
            <p:spPr>
              <a:xfrm>
                <a:off x="767630" y="2298595"/>
                <a:ext cx="6840475" cy="36599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是第一象限内一个动点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且在直线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APO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06B76F-AA3A-4647-164F-F82959E8D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2298595"/>
                <a:ext cx="6840475" cy="3659913"/>
              </a:xfrm>
              <a:prstGeom prst="rect">
                <a:avLst/>
              </a:prstGeom>
              <a:blipFill>
                <a:blip r:embed="rId3"/>
                <a:stretch>
                  <a:fillRect l="-2763" t="-3167" r="-4278" b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.jpeg">
            <a:extLst>
              <a:ext uri="{FF2B5EF4-FFF2-40B4-BE49-F238E27FC236}">
                <a16:creationId xmlns:a16="http://schemas.microsoft.com/office/drawing/2014/main" id="{0FDFF926-90A9-4A57-BEA4-0E24970401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170" y="2564940"/>
            <a:ext cx="2520175" cy="312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11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29E5B-5D24-DFB5-424D-F22825F89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055F2E-EACA-260C-B678-0F4772A54BD7}"/>
              </a:ext>
            </a:extLst>
          </p:cNvPr>
          <p:cNvSpPr txBox="1"/>
          <p:nvPr/>
        </p:nvSpPr>
        <p:spPr>
          <a:xfrm>
            <a:off x="445605" y="620805"/>
            <a:ext cx="1094476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APO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用含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的表达式表示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EA391E-001C-10E2-8CE1-A424AEB4E16C}"/>
                  </a:ext>
                </a:extLst>
              </p:cNvPr>
              <p:cNvSpPr txBox="1"/>
              <p:nvPr/>
            </p:nvSpPr>
            <p:spPr>
              <a:xfrm>
                <a:off x="551615" y="2290266"/>
                <a:ext cx="8352580" cy="2851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APO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16(0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&lt;x&lt;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EA391E-001C-10E2-8CE1-A424AEB4E1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290266"/>
                <a:ext cx="8352580" cy="2851165"/>
              </a:xfrm>
              <a:prstGeom prst="rect">
                <a:avLst/>
              </a:prstGeom>
              <a:blipFill>
                <a:blip r:embed="rId3"/>
                <a:stretch>
                  <a:fillRect l="-2188" b="-7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0.jpeg">
            <a:extLst>
              <a:ext uri="{FF2B5EF4-FFF2-40B4-BE49-F238E27FC236}">
                <a16:creationId xmlns:a16="http://schemas.microsoft.com/office/drawing/2014/main" id="{79824649-7545-FE14-82AC-5905DA2CC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170" y="1866025"/>
            <a:ext cx="2808195" cy="348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8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FA96D-990D-3AB1-1817-B31598020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ACE82E-C848-8FED-B341-9903E685F7CB}"/>
                  </a:ext>
                </a:extLst>
              </p:cNvPr>
              <p:cNvSpPr txBox="1"/>
              <p:nvPr/>
            </p:nvSpPr>
            <p:spPr>
              <a:xfrm>
                <a:off x="695624" y="548800"/>
                <a:ext cx="10152705" cy="28550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一、选择题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本大题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每小题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≥2	    B.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≠2	        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&gt;2	   D.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ACE82E-C848-8FED-B341-9903E685F7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548800"/>
                <a:ext cx="10152705" cy="2855077"/>
              </a:xfrm>
              <a:prstGeom prst="rect">
                <a:avLst/>
              </a:prstGeom>
              <a:blipFill>
                <a:blip r:embed="rId3"/>
                <a:stretch>
                  <a:fillRect l="-1801" b="-7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1">
            <a:extLst>
              <a:ext uri="{FF2B5EF4-FFF2-40B4-BE49-F238E27FC236}">
                <a16:creationId xmlns:a16="http://schemas.microsoft.com/office/drawing/2014/main" id="{DC336318-A9A8-2613-CCAD-DAE55A327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949" y="3717020"/>
            <a:ext cx="11160776" cy="164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若函数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3000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kumimoji="0" lang="en-US" altLang="zh-CN" sz="3600" b="1" i="1" u="none" strike="noStrike" cap="none" normalizeH="0" baseline="3000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|-1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是一次函数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=±2	 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	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	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≠-1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2E8F52-F90F-07DC-6298-6CB1AC75DC09}"/>
              </a:ext>
            </a:extLst>
          </p:cNvPr>
          <p:cNvSpPr txBox="1"/>
          <p:nvPr/>
        </p:nvSpPr>
        <p:spPr>
          <a:xfrm>
            <a:off x="8472165" y="1772885"/>
            <a:ext cx="3885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CBA3E6-42C0-4B25-392F-19C4BBFC8280}"/>
              </a:ext>
            </a:extLst>
          </p:cNvPr>
          <p:cNvSpPr txBox="1"/>
          <p:nvPr/>
        </p:nvSpPr>
        <p:spPr>
          <a:xfrm>
            <a:off x="10440680" y="3957415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787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D1149-E712-8382-FF02-B17BB42FB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FE95E8-C0B9-BF18-11F0-DC16460D9257}"/>
              </a:ext>
            </a:extLst>
          </p:cNvPr>
          <p:cNvSpPr txBox="1"/>
          <p:nvPr/>
        </p:nvSpPr>
        <p:spPr>
          <a:xfrm>
            <a:off x="623620" y="476795"/>
            <a:ext cx="1094476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某游泳池有水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4 000 m</a:t>
            </a:r>
            <a:r>
              <a:rPr lang="en-US" altLang="zh-CN" sz="32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现放水清洗池子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工作人员记录放水的时间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与池内水量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:m</a:t>
            </a:r>
            <a:r>
              <a:rPr lang="en-US" altLang="zh-CN" sz="32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的对应变化的情况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如下表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90F2000-0777-939E-0090-75C6E9DFC6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124275"/>
              </p:ext>
            </p:extLst>
          </p:nvPr>
        </p:nvGraphicFramePr>
        <p:xfrm>
          <a:off x="1145655" y="2226666"/>
          <a:ext cx="9900690" cy="1033780"/>
        </p:xfrm>
        <a:graphic>
          <a:graphicData uri="http://schemas.openxmlformats.org/drawingml/2006/table">
            <a:tbl>
              <a:tblPr firstRow="1" firstCol="1" bandRow="1"/>
              <a:tblGrid>
                <a:gridCol w="2772192">
                  <a:extLst>
                    <a:ext uri="{9D8B030D-6E8A-4147-A177-3AD203B41FA5}">
                      <a16:colId xmlns:a16="http://schemas.microsoft.com/office/drawing/2014/main" val="2514852995"/>
                    </a:ext>
                  </a:extLst>
                </a:gridCol>
                <a:gridCol w="1188083">
                  <a:extLst>
                    <a:ext uri="{9D8B030D-6E8A-4147-A177-3AD203B41FA5}">
                      <a16:colId xmlns:a16="http://schemas.microsoft.com/office/drawing/2014/main" val="920462270"/>
                    </a:ext>
                  </a:extLst>
                </a:gridCol>
                <a:gridCol w="1188083">
                  <a:extLst>
                    <a:ext uri="{9D8B030D-6E8A-4147-A177-3AD203B41FA5}">
                      <a16:colId xmlns:a16="http://schemas.microsoft.com/office/drawing/2014/main" val="1866861275"/>
                    </a:ext>
                  </a:extLst>
                </a:gridCol>
                <a:gridCol w="1188083">
                  <a:extLst>
                    <a:ext uri="{9D8B030D-6E8A-4147-A177-3AD203B41FA5}">
                      <a16:colId xmlns:a16="http://schemas.microsoft.com/office/drawing/2014/main" val="1404832700"/>
                    </a:ext>
                  </a:extLst>
                </a:gridCol>
                <a:gridCol w="1188083">
                  <a:extLst>
                    <a:ext uri="{9D8B030D-6E8A-4147-A177-3AD203B41FA5}">
                      <a16:colId xmlns:a16="http://schemas.microsoft.com/office/drawing/2014/main" val="3438615302"/>
                    </a:ext>
                  </a:extLst>
                </a:gridCol>
                <a:gridCol w="1188083">
                  <a:extLst>
                    <a:ext uri="{9D8B030D-6E8A-4147-A177-3AD203B41FA5}">
                      <a16:colId xmlns:a16="http://schemas.microsoft.com/office/drawing/2014/main" val="1598068633"/>
                    </a:ext>
                  </a:extLst>
                </a:gridCol>
                <a:gridCol w="1188083">
                  <a:extLst>
                    <a:ext uri="{9D8B030D-6E8A-4147-A177-3AD203B41FA5}">
                      <a16:colId xmlns:a16="http://schemas.microsoft.com/office/drawing/2014/main" val="63383208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32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分钟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020931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水量</a:t>
                      </a:r>
                      <a:r>
                        <a:rPr lang="en-US" sz="32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(m</a:t>
                      </a:r>
                      <a:r>
                        <a:rPr lang="en-US" sz="3200" b="1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3 750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3 500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3 250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3 000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662669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4EB85BA2-B647-6E11-BEC4-6E90E7977731}"/>
              </a:ext>
            </a:extLst>
          </p:cNvPr>
          <p:cNvSpPr txBox="1"/>
          <p:nvPr/>
        </p:nvSpPr>
        <p:spPr>
          <a:xfrm>
            <a:off x="785631" y="3470125"/>
            <a:ext cx="1062073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根据上表提供的信息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当放水到第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池内有水多少立方米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B98696-E145-D364-9EE5-E889054FB7E3}"/>
              </a:ext>
            </a:extLst>
          </p:cNvPr>
          <p:cNvSpPr txBox="1"/>
          <p:nvPr/>
        </p:nvSpPr>
        <p:spPr>
          <a:xfrm>
            <a:off x="785631" y="4654846"/>
            <a:ext cx="100807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:(1)4 000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2 000(m</a:t>
            </a:r>
            <a:r>
              <a:rPr lang="en-US" altLang="zh-CN" sz="32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所以当放水到第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分钟时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池内有水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2 000 m</a:t>
            </a:r>
            <a:r>
              <a:rPr lang="en-US" altLang="zh-CN" sz="32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67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21F8F-CAC8-0C10-57BC-5BBCAA0B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481415-90B5-8ECF-2981-3BA2346870DF}"/>
              </a:ext>
            </a:extLst>
          </p:cNvPr>
          <p:cNvSpPr txBox="1"/>
          <p:nvPr/>
        </p:nvSpPr>
        <p:spPr>
          <a:xfrm>
            <a:off x="551615" y="620805"/>
            <a:ext cx="107287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请你用函数表达式表示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并写出自变量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4777E0-768E-AEC9-D2B4-892E0CCED869}"/>
                  </a:ext>
                </a:extLst>
              </p:cNvPr>
              <p:cNvSpPr txBox="1"/>
              <p:nvPr/>
            </p:nvSpPr>
            <p:spPr>
              <a:xfrm>
                <a:off x="623620" y="1988900"/>
                <a:ext cx="10728745" cy="35441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通过描点可以确定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的一次函数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故设函数关系式为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3 500,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3 000,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𝟓𝟎𝟎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𝟐𝟓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4 000(0≤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≤16)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4777E0-768E-AEC9-D2B4-892E0CCED8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988900"/>
                <a:ext cx="10728745" cy="3544112"/>
              </a:xfrm>
              <a:prstGeom prst="rect">
                <a:avLst/>
              </a:prstGeom>
              <a:blipFill>
                <a:blip r:embed="rId3"/>
                <a:stretch>
                  <a:fillRect l="-1705" t="-3265" r="-1761" b="-5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398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65941-8168-4611-5461-1E6A821EA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937FA0-C0D9-ACC3-E295-72AEB27D7C6F}"/>
                  </a:ext>
                </a:extLst>
              </p:cNvPr>
              <p:cNvSpPr txBox="1"/>
              <p:nvPr/>
            </p:nvSpPr>
            <p:spPr>
              <a:xfrm>
                <a:off x="659622" y="548800"/>
                <a:ext cx="10872755" cy="20089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为常数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(2,3)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求这个函数的表达式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937FA0-C0D9-ACC3-E295-72AEB27D7C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548800"/>
                <a:ext cx="10872755" cy="2008948"/>
              </a:xfrm>
              <a:prstGeom prst="rect">
                <a:avLst/>
              </a:prstGeom>
              <a:blipFill>
                <a:blip r:embed="rId3"/>
                <a:stretch>
                  <a:fillRect l="-1682" r="-1682" b="-10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57A36A-22F0-12A9-684C-1EBA31883E38}"/>
                  </a:ext>
                </a:extLst>
              </p:cNvPr>
              <p:cNvSpPr txBox="1"/>
              <p:nvPr/>
            </p:nvSpPr>
            <p:spPr>
              <a:xfrm>
                <a:off x="637267" y="2769673"/>
                <a:ext cx="10872755" cy="30611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为常数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(2,3),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的坐标代入表达式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这个函数的表达式为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57A36A-22F0-12A9-684C-1EBA31883E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67" y="2769673"/>
                <a:ext cx="10872755" cy="3061159"/>
              </a:xfrm>
              <a:prstGeom prst="rect">
                <a:avLst/>
              </a:prstGeom>
              <a:blipFill>
                <a:blip r:embed="rId4"/>
                <a:stretch>
                  <a:fillRect l="-1739" r="-1683" b="-2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681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8F4C1-270E-3FED-D9CE-92802C36D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321A317-C6C7-3FD7-7FD1-38BA704669B9}"/>
              </a:ext>
            </a:extLst>
          </p:cNvPr>
          <p:cNvSpPr txBox="1"/>
          <p:nvPr/>
        </p:nvSpPr>
        <p:spPr>
          <a:xfrm>
            <a:off x="587617" y="483741"/>
            <a:ext cx="1101676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(-1,6)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是否在这个函数的图象上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9D46BA-D9BA-4026-5DC5-FD00FADE78C8}"/>
                  </a:ext>
                </a:extLst>
              </p:cNvPr>
              <p:cNvSpPr txBox="1"/>
              <p:nvPr/>
            </p:nvSpPr>
            <p:spPr>
              <a:xfrm>
                <a:off x="603807" y="2122695"/>
                <a:ext cx="10728745" cy="36804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反比例函数表达式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分别把点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的坐标代入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6≠6,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不在该函数图象上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在该函数图象上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9D46BA-D9BA-4026-5DC5-FD00FADE78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07" y="2122695"/>
                <a:ext cx="10728745" cy="3680495"/>
              </a:xfrm>
              <a:prstGeom prst="rect">
                <a:avLst/>
              </a:prstGeom>
              <a:blipFill>
                <a:blip r:embed="rId3"/>
                <a:stretch>
                  <a:fillRect l="-1705" b="-5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838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6D604-32CE-33F4-D2D2-EA6F7C6D5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F924E1-E398-AD19-C382-28A09139B26C}"/>
              </a:ext>
            </a:extLst>
          </p:cNvPr>
          <p:cNvSpPr txBox="1"/>
          <p:nvPr/>
        </p:nvSpPr>
        <p:spPr>
          <a:xfrm>
            <a:off x="767630" y="548800"/>
            <a:ext cx="8856615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-3&lt;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&lt;-1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4B9619-F3DA-E875-C29A-079C539F2577}"/>
              </a:ext>
            </a:extLst>
          </p:cNvPr>
          <p:cNvSpPr txBox="1"/>
          <p:nvPr/>
        </p:nvSpPr>
        <p:spPr>
          <a:xfrm>
            <a:off x="767630" y="1628875"/>
            <a:ext cx="828773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∵k&gt;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&lt;y&lt;-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31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226AD-0B73-61C7-CAAE-C72388E9B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FC20560-98F8-DABA-E203-EE02C645AB07}"/>
              </a:ext>
            </a:extLst>
          </p:cNvPr>
          <p:cNvGrpSpPr/>
          <p:nvPr/>
        </p:nvGrpSpPr>
        <p:grpSpPr>
          <a:xfrm>
            <a:off x="623620" y="548800"/>
            <a:ext cx="10944760" cy="5200962"/>
            <a:chOff x="623620" y="548800"/>
            <a:chExt cx="10944760" cy="520096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77E24BE-419D-2149-F3B4-17ABAEF870C9}"/>
                </a:ext>
              </a:extLst>
            </p:cNvPr>
            <p:cNvSpPr txBox="1"/>
            <p:nvPr/>
          </p:nvSpPr>
          <p:spPr>
            <a:xfrm>
              <a:off x="623620" y="548800"/>
              <a:ext cx="10944760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23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在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ABC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中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,∠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=120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°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AB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AC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=4 cm,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动点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沿着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→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→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运动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当点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到达点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停止运动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为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BC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上一点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BD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=2,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连结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PD.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设点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的运动路程为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b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cm,△</a:t>
              </a:r>
              <a:r>
                <a:rPr lang="en-US" altLang="zh-CN" sz="3600" b="1" i="1" dirty="0" err="1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PBD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的面积为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y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cm</a:t>
              </a:r>
              <a:r>
                <a:rPr lang="en-US" altLang="zh-CN" sz="3600" b="1" baseline="30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3600" b="1" i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请回答下列问题</a:t>
              </a:r>
              <a:r>
                <a:rPr lang="en-US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: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image11.jpeg">
              <a:extLst>
                <a:ext uri="{FF2B5EF4-FFF2-40B4-BE49-F238E27FC236}">
                  <a16:creationId xmlns:a16="http://schemas.microsoft.com/office/drawing/2014/main" id="{D805C404-C830-79C9-6EFB-8B84C8E4E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7755" y="3068975"/>
              <a:ext cx="7488520" cy="2624182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D1A69CB-D2C8-BB67-2508-155198961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2663" y="3012369"/>
              <a:ext cx="4493612" cy="27373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0004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8BB82-FAD0-8CED-9513-8305CEFAB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.jpeg">
            <a:extLst>
              <a:ext uri="{FF2B5EF4-FFF2-40B4-BE49-F238E27FC236}">
                <a16:creationId xmlns:a16="http://schemas.microsoft.com/office/drawing/2014/main" id="{B7B39A40-7C52-8AAE-0162-DCD8F33DC6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2308"/>
          <a:stretch/>
        </p:blipFill>
        <p:spPr>
          <a:xfrm>
            <a:off x="6960060" y="2116909"/>
            <a:ext cx="4320300" cy="26241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6899B3C-E527-F957-0165-430691575905}"/>
              </a:ext>
            </a:extLst>
          </p:cNvPr>
          <p:cNvSpPr txBox="1"/>
          <p:nvPr/>
        </p:nvSpPr>
        <p:spPr>
          <a:xfrm>
            <a:off x="587617" y="548800"/>
            <a:ext cx="110167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之间的函数关系式及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并在给定的平面直角坐标系中画出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的函数图象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B0C9006-1462-D4A8-918A-AC5F6BC490E9}"/>
                  </a:ext>
                </a:extLst>
              </p:cNvPr>
              <p:cNvSpPr txBox="1"/>
              <p:nvPr/>
            </p:nvSpPr>
            <p:spPr>
              <a:xfrm>
                <a:off x="695625" y="2009905"/>
                <a:ext cx="6105524" cy="26977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d>
                                <m:dPr>
                                  <m:endChr m:val=""/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𝟎</m:t>
                                  </m:r>
                                </m:e>
                              </m:d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作图如图所示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B0C9006-1462-D4A8-918A-AC5F6BC490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009905"/>
                <a:ext cx="6105524" cy="2697726"/>
              </a:xfrm>
              <a:prstGeom prst="rect">
                <a:avLst/>
              </a:prstGeom>
              <a:blipFill>
                <a:blip r:embed="rId4"/>
                <a:stretch>
                  <a:fillRect l="-2994" b="-79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75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89ACF-5240-1128-799F-77D76875E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C3CF58-BF9E-2888-1D1D-62095C6D6CBF}"/>
              </a:ext>
            </a:extLst>
          </p:cNvPr>
          <p:cNvSpPr txBox="1"/>
          <p:nvPr/>
        </p:nvSpPr>
        <p:spPr>
          <a:xfrm>
            <a:off x="479610" y="476795"/>
            <a:ext cx="6105524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请写出该函数的一条性质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3CF723-9A7C-E679-8C50-F6094440AE4F}"/>
              </a:ext>
            </a:extLst>
          </p:cNvPr>
          <p:cNvSpPr txBox="1"/>
          <p:nvPr/>
        </p:nvSpPr>
        <p:spPr>
          <a:xfrm>
            <a:off x="514160" y="1400613"/>
            <a:ext cx="1072874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该函数图象是轴对称图形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对称轴为直线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752C6D-1AD6-B8BD-DA7C-2669C68949E3}"/>
              </a:ext>
            </a:extLst>
          </p:cNvPr>
          <p:cNvSpPr txBox="1"/>
          <p:nvPr/>
        </p:nvSpPr>
        <p:spPr>
          <a:xfrm>
            <a:off x="566525" y="3681874"/>
            <a:ext cx="10656740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根据图象直接写出当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F01A79-4A11-27C5-BAB7-D33F00AB11B0}"/>
              </a:ext>
            </a:extLst>
          </p:cNvPr>
          <p:cNvSpPr txBox="1"/>
          <p:nvPr/>
        </p:nvSpPr>
        <p:spPr>
          <a:xfrm>
            <a:off x="591305" y="4725090"/>
            <a:ext cx="2840510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4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6AEBC-A928-D0C5-3BC7-D75E41AB7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685963-62BF-8C96-6BCF-0B682044A168}"/>
                  </a:ext>
                </a:extLst>
              </p:cNvPr>
              <p:cNvSpPr txBox="1"/>
              <p:nvPr/>
            </p:nvSpPr>
            <p:spPr>
              <a:xfrm>
                <a:off x="551615" y="476795"/>
                <a:ext cx="10224710" cy="19990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如图在平面直角坐标系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的图象的交点为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求一次函数的表达式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685963-62BF-8C96-6BCF-0B682044A1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10224710" cy="1999073"/>
              </a:xfrm>
              <a:prstGeom prst="rect">
                <a:avLst/>
              </a:prstGeom>
              <a:blipFill>
                <a:blip r:embed="rId3"/>
                <a:stretch>
                  <a:fillRect l="-1788" r="-1788" b="-106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2.jpeg">
            <a:extLst>
              <a:ext uri="{FF2B5EF4-FFF2-40B4-BE49-F238E27FC236}">
                <a16:creationId xmlns:a16="http://schemas.microsoft.com/office/drawing/2014/main" id="{D18AAB3E-EDFC-6208-FA2A-3C1D8AB41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20" y="2293147"/>
            <a:ext cx="3312230" cy="36327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49E306-4C24-26B8-B331-DEB3E99BC009}"/>
                  </a:ext>
                </a:extLst>
              </p:cNvPr>
              <p:cNvSpPr txBox="1"/>
              <p:nvPr/>
            </p:nvSpPr>
            <p:spPr>
              <a:xfrm>
                <a:off x="551614" y="2667080"/>
                <a:ext cx="6696465" cy="25530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把点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即交点坐标是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(2,2);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把点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-k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所以一次函数的表达式是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49E306-4C24-26B8-B331-DEB3E99BC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2667080"/>
                <a:ext cx="6696465" cy="2553071"/>
              </a:xfrm>
              <a:prstGeom prst="rect">
                <a:avLst/>
              </a:prstGeom>
              <a:blipFill>
                <a:blip r:embed="rId5"/>
                <a:stretch>
                  <a:fillRect l="-2730" t="-239" r="-2730" b="-8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100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4588D-ECBA-5DD6-91BD-25FC4B6D1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ACB2EA6-CEF2-4A72-8897-C2F478F86AA1}"/>
              </a:ext>
            </a:extLst>
          </p:cNvPr>
          <p:cNvSpPr txBox="1"/>
          <p:nvPr/>
        </p:nvSpPr>
        <p:spPr>
          <a:xfrm>
            <a:off x="391169" y="692810"/>
            <a:ext cx="1101676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设一次函数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轴上一点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且满足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PAB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F5AAA5F-D76F-F8F8-7501-5F1AE3C8ACFB}"/>
                  </a:ext>
                </a:extLst>
              </p:cNvPr>
              <p:cNvSpPr txBox="1"/>
              <p:nvPr/>
            </p:nvSpPr>
            <p:spPr>
              <a:xfrm>
                <a:off x="424039" y="1988900"/>
                <a:ext cx="11343922" cy="32635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一次函数图象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轴交与点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的纵坐标之差是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设一次函数图象与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的坐标是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(1,0)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MBP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×MP×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×MP×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×MP=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MP=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(3,0)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1,0)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(3,0)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1,0)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F5AAA5F-D76F-F8F8-7501-5F1AE3C8AC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039" y="1988900"/>
                <a:ext cx="11343922" cy="3263522"/>
              </a:xfrm>
              <a:prstGeom prst="rect">
                <a:avLst/>
              </a:prstGeom>
              <a:blipFill>
                <a:blip r:embed="rId3"/>
                <a:stretch>
                  <a:fillRect l="-1398" t="-3172" r="-1183" b="-5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912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27AE8-09C2-C349-6499-7E3959468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8BB64B-E8B1-F041-2B8F-B7C06AB48098}"/>
                  </a:ext>
                </a:extLst>
              </p:cNvPr>
              <p:cNvSpPr txBox="1"/>
              <p:nvPr/>
            </p:nvSpPr>
            <p:spPr>
              <a:xfrm>
                <a:off x="695625" y="1052835"/>
                <a:ext cx="10368720" cy="28550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下列各点不在反比例函数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图象上的为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A.(2,-1)	           B.(1,-2)	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C.(-2,-1)	           D.(-2,1)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8BB64B-E8B1-F041-2B8F-B7C06AB480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052835"/>
                <a:ext cx="10368720" cy="2855077"/>
              </a:xfrm>
              <a:prstGeom prst="rect">
                <a:avLst/>
              </a:prstGeom>
              <a:blipFill>
                <a:blip r:embed="rId3"/>
                <a:stretch>
                  <a:fillRect l="-1764" b="-7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386D7ED-42AE-1AE9-9B89-6F7C85A54225}"/>
              </a:ext>
            </a:extLst>
          </p:cNvPr>
          <p:cNvSpPr txBox="1"/>
          <p:nvPr/>
        </p:nvSpPr>
        <p:spPr>
          <a:xfrm>
            <a:off x="9696250" y="1484865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181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DFC78-F7EC-FE9C-9C72-99CC5646D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496E33C-08C4-3E9C-DFF1-E1B9816EE597}"/>
              </a:ext>
            </a:extLst>
          </p:cNvPr>
          <p:cNvSpPr txBox="1"/>
          <p:nvPr/>
        </p:nvSpPr>
        <p:spPr>
          <a:xfrm>
            <a:off x="767630" y="764815"/>
            <a:ext cx="10296715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某公司在完成一个项目后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计划采购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两种大礼包鼓励员工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礼包单价比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礼包单价贵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元购买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礼包的数量是用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1 400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元购买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礼包数量的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两种大礼包的单价分别是多少元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35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A469D-CD45-14FA-294D-B8B0BBE29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BFFFA6-80DB-2F7D-0407-697C2040E682}"/>
                  </a:ext>
                </a:extLst>
              </p:cNvPr>
              <p:cNvSpPr txBox="1"/>
              <p:nvPr/>
            </p:nvSpPr>
            <p:spPr>
              <a:xfrm>
                <a:off x="587617" y="908825"/>
                <a:ext cx="11016765" cy="45114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礼包的单价为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礼包的单价为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700,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700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是所列分式方程的解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礼包的单价为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700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礼包的单价为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BFFFA6-80DB-2F7D-0407-697C2040E6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908825"/>
                <a:ext cx="11016765" cy="4511491"/>
              </a:xfrm>
              <a:prstGeom prst="rect">
                <a:avLst/>
              </a:prstGeom>
              <a:blipFill>
                <a:blip r:embed="rId3"/>
                <a:stretch>
                  <a:fillRect l="-1659" r="-2655" b="-4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79457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0B519-9545-CD69-C434-53F9FDC02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0A74D2-4193-9E8A-5846-250E40F9070E}"/>
              </a:ext>
            </a:extLst>
          </p:cNvPr>
          <p:cNvSpPr txBox="1"/>
          <p:nvPr/>
        </p:nvSpPr>
        <p:spPr>
          <a:xfrm>
            <a:off x="623620" y="260780"/>
            <a:ext cx="10224710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若该公司有员工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在每人只能领一个大礼包的情况下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该公司计划购买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种大礼包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(50≤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≤70),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两种礼包的总费用为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749D1B-53C5-BC5A-F407-6383FC5D5CCD}"/>
              </a:ext>
            </a:extLst>
          </p:cNvPr>
          <p:cNvSpPr txBox="1"/>
          <p:nvPr/>
        </p:nvSpPr>
        <p:spPr>
          <a:xfrm>
            <a:off x="658660" y="3429000"/>
            <a:ext cx="10584735" cy="2485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500(70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-m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35 000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之间的函数关系式为</a:t>
            </a:r>
            <a:endParaRPr lang="en-US" altLang="zh-CN" sz="3600" b="1" dirty="0">
              <a:solidFill>
                <a:srgbClr val="E13E22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35 000(50≤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≤70)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0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C689-9D03-7743-C3C2-CFE99928E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524F104-5D9F-1B6E-B464-410C82097A35}"/>
              </a:ext>
            </a:extLst>
          </p:cNvPr>
          <p:cNvSpPr txBox="1"/>
          <p:nvPr/>
        </p:nvSpPr>
        <p:spPr>
          <a:xfrm>
            <a:off x="623620" y="260780"/>
            <a:ext cx="1094476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公司应如何安排购买方案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才能使总费用最少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并求出总费用的最小值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23B941-2F2B-2F6C-4A6F-4981FA6E46F7}"/>
              </a:ext>
            </a:extLst>
          </p:cNvPr>
          <p:cNvSpPr txBox="1"/>
          <p:nvPr/>
        </p:nvSpPr>
        <p:spPr>
          <a:xfrm>
            <a:off x="591740" y="1909949"/>
            <a:ext cx="10800750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,y=200m+35 000(50≤m≤70).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∵200&gt;0,∴y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的增大而增大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m=50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总费用最少为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y=200×50+35 000=45 000.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礼包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礼包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才能使总费用最少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总费用的最小值为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45 000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55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C9823-8E25-4610-802B-C2B977BF2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2D8640-AC19-F060-BFC6-68EF4C22191F}"/>
                  </a:ext>
                </a:extLst>
              </p:cNvPr>
              <p:cNvSpPr txBox="1"/>
              <p:nvPr/>
            </p:nvSpPr>
            <p:spPr>
              <a:xfrm>
                <a:off x="597070" y="358308"/>
                <a:ext cx="10656740" cy="22786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2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-8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轴正半轴交于点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2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与直线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2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求直线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2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2D8640-AC19-F060-BFC6-68EF4C2219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070" y="358308"/>
                <a:ext cx="10656740" cy="2278637"/>
              </a:xfrm>
              <a:prstGeom prst="rect">
                <a:avLst/>
              </a:prstGeom>
              <a:blipFill>
                <a:blip r:embed="rId3"/>
                <a:stretch>
                  <a:fillRect l="-1487" t="-4545" r="-1430" b="-7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3.jpeg">
            <a:extLst>
              <a:ext uri="{FF2B5EF4-FFF2-40B4-BE49-F238E27FC236}">
                <a16:creationId xmlns:a16="http://schemas.microsoft.com/office/drawing/2014/main" id="{72D648CA-E83F-5EA4-E7FE-A4813629AD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55" y="2213626"/>
            <a:ext cx="3888114" cy="30870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F87E19-7E4D-729B-5A6E-D2A8CA39B68A}"/>
                  </a:ext>
                </a:extLst>
              </p:cNvPr>
              <p:cNvSpPr txBox="1"/>
              <p:nvPr/>
            </p:nvSpPr>
            <p:spPr>
              <a:xfrm>
                <a:off x="597070" y="2701986"/>
                <a:ext cx="6002965" cy="29876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(8,0)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F87E19-7E4D-729B-5A6E-D2A8CA39B6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070" y="2701986"/>
                <a:ext cx="6002965" cy="2987613"/>
              </a:xfrm>
              <a:prstGeom prst="rect">
                <a:avLst/>
              </a:prstGeom>
              <a:blipFill>
                <a:blip r:embed="rId5"/>
                <a:stretch>
                  <a:fillRect l="-2640" t="-3469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844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F6508-6025-B0B6-C500-A00C1D65D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DCB2623-A71E-8DF2-2428-C9719BA192FD}"/>
              </a:ext>
            </a:extLst>
          </p:cNvPr>
          <p:cNvSpPr txBox="1"/>
          <p:nvPr/>
        </p:nvSpPr>
        <p:spPr>
          <a:xfrm>
            <a:off x="911640" y="54880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3.jpeg">
            <a:extLst>
              <a:ext uri="{FF2B5EF4-FFF2-40B4-BE49-F238E27FC236}">
                <a16:creationId xmlns:a16="http://schemas.microsoft.com/office/drawing/2014/main" id="{FBAA5FD8-26FB-5232-B409-3BD1A81D3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00" y="1556870"/>
            <a:ext cx="3888114" cy="30870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2511459-8711-836D-4F51-217F44DEEB09}"/>
                  </a:ext>
                </a:extLst>
              </p:cNvPr>
              <p:cNvSpPr txBox="1"/>
              <p:nvPr/>
            </p:nvSpPr>
            <p:spPr>
              <a:xfrm>
                <a:off x="893135" y="1392577"/>
                <a:ext cx="6642965" cy="40728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(4,2)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.∴OC=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2511459-8711-836D-4F51-217F44DEE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135" y="1392577"/>
                <a:ext cx="6642965" cy="4072846"/>
              </a:xfrm>
              <a:prstGeom prst="rect">
                <a:avLst/>
              </a:prstGeom>
              <a:blipFill>
                <a:blip r:embed="rId4"/>
                <a:stretch>
                  <a:fillRect l="-2847" b="-4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120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6EB73-B377-D73A-1ED8-C1831B989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9C4FC1-7C45-1A42-0120-131DF8C4065B}"/>
              </a:ext>
            </a:extLst>
          </p:cNvPr>
          <p:cNvSpPr txBox="1"/>
          <p:nvPr/>
        </p:nvSpPr>
        <p:spPr>
          <a:xfrm>
            <a:off x="479610" y="500551"/>
            <a:ext cx="109447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上有一点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3.jpeg">
            <a:extLst>
              <a:ext uri="{FF2B5EF4-FFF2-40B4-BE49-F238E27FC236}">
                <a16:creationId xmlns:a16="http://schemas.microsoft.com/office/drawing/2014/main" id="{5515C9D3-25A0-3BE5-F237-DA56E3001F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20" y="3140980"/>
            <a:ext cx="3264793" cy="25921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8FEE2E5-9964-C7B5-4EBD-4B28B47DA2EE}"/>
                  </a:ext>
                </a:extLst>
              </p:cNvPr>
              <p:cNvSpPr txBox="1"/>
              <p:nvPr/>
            </p:nvSpPr>
            <p:spPr>
              <a:xfrm>
                <a:off x="471865" y="1556870"/>
                <a:ext cx="8102460" cy="39035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(0,4)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的上方时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PBA=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BAO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∴BP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的纵坐标为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(8,4);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8FEE2E5-9964-C7B5-4EBD-4B28B47DA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865" y="1556870"/>
                <a:ext cx="8102460" cy="3903504"/>
              </a:xfrm>
              <a:prstGeom prst="rect">
                <a:avLst/>
              </a:prstGeom>
              <a:blipFill>
                <a:blip r:embed="rId4"/>
                <a:stretch>
                  <a:fillRect l="-2256" b="-1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组合 9">
            <a:extLst>
              <a:ext uri="{FF2B5EF4-FFF2-40B4-BE49-F238E27FC236}">
                <a16:creationId xmlns:a16="http://schemas.microsoft.com/office/drawing/2014/main" id="{8260B2F3-CE47-FCAF-6F75-91494D3BF9CD}"/>
              </a:ext>
            </a:extLst>
          </p:cNvPr>
          <p:cNvGrpSpPr/>
          <p:nvPr/>
        </p:nvGrpSpPr>
        <p:grpSpPr>
          <a:xfrm>
            <a:off x="7644107" y="2998053"/>
            <a:ext cx="3624818" cy="3068181"/>
            <a:chOff x="7644107" y="2998053"/>
            <a:chExt cx="3624818" cy="3068181"/>
          </a:xfrm>
        </p:grpSpPr>
        <p:pic>
          <p:nvPicPr>
            <p:cNvPr id="7" name="image14.jpeg">
              <a:extLst>
                <a:ext uri="{FF2B5EF4-FFF2-40B4-BE49-F238E27FC236}">
                  <a16:creationId xmlns:a16="http://schemas.microsoft.com/office/drawing/2014/main" id="{F9C9B474-B3F3-80B2-D1E7-6F23C0E44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44107" y="2998053"/>
              <a:ext cx="3624818" cy="2878034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325C7B0-B5D5-B7B3-0697-77A7E3B35250}"/>
                </a:ext>
              </a:extLst>
            </p:cNvPr>
            <p:cNvSpPr txBox="1"/>
            <p:nvPr/>
          </p:nvSpPr>
          <p:spPr>
            <a:xfrm>
              <a:off x="9205420" y="5543014"/>
              <a:ext cx="18721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82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FD729-3C54-F501-BC8F-F2B5482C9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F319A1-D15F-BD29-9B25-51FC7CDD7BB9}"/>
                  </a:ext>
                </a:extLst>
              </p:cNvPr>
              <p:cNvSpPr txBox="1"/>
              <p:nvPr/>
            </p:nvSpPr>
            <p:spPr>
              <a:xfrm>
                <a:off x="767630" y="764815"/>
                <a:ext cx="10656740" cy="47690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P'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的下方时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延长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BP'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P'BA=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BAO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∴AE=BE=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-OE.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BOE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-OE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=OE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OE=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(3,0)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y=mx+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F319A1-D15F-BD29-9B25-51FC7CDD7B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764815"/>
                <a:ext cx="10656740" cy="4769062"/>
              </a:xfrm>
              <a:prstGeom prst="rect">
                <a:avLst/>
              </a:prstGeom>
              <a:blipFill>
                <a:blip r:embed="rId3"/>
                <a:stretch>
                  <a:fillRect l="-1773" t="-2427" r="-1716" b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90BAD50D-54D2-ADE9-5351-A3632F48133B}"/>
              </a:ext>
            </a:extLst>
          </p:cNvPr>
          <p:cNvGrpSpPr/>
          <p:nvPr/>
        </p:nvGrpSpPr>
        <p:grpSpPr>
          <a:xfrm>
            <a:off x="7608105" y="2708950"/>
            <a:ext cx="3624818" cy="3068181"/>
            <a:chOff x="7644107" y="2998053"/>
            <a:chExt cx="3624818" cy="3068181"/>
          </a:xfrm>
        </p:grpSpPr>
        <p:pic>
          <p:nvPicPr>
            <p:cNvPr id="5" name="image14.jpeg">
              <a:extLst>
                <a:ext uri="{FF2B5EF4-FFF2-40B4-BE49-F238E27FC236}">
                  <a16:creationId xmlns:a16="http://schemas.microsoft.com/office/drawing/2014/main" id="{0F308D5C-D332-32E6-724B-986CC9FD9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4107" y="2998053"/>
              <a:ext cx="3624818" cy="2878034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F97224B-845E-6CFC-D8A1-3221B800EB3F}"/>
                </a:ext>
              </a:extLst>
            </p:cNvPr>
            <p:cNvSpPr txBox="1"/>
            <p:nvPr/>
          </p:nvSpPr>
          <p:spPr>
            <a:xfrm>
              <a:off x="9205420" y="5543014"/>
              <a:ext cx="18721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93080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36896-8057-9DFB-600B-400956123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21FAF9-0752-9F1A-16EB-D0BD46C0B371}"/>
                  </a:ext>
                </a:extLst>
              </p:cNvPr>
              <p:cNvSpPr txBox="1"/>
              <p:nvPr/>
            </p:nvSpPr>
            <p:spPr>
              <a:xfrm>
                <a:off x="767630" y="836820"/>
                <a:ext cx="8640600" cy="46007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BE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𝟐𝟒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𝟏𝟏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𝟏𝟐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𝟏𝟏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3600" b="1" i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∴P'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𝟐𝟒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𝟏𝟏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(8,4)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𝟐𝟒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𝟏𝟏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𝟏𝟐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21FAF9-0752-9F1A-16EB-D0BD46C0B3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836820"/>
                <a:ext cx="8640600" cy="4600747"/>
              </a:xfrm>
              <a:prstGeom prst="rect">
                <a:avLst/>
              </a:prstGeom>
              <a:blipFill>
                <a:blip r:embed="rId3"/>
                <a:stretch>
                  <a:fillRect l="-2188" b="-9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C274FF61-D3E3-9990-5D53-FE0B321C0114}"/>
              </a:ext>
            </a:extLst>
          </p:cNvPr>
          <p:cNvGrpSpPr/>
          <p:nvPr/>
        </p:nvGrpSpPr>
        <p:grpSpPr>
          <a:xfrm>
            <a:off x="7799552" y="1052835"/>
            <a:ext cx="3624818" cy="3068181"/>
            <a:chOff x="7644107" y="2998053"/>
            <a:chExt cx="3624818" cy="3068181"/>
          </a:xfrm>
        </p:grpSpPr>
        <p:pic>
          <p:nvPicPr>
            <p:cNvPr id="5" name="image14.jpeg">
              <a:extLst>
                <a:ext uri="{FF2B5EF4-FFF2-40B4-BE49-F238E27FC236}">
                  <a16:creationId xmlns:a16="http://schemas.microsoft.com/office/drawing/2014/main" id="{B43DF146-1E9D-94EA-5689-24FEB7560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4107" y="2998053"/>
              <a:ext cx="3624818" cy="2878034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86FB60-17E3-54F0-0F6D-957D75C81CB9}"/>
                </a:ext>
              </a:extLst>
            </p:cNvPr>
            <p:cNvSpPr txBox="1"/>
            <p:nvPr/>
          </p:nvSpPr>
          <p:spPr>
            <a:xfrm>
              <a:off x="9205420" y="5543014"/>
              <a:ext cx="18721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3293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699155-8F13-DBB2-E9EB-19C1DE681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09BAD3DE-E024-CADD-5952-654B6B072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36" y="427269"/>
            <a:ext cx="1093254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小亮同学骑车上学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路上要经过平路、下坡、上坡和平路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若小亮上坡、平路、下坡的速度分别为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32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32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32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32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32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3200" b="1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则小亮同学骑车上学时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离家的路程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与所用时间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的函数关系图象可能是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0.jpeg">
            <a:extLst>
              <a:ext uri="{FF2B5EF4-FFF2-40B4-BE49-F238E27FC236}">
                <a16:creationId xmlns:a16="http://schemas.microsoft.com/office/drawing/2014/main" id="{E8D15F8B-73E1-6D35-904D-F1C18E79D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791" y="2689625"/>
            <a:ext cx="5328370" cy="759825"/>
          </a:xfrm>
          <a:prstGeom prst="rect">
            <a:avLst/>
          </a:prstGeom>
        </p:spPr>
      </p:pic>
      <p:pic>
        <p:nvPicPr>
          <p:cNvPr id="3" name="image1.jpeg">
            <a:extLst>
              <a:ext uri="{FF2B5EF4-FFF2-40B4-BE49-F238E27FC236}">
                <a16:creationId xmlns:a16="http://schemas.microsoft.com/office/drawing/2014/main" id="{F6EA1350-2DF3-AEDF-A385-8A74587EC1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50" y="3449450"/>
            <a:ext cx="10756700" cy="230416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1BB7B40-0B12-F35C-891E-AB4F2688C9F4}"/>
              </a:ext>
            </a:extLst>
          </p:cNvPr>
          <p:cNvSpPr txBox="1"/>
          <p:nvPr/>
        </p:nvSpPr>
        <p:spPr>
          <a:xfrm>
            <a:off x="4799910" y="1917199"/>
            <a:ext cx="576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146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A7EEC-A6F0-E763-0B81-6419D520F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0E5620-3190-456C-E57D-A8438355CCC0}"/>
                  </a:ext>
                </a:extLst>
              </p:cNvPr>
              <p:cNvSpPr txBox="1"/>
              <p:nvPr/>
            </p:nvSpPr>
            <p:spPr>
              <a:xfrm>
                <a:off x="623620" y="116770"/>
                <a:ext cx="10440725" cy="36765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.P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图象上的两点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下列判断中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正确的是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B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D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0E5620-3190-456C-E57D-A8438355CC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6770"/>
                <a:ext cx="10440725" cy="3676584"/>
              </a:xfrm>
              <a:prstGeom prst="rect">
                <a:avLst/>
              </a:prstGeom>
              <a:blipFill>
                <a:blip r:embed="rId3"/>
                <a:stretch>
                  <a:fillRect l="-1751" r="-175" b="-5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0B2BC81-449C-4EAD-3031-DBB947C6B6B1}"/>
              </a:ext>
            </a:extLst>
          </p:cNvPr>
          <p:cNvSpPr txBox="1"/>
          <p:nvPr/>
        </p:nvSpPr>
        <p:spPr>
          <a:xfrm>
            <a:off x="5951991" y="1484865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1480055-D239-151D-E43F-791DC4966729}"/>
                  </a:ext>
                </a:extLst>
              </p:cNvPr>
              <p:cNvSpPr txBox="1"/>
              <p:nvPr/>
            </p:nvSpPr>
            <p:spPr>
              <a:xfrm>
                <a:off x="644794" y="3879976"/>
                <a:ext cx="10779575" cy="20089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其图象在第二、四象限内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的值可为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	           B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	     C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	          D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1480055-D239-151D-E43F-791DC49667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794" y="3879976"/>
                <a:ext cx="10779575" cy="2008948"/>
              </a:xfrm>
              <a:prstGeom prst="rect">
                <a:avLst/>
              </a:prstGeom>
              <a:blipFill>
                <a:blip r:embed="rId4"/>
                <a:stretch>
                  <a:fillRect l="-1753" r="-57" b="-10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CFD70BA-7444-A9FB-B126-2FEA8000F852}"/>
              </a:ext>
            </a:extLst>
          </p:cNvPr>
          <p:cNvSpPr txBox="1"/>
          <p:nvPr/>
        </p:nvSpPr>
        <p:spPr>
          <a:xfrm>
            <a:off x="3287805" y="4746539"/>
            <a:ext cx="7920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85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8E5C3-EFB7-0D17-76CE-63C262AB6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FD321A-1B45-94F3-7553-CBC495054049}"/>
                  </a:ext>
                </a:extLst>
              </p:cNvPr>
              <p:cNvSpPr txBox="1"/>
              <p:nvPr/>
            </p:nvSpPr>
            <p:spPr>
              <a:xfrm>
                <a:off x="551615" y="476795"/>
                <a:ext cx="10872755" cy="36931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的图象相交于点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&gt;1	                  B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	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&gt;1	  </a:t>
                </a: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&lt;-1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0&lt;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&lt;1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FD321A-1B45-94F3-7553-CBC4950540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10872755" cy="3693127"/>
              </a:xfrm>
              <a:prstGeom prst="rect">
                <a:avLst/>
              </a:prstGeom>
              <a:blipFill>
                <a:blip r:embed="rId3"/>
                <a:stretch>
                  <a:fillRect l="-1682" r="-2691" b="-5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B54E04B-26A1-65A8-639F-05DC100F62DF}"/>
              </a:ext>
            </a:extLst>
          </p:cNvPr>
          <p:cNvSpPr txBox="1"/>
          <p:nvPr/>
        </p:nvSpPr>
        <p:spPr>
          <a:xfrm>
            <a:off x="7464096" y="1916895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  <p:pic>
        <p:nvPicPr>
          <p:cNvPr id="6" name="image2.jpeg">
            <a:extLst>
              <a:ext uri="{FF2B5EF4-FFF2-40B4-BE49-F238E27FC236}">
                <a16:creationId xmlns:a16="http://schemas.microsoft.com/office/drawing/2014/main" id="{3F9C1682-3A5F-C282-F70F-73C3E9AA04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10" y="2712205"/>
            <a:ext cx="3600250" cy="316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3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43B6B-EA71-FDF8-6ED2-DDC00D27A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E639D96-BC37-37E4-9B9D-99925F349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476795"/>
            <a:ext cx="11160775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某仓库调拨一批物资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调进物资共用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调进物资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小时后同时开始调出物资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调进与调出的速度保持不变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该仓库库存物资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之间的函数关系如图所示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则这批物资从开始调进到全部调出所需要的时间是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	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	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	    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3.jpeg">
            <a:extLst>
              <a:ext uri="{FF2B5EF4-FFF2-40B4-BE49-F238E27FC236}">
                <a16:creationId xmlns:a16="http://schemas.microsoft.com/office/drawing/2014/main" id="{A3979611-9062-9DF0-2B07-12E1D1807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070" y="2852960"/>
            <a:ext cx="3995859" cy="302404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A2319CF-D32C-C317-A008-37569059230E}"/>
              </a:ext>
            </a:extLst>
          </p:cNvPr>
          <p:cNvSpPr txBox="1"/>
          <p:nvPr/>
        </p:nvSpPr>
        <p:spPr>
          <a:xfrm>
            <a:off x="2207730" y="2708950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702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1B1C5-134E-B2D9-F53E-CC07D5B99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A5843EC-8A81-9CFD-A1B8-63F2D61CF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10" y="452959"/>
            <a:ext cx="11088770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甲骑摩托车从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地驶往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乙骑自行车从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地驶往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两人同时出发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设行驶的时间为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两车之间的距离为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图中的折线表示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根据图象得出下列信息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两地相距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 km;②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当乙行驶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h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甲和乙在点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处相遇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甲骑摩托车的速度为乙骑自行车的速度的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;④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甲在相遇后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h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其中正确的个数有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    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B.2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	    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D.4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4.jpeg">
            <a:extLst>
              <a:ext uri="{FF2B5EF4-FFF2-40B4-BE49-F238E27FC236}">
                <a16:creationId xmlns:a16="http://schemas.microsoft.com/office/drawing/2014/main" id="{A9C7013E-68B6-2BA4-BF0E-28ED28C075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6879" y="3176575"/>
            <a:ext cx="3651501" cy="266418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4F79067-8DEB-B222-1D90-5A22C7DED095}"/>
              </a:ext>
            </a:extLst>
          </p:cNvPr>
          <p:cNvSpPr txBox="1"/>
          <p:nvPr/>
        </p:nvSpPr>
        <p:spPr>
          <a:xfrm>
            <a:off x="6816050" y="2996970"/>
            <a:ext cx="5325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00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CE2DC-E8AC-85C8-32F7-9A9E16945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08AA6E-DE3B-22CA-08DD-9D004634C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620" y="836820"/>
            <a:ext cx="1094476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对于平面内任一点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规定以下两种变换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)=(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,-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(2,1)=(2,-1);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)=(-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,-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(2,1)=(-2,-1);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按照以上变换有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(3,4)]=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(-3,-4)=(-3,4),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(-3,2)]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(3,2)	     B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(3,-2)	   C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(-3,2)	            D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(-3,-2)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F3EFB4-B078-F2BB-B95D-5A4C41EDD97A}"/>
              </a:ext>
            </a:extLst>
          </p:cNvPr>
          <p:cNvSpPr txBox="1"/>
          <p:nvPr/>
        </p:nvSpPr>
        <p:spPr>
          <a:xfrm>
            <a:off x="2063720" y="3645015"/>
            <a:ext cx="648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215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171</TotalTime>
  <Words>3257</Words>
  <Application>Microsoft Office PowerPoint</Application>
  <PresentationFormat>宽屏</PresentationFormat>
  <Paragraphs>181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334</cp:revision>
  <dcterms:created xsi:type="dcterms:W3CDTF">2016-07-05T04:43:00Z</dcterms:created>
  <dcterms:modified xsi:type="dcterms:W3CDTF">2024-11-13T15:58:03Z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