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67" r:id="rId2"/>
    <p:sldId id="3425" r:id="rId3"/>
    <p:sldId id="3426" r:id="rId4"/>
    <p:sldId id="3427" r:id="rId5"/>
    <p:sldId id="3428" r:id="rId6"/>
    <p:sldId id="3429" r:id="rId7"/>
    <p:sldId id="3430" r:id="rId8"/>
    <p:sldId id="3431" r:id="rId9"/>
    <p:sldId id="3432" r:id="rId10"/>
    <p:sldId id="3433" r:id="rId11"/>
    <p:sldId id="3434" r:id="rId12"/>
    <p:sldId id="3435" r:id="rId13"/>
    <p:sldId id="3436" r:id="rId14"/>
    <p:sldId id="3437" r:id="rId15"/>
    <p:sldId id="3438" r:id="rId16"/>
    <p:sldId id="3439" r:id="rId17"/>
    <p:sldId id="3440" r:id="rId18"/>
    <p:sldId id="3441" r:id="rId19"/>
    <p:sldId id="3442" r:id="rId2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988" autoAdjust="0"/>
  </p:normalViewPr>
  <p:slideViewPr>
    <p:cSldViewPr showGuides="1">
      <p:cViewPr>
        <p:scale>
          <a:sx n="100" d="100"/>
          <a:sy n="100" d="100"/>
        </p:scale>
        <p:origin x="912" y="204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0963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1262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2049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2107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6262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15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8749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280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962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535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5805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588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36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409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8276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391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859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352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C0D120-5112-8701-D9DA-79B6B9FFF0CE}"/>
              </a:ext>
            </a:extLst>
          </p:cNvPr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  <p:extLst>
      <p:ext uri="{BB962C8B-B14F-4D97-AF65-F5344CB8AC3E}">
        <p14:creationId xmlns:p14="http://schemas.microsoft.com/office/powerpoint/2010/main" val="300341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7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3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T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2_0_1.5_1.5_1.5_2.5_数学_0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B862FB-258E-3AF4-E351-A4D5F3BD4988}"/>
              </a:ext>
            </a:extLst>
          </p:cNvPr>
          <p:cNvSpPr txBox="1"/>
          <p:nvPr/>
        </p:nvSpPr>
        <p:spPr>
          <a:xfrm>
            <a:off x="1127655" y="2492935"/>
            <a:ext cx="10512730" cy="1260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变量与函数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630" y="620805"/>
            <a:ext cx="1058473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的高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上运动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若设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ACE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&gt;0),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的关系式为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7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223870" y="3140980"/>
            <a:ext cx="2736190" cy="252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805" y="2348925"/>
            <a:ext cx="35092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12(0≤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291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5625" y="188775"/>
            <a:ext cx="10800750" cy="3311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·安徽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在长方形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上与点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不重合的任意一点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的距离为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关于自变量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并求出自变量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75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719835" y="3506748"/>
            <a:ext cx="3996030" cy="233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45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16026" y="548800"/>
                <a:ext cx="11675974" cy="53024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如答案图所示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PD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APD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∵PA=x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的距离为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由等积法</a:t>
                </a:r>
                <a:r>
                  <a:rPr lang="zh-CN" altLang="zh-CN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endParaRPr lang="en-US" altLang="zh-CN" sz="3200" b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APD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上与点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不重合的任意一点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AB&lt;AP&lt;AC.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∵AC=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</m:t>
                        </m:r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&lt;AP&lt;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&lt;x&lt;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的函数关系式为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&lt;x&lt;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026" y="548800"/>
                <a:ext cx="11675974" cy="5302414"/>
              </a:xfrm>
              <a:prstGeom prst="rect">
                <a:avLst/>
              </a:prstGeom>
              <a:blipFill>
                <a:blip r:embed="rId3"/>
                <a:stretch>
                  <a:fillRect l="-1358" t="-1954" b="-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92090" y="732442"/>
            <a:ext cx="4104285" cy="244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1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404790"/>
            <a:ext cx="113767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某市政府积极完善城镇居民医疗保险制度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纳入医疗保险的居民大病住院医疗费用的报销比例标准如下表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213708"/>
              </p:ext>
            </p:extLst>
          </p:nvPr>
        </p:nvGraphicFramePr>
        <p:xfrm>
          <a:off x="1991715" y="2213207"/>
          <a:ext cx="8568595" cy="3559810"/>
        </p:xfrm>
        <a:graphic>
          <a:graphicData uri="http://schemas.openxmlformats.org/drawingml/2006/table">
            <a:tbl>
              <a:tblPr firstRow="1" firstCol="1" bandRow="1"/>
              <a:tblGrid>
                <a:gridCol w="4803168">
                  <a:extLst>
                    <a:ext uri="{9D8B030D-6E8A-4147-A177-3AD203B41FA5}">
                      <a16:colId xmlns:a16="http://schemas.microsoft.com/office/drawing/2014/main" val="1706952075"/>
                    </a:ext>
                  </a:extLst>
                </a:gridCol>
                <a:gridCol w="3765427">
                  <a:extLst>
                    <a:ext uri="{9D8B030D-6E8A-4147-A177-3AD203B41FA5}">
                      <a16:colId xmlns:a16="http://schemas.microsoft.com/office/drawing/2014/main" val="3432917681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医疗费用范围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报销比例标准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832685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不超过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8 000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不予报销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3571325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超过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8 000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元且不超过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30 000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元的部分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US" sz="32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9698212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超过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30 000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元且不超过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50 000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元的部分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en-US" sz="32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020795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超过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50 000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元的部分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r>
                        <a:rPr lang="en-US" sz="32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673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999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4" y="476795"/>
            <a:ext cx="111607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设享受医保的某居民一年的大病住院医疗费用为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按上述标准报销的金额为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≤50 000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并注明自变量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73034" y="2708950"/>
                <a:ext cx="11448796" cy="3393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≤8 000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8 000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≤30 000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8 000)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%=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4 000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30 000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≤50 000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(30 000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8 000)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%+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30 000)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2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%=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7 000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m:rPr>
                                  <m:nor/>
                                </m:rPr>
                                <a:rPr lang="en-US" altLang="zh-CN" sz="3200" b="1" i="1" dirty="0">
                                  <a:solidFill>
                                    <a:srgbClr val="FF0000"/>
                                  </a:solidFill>
                                  <a:latin typeface="Times New Roman" panose="020206030504050203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&lt;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𝟖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𝟎𝟎𝟎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),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𝟎𝟎𝟎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𝟖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𝟎𝟎𝟎</m:t>
                              </m:r>
                              <m:r>
                                <m:rPr>
                                  <m:nor/>
                                </m:rPr>
                                <a:rPr lang="en-US" altLang="zh-CN" sz="3200" b="1" i="1" dirty="0">
                                  <a:solidFill>
                                    <a:srgbClr val="FF0000"/>
                                  </a:solidFill>
                                  <a:latin typeface="Times New Roman" panose="020206030504050203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&lt;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𝟎𝟎𝟎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),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𝟕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𝟎𝟎𝟎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𝟎𝟎𝟎</m:t>
                              </m:r>
                              <m:r>
                                <m:rPr>
                                  <m:nor/>
                                </m:rPr>
                                <a:rPr lang="en-US" altLang="zh-CN" sz="3200" b="1" i="1" dirty="0">
                                  <a:solidFill>
                                    <a:srgbClr val="FF0000"/>
                                  </a:solidFill>
                                  <a:latin typeface="Times New Roman" panose="020206030504050203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&lt;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𝟓𝟎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𝟎𝟎𝟎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).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34" y="2708950"/>
                <a:ext cx="11448796" cy="3393108"/>
              </a:xfrm>
              <a:prstGeom prst="rect">
                <a:avLst/>
              </a:prstGeom>
              <a:blipFill>
                <a:blip r:embed="rId3"/>
                <a:stretch>
                  <a:fillRect l="-1331" t="-30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419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622" y="476795"/>
            <a:ext cx="10872755" cy="1502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若某居民大病住院的医疗费用按标准报销了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20 000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问他住院的医疗费用是多少元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1627" y="2132910"/>
            <a:ext cx="10800750" cy="3618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30 000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代入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4 000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11 000≤20 000</a:t>
            </a:r>
            <a:r>
              <a:rPr lang="en-US" altLang="zh-CN" sz="36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3600" b="1" i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医疗费用超过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30 000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7 000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20 000,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45 000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45 000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50 000,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他住院的医疗费用是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45 000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10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540565" y="414615"/>
            <a:ext cx="3240225" cy="567895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72712" y="911747"/>
            <a:ext cx="1117593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李大爷要围一个长方形菜园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菜园的一边利用足够长的墙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用篱笆围成的另外三边总长恰好为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 m,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要围成的菜园是如图所示的长方形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边的长为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边的长为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7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63630" y="3573010"/>
            <a:ext cx="3679295" cy="21601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608297" y="3220071"/>
                <a:ext cx="6096000" cy="279550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+24(0&lt;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&lt;12)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+12(0&lt;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&lt;24)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+24(0&lt;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&lt;24)	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+12(0&lt;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&lt;12)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297" y="3220071"/>
                <a:ext cx="6096000" cy="2795509"/>
              </a:xfrm>
              <a:prstGeom prst="rect">
                <a:avLst/>
              </a:prstGeom>
              <a:blipFill>
                <a:blip r:embed="rId5"/>
                <a:stretch>
                  <a:fillRect l="-3100" t="-3486" b="-2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9480235" y="263694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42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9660" y="1340855"/>
            <a:ext cx="102247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若定义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)=3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(-2)=3×(-2)-2=-8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)=1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=1;②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对于正数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)&gt;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均成立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-1)+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(1-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)=0;④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当且仅当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其中正确的是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83895" y="3861030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①②④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585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23619" y="355975"/>
                <a:ext cx="11016765" cy="39858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如果设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355975"/>
                <a:ext cx="11016765" cy="3985899"/>
              </a:xfrm>
              <a:prstGeom prst="rect">
                <a:avLst/>
              </a:prstGeom>
              <a:blipFill>
                <a:blip r:embed="rId3"/>
                <a:stretch>
                  <a:fillRect l="-1659" r="-1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3619" y="4341874"/>
                <a:ext cx="4643259" cy="12324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4341874"/>
                <a:ext cx="4643259" cy="1232453"/>
              </a:xfrm>
              <a:prstGeom prst="rect">
                <a:avLst/>
              </a:prstGeom>
              <a:blipFill>
                <a:blip r:embed="rId4"/>
                <a:stretch>
                  <a:fillRect l="-3937" r="-3412" b="-64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7321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67865" y="451866"/>
                <a:ext cx="4030912" cy="9214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65" y="451866"/>
                <a:ext cx="4030912" cy="921471"/>
              </a:xfrm>
              <a:prstGeom prst="rect">
                <a:avLst/>
              </a:prstGeom>
              <a:blipFill>
                <a:blip r:embed="rId3"/>
                <a:stretch>
                  <a:fillRect l="-4539" r="-4085" b="-8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67865" y="1589352"/>
                <a:ext cx="5262723" cy="9755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65" y="1589352"/>
                <a:ext cx="5262723" cy="975588"/>
              </a:xfrm>
              <a:prstGeom prst="rect">
                <a:avLst/>
              </a:prstGeom>
              <a:blipFill>
                <a:blip r:embed="rId4"/>
                <a:stretch>
                  <a:fillRect l="-3476" r="-2897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544420" y="2780955"/>
                <a:ext cx="11232780" cy="14754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+…+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结果用含有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的代数式表示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为正整数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20" y="2780955"/>
                <a:ext cx="11232780" cy="1475469"/>
              </a:xfrm>
              <a:prstGeom prst="rect">
                <a:avLst/>
              </a:prstGeom>
              <a:blipFill>
                <a:blip r:embed="rId5"/>
                <a:stretch>
                  <a:fillRect l="-1628" r="-1682" b="-14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567865" y="4544444"/>
                <a:ext cx="6096000" cy="144392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1·(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=n-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b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865" y="4544444"/>
                <a:ext cx="6096000" cy="1443921"/>
              </a:xfrm>
              <a:prstGeom prst="rect">
                <a:avLst/>
              </a:prstGeom>
              <a:blipFill>
                <a:blip r:embed="rId6"/>
                <a:stretch>
                  <a:fillRect l="-3000" r="-3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737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7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655900" y="510159"/>
            <a:ext cx="2808195" cy="51143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78105" y="1121172"/>
                <a:ext cx="11062280" cy="12525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·重庆南开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ra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自变量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105" y="1121172"/>
                <a:ext cx="11062280" cy="1252587"/>
              </a:xfrm>
              <a:prstGeom prst="rect">
                <a:avLst/>
              </a:prstGeom>
              <a:blipFill>
                <a:blip r:embed="rId4"/>
                <a:stretch>
                  <a:fillRect l="-1708" t="-5854" b="-16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9734722" y="1827004"/>
            <a:ext cx="1649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3645" y="2531649"/>
            <a:ext cx="1022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&gt;2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B.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≥2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6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&lt;2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6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≥-2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658272" y="3337280"/>
                <a:ext cx="7188314" cy="9834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e>
                        </m:rad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自变量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272" y="3337280"/>
                <a:ext cx="7188314" cy="983474"/>
              </a:xfrm>
              <a:prstGeom prst="rect">
                <a:avLst/>
              </a:prstGeom>
              <a:blipFill>
                <a:blip r:embed="rId5"/>
                <a:stretch>
                  <a:fillRect l="-2629" r="-1866" b="-9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9696250" y="3573010"/>
            <a:ext cx="17652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8511" y="4684110"/>
            <a:ext cx="105370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≥1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≠3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B.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≥1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≠3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en-US" altLang="zh-CN" sz="3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6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&gt;1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≠3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26229" y="185044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300581" y="361048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49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67630" y="692810"/>
            <a:ext cx="10656740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某水库的水位高度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满足关系式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+6(0≤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≤5),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则下列说法错误的是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时间是自变量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水位高度是因变量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是变量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它的值与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76200" y="177288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84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479610" y="548800"/>
                <a:ext cx="11232780" cy="54377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·重庆育才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自变量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e>
                        </m:rad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的自变量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的取值范围为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的自变量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</a:t>
                </a:r>
                <a:r>
                  <a:rPr lang="zh-CN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endParaRPr lang="en-US" altLang="zh-CN" sz="3600" b="1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548800"/>
                <a:ext cx="11232780" cy="5437707"/>
              </a:xfrm>
              <a:prstGeom prst="rect">
                <a:avLst/>
              </a:prstGeom>
              <a:blipFill>
                <a:blip r:embed="rId3"/>
                <a:stretch>
                  <a:fillRect l="-1683" r="-1683" b="-1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1631690" y="1772885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≠2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00160" y="2944487"/>
            <a:ext cx="22317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≠4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37776" y="5157120"/>
            <a:ext cx="20874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x&gt;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613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839635" y="1556870"/>
                <a:ext cx="10512730" cy="29546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同一温度的华氏度数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单位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:℉)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与摄氏度数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单位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:℃)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之间的函数关系式是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如果某一温度的摄氏度数是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 ℃,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那么它的华氏度数是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℉.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1556870"/>
                <a:ext cx="10512730" cy="2954655"/>
              </a:xfrm>
              <a:prstGeom prst="rect">
                <a:avLst/>
              </a:prstGeom>
              <a:blipFill>
                <a:blip r:embed="rId3"/>
                <a:stretch>
                  <a:fillRect l="-1798" r="-1740" b="-3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8976200" y="37170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558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3644" y="518219"/>
            <a:ext cx="105847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ABD8D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【跨学科融合】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物理实验证实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在弹性限度内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某弹簧长度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(cm)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与所挂物体质量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(kg)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满足函数关系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+15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下表是测量物体质量时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该弹簧长度与所挂物体质量的数量关系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418286"/>
              </p:ext>
            </p:extLst>
          </p:nvPr>
        </p:nvGraphicFramePr>
        <p:xfrm>
          <a:off x="2783770" y="2345296"/>
          <a:ext cx="6336439" cy="1033780"/>
        </p:xfrm>
        <a:graphic>
          <a:graphicData uri="http://schemas.openxmlformats.org/drawingml/2006/table">
            <a:tbl>
              <a:tblPr firstRow="1" firstCol="1" bandRow="1"/>
              <a:tblGrid>
                <a:gridCol w="3724899">
                  <a:extLst>
                    <a:ext uri="{9D8B030D-6E8A-4147-A177-3AD203B41FA5}">
                      <a16:colId xmlns:a16="http://schemas.microsoft.com/office/drawing/2014/main" val="3517382385"/>
                    </a:ext>
                  </a:extLst>
                </a:gridCol>
                <a:gridCol w="652885">
                  <a:extLst>
                    <a:ext uri="{9D8B030D-6E8A-4147-A177-3AD203B41FA5}">
                      <a16:colId xmlns:a16="http://schemas.microsoft.com/office/drawing/2014/main" val="513741406"/>
                    </a:ext>
                  </a:extLst>
                </a:gridCol>
                <a:gridCol w="652885">
                  <a:extLst>
                    <a:ext uri="{9D8B030D-6E8A-4147-A177-3AD203B41FA5}">
                      <a16:colId xmlns:a16="http://schemas.microsoft.com/office/drawing/2014/main" val="1706079540"/>
                    </a:ext>
                  </a:extLst>
                </a:gridCol>
                <a:gridCol w="652885">
                  <a:extLst>
                    <a:ext uri="{9D8B030D-6E8A-4147-A177-3AD203B41FA5}">
                      <a16:colId xmlns:a16="http://schemas.microsoft.com/office/drawing/2014/main" val="3648416235"/>
                    </a:ext>
                  </a:extLst>
                </a:gridCol>
                <a:gridCol w="652885">
                  <a:extLst>
                    <a:ext uri="{9D8B030D-6E8A-4147-A177-3AD203B41FA5}">
                      <a16:colId xmlns:a16="http://schemas.microsoft.com/office/drawing/2014/main" val="2173535111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所挂物体质量</a:t>
                      </a:r>
                      <a:r>
                        <a:rPr lang="en-US" sz="32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(kg)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237315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弹簧长度</a:t>
                      </a:r>
                      <a:r>
                        <a:rPr lang="en-US" sz="32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(cm)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1295683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983644" y="3556401"/>
            <a:ext cx="44823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1338" y="4275314"/>
            <a:ext cx="94471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由表格可把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代入函数关系式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</a:p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k+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k=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∴y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的函数关系式为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15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1665" y="548800"/>
            <a:ext cx="9070112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当弹簧长度为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cm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求所挂物体的质量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1665" y="1700880"/>
            <a:ext cx="87846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代入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中的函数关系式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所挂物体的质量为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kg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86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511890" y="623905"/>
            <a:ext cx="2736190" cy="48716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39635" y="1145475"/>
            <a:ext cx="1084833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根据如图所示的程序计算函数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若输入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的值是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的值相等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331877" y="2899801"/>
            <a:ext cx="3096215" cy="2160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674" y="5229125"/>
            <a:ext cx="9864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A.9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B.7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.-9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.-7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80110" y="223177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82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630" y="620805"/>
            <a:ext cx="106567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某超市糯米的价格为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端午节推出促销活动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一次购买的数量不超过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按原价售出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超过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超过的部分打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若某人付款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则他购买了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千克糯米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设某人的付款金额为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&gt;10),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购买量为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则购买量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关于付款金额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的函数表达式为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9735" y="321298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2487484" y="4653085"/>
                <a:ext cx="2557110" cy="8899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x&gt;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10)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7484" y="4653085"/>
                <a:ext cx="2557110" cy="889924"/>
              </a:xfrm>
              <a:prstGeom prst="rect">
                <a:avLst/>
              </a:prstGeom>
              <a:blipFill>
                <a:blip r:embed="rId3"/>
                <a:stretch>
                  <a:fillRect l="-7143" r="-6667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531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1960</TotalTime>
  <Words>1042</Words>
  <Application>Microsoft Office PowerPoint</Application>
  <PresentationFormat>宽屏</PresentationFormat>
  <Paragraphs>103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等线 Light</vt:lpstr>
      <vt:lpstr>方正书宋_GBK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Admin</cp:lastModifiedBy>
  <cp:revision>160</cp:revision>
  <dcterms:created xsi:type="dcterms:W3CDTF">2024-04-24T12:16:48Z</dcterms:created>
  <dcterms:modified xsi:type="dcterms:W3CDTF">2024-11-13T16:41:21Z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