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67" r:id="rId2"/>
    <p:sldId id="3803" r:id="rId3"/>
    <p:sldId id="3804" r:id="rId4"/>
    <p:sldId id="3805" r:id="rId5"/>
    <p:sldId id="3806" r:id="rId6"/>
    <p:sldId id="3807" r:id="rId7"/>
    <p:sldId id="3808" r:id="rId8"/>
    <p:sldId id="3809" r:id="rId9"/>
    <p:sldId id="3810" r:id="rId10"/>
    <p:sldId id="3811" r:id="rId11"/>
    <p:sldId id="3812" r:id="rId12"/>
    <p:sldId id="3813" r:id="rId13"/>
    <p:sldId id="3814" r:id="rId14"/>
    <p:sldId id="3815" r:id="rId15"/>
    <p:sldId id="3816" r:id="rId16"/>
    <p:sldId id="3817" r:id="rId17"/>
    <p:sldId id="3818" r:id="rId18"/>
    <p:sldId id="3819" r:id="rId19"/>
    <p:sldId id="3820" r:id="rId20"/>
    <p:sldId id="3821" r:id="rId21"/>
    <p:sldId id="3822" r:id="rId22"/>
    <p:sldId id="3823" r:id="rId23"/>
    <p:sldId id="3824" r:id="rId2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38" autoAdjust="0"/>
  </p:normalViewPr>
  <p:slideViewPr>
    <p:cSldViewPr showGuides="1">
      <p:cViewPr>
        <p:scale>
          <a:sx n="100" d="100"/>
          <a:sy n="100" d="100"/>
        </p:scale>
        <p:origin x="912" y="216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839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9761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905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694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1526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765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7986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02340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6115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887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075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0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7721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0888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742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623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205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626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602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216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764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387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0D120-5112-8701-D9DA-79B6B9FFF0CE}"/>
              </a:ext>
            </a:extLst>
          </p:cNvPr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  <p:extLst>
      <p:ext uri="{BB962C8B-B14F-4D97-AF65-F5344CB8AC3E}">
        <p14:creationId xmlns:p14="http://schemas.microsoft.com/office/powerpoint/2010/main" val="30034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2_0_1.5_1.5_1.5_2.5_数学_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862FB-258E-3AF4-E351-A4D5F3BD4988}"/>
              </a:ext>
            </a:extLst>
          </p:cNvPr>
          <p:cNvSpPr txBox="1"/>
          <p:nvPr/>
        </p:nvSpPr>
        <p:spPr>
          <a:xfrm>
            <a:off x="551615" y="2492935"/>
            <a:ext cx="11016765" cy="1260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函数的实际应用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5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367880" y="548800"/>
            <a:ext cx="3384235" cy="4823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630" y="1054852"/>
            <a:ext cx="111450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小明用刻度不超过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℃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的温度计来估计某食用油的沸点温度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将该食用油倒入锅中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均匀加热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每隔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s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测量一次锅中的油温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得到如下数据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067503"/>
              </p:ext>
            </p:extLst>
          </p:nvPr>
        </p:nvGraphicFramePr>
        <p:xfrm>
          <a:off x="3071790" y="2924965"/>
          <a:ext cx="6264433" cy="911860"/>
        </p:xfrm>
        <a:graphic>
          <a:graphicData uri="http://schemas.openxmlformats.org/drawingml/2006/table">
            <a:tbl>
              <a:tblPr firstRow="1" firstCol="1" bandRow="1"/>
              <a:tblGrid>
                <a:gridCol w="2784193">
                  <a:extLst>
                    <a:ext uri="{9D8B030D-6E8A-4147-A177-3AD203B41FA5}">
                      <a16:colId xmlns:a16="http://schemas.microsoft.com/office/drawing/2014/main" val="3377316633"/>
                    </a:ext>
                  </a:extLst>
                </a:gridCol>
                <a:gridCol w="696048">
                  <a:extLst>
                    <a:ext uri="{9D8B030D-6E8A-4147-A177-3AD203B41FA5}">
                      <a16:colId xmlns:a16="http://schemas.microsoft.com/office/drawing/2014/main" val="2211830822"/>
                    </a:ext>
                  </a:extLst>
                </a:gridCol>
                <a:gridCol w="696048">
                  <a:extLst>
                    <a:ext uri="{9D8B030D-6E8A-4147-A177-3AD203B41FA5}">
                      <a16:colId xmlns:a16="http://schemas.microsoft.com/office/drawing/2014/main" val="2526870745"/>
                    </a:ext>
                  </a:extLst>
                </a:gridCol>
                <a:gridCol w="696048">
                  <a:extLst>
                    <a:ext uri="{9D8B030D-6E8A-4147-A177-3AD203B41FA5}">
                      <a16:colId xmlns:a16="http://schemas.microsoft.com/office/drawing/2014/main" val="3432339657"/>
                    </a:ext>
                  </a:extLst>
                </a:gridCol>
                <a:gridCol w="696048">
                  <a:extLst>
                    <a:ext uri="{9D8B030D-6E8A-4147-A177-3AD203B41FA5}">
                      <a16:colId xmlns:a16="http://schemas.microsoft.com/office/drawing/2014/main" val="1956383240"/>
                    </a:ext>
                  </a:extLst>
                </a:gridCol>
                <a:gridCol w="696048">
                  <a:extLst>
                    <a:ext uri="{9D8B030D-6E8A-4147-A177-3AD203B41FA5}">
                      <a16:colId xmlns:a16="http://schemas.microsoft.com/office/drawing/2014/main" val="1332166714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(s)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1531351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油温</a:t>
                      </a:r>
                      <a:r>
                        <a:rPr lang="en-US" sz="28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(℃)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2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2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375018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67629" y="4149050"/>
            <a:ext cx="1058473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当加热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s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油沸腾了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则小明估计这种油的沸点温度是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A.150 ℃	      B.170 ℃     	C.190 ℃	       D.210 ℃</a:t>
            </a:r>
          </a:p>
        </p:txBody>
      </p:sp>
      <p:sp>
        <p:nvSpPr>
          <p:cNvPr id="6" name="矩形 5"/>
          <p:cNvSpPr/>
          <p:nvPr/>
        </p:nvSpPr>
        <p:spPr>
          <a:xfrm>
            <a:off x="2423745" y="47030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485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621" y="630613"/>
            <a:ext cx="108727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ABD8D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【跨学科融合】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根据物理学知识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在压力不变的情况下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某物体承受的压强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(Pa)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是它的受力面积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</a:t>
            </a:r>
            <a:r>
              <a:rPr lang="en-US" altLang="zh-CN" sz="3600" b="1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的反比例函数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其函数图象如图所示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 m</a:t>
            </a:r>
            <a:r>
              <a:rPr lang="en-US" altLang="zh-CN" sz="3600" b="1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该物体承受的压强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59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431815" y="3068975"/>
            <a:ext cx="4320300" cy="27222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55" y="2247189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4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622386"/>
            <a:ext cx="112625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某气球内充满了一定质量的气体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当温度不变时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气球内的气压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kPa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是气体体积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</a:t>
            </a:r>
            <a:r>
              <a:rPr lang="en-US" altLang="zh-CN" sz="3600" b="1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的反比例函数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其图象如图所示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当气球内的气压大于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 </a:t>
            </a:r>
            <a:r>
              <a:rPr lang="en-US" altLang="zh-CN" sz="36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kPa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气球将爆炸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为了安全起见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气球内气体的体积应不小于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baseline="30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6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863845" y="2996970"/>
            <a:ext cx="4248295" cy="2808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220" y="2204915"/>
            <a:ext cx="14558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</a:t>
            </a:r>
            <a:r>
              <a:rPr lang="zh-CN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232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1602" y="548800"/>
            <a:ext cx="114487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小明从家步行到学校需走的路程为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1 800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图中的折线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反映了小明从家步行到学校所走的路程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根据图象提供的信息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当小明从家出发去学校步行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到学校还需步行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6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287805" y="2996970"/>
            <a:ext cx="5256365" cy="29239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250" y="2210643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726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605" y="476795"/>
            <a:ext cx="1130478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口罩是人们日常生活的必需品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某企业抓住商机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专门购进了两条口罩生产线用于生产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N95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口罩和普通医用口罩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其中一条生产普通医用口罩的生产线每小时比另外一条生产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N95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口罩的生产线多生产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3 600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只口罩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且一条普通医用口罩生产线生产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30 000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只口罩与一条生产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N95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口罩的生产线生产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12 000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只口罩所用时间相同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该企业每小时生产两种口罩各多少只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407605" y="3154451"/>
                <a:ext cx="11520800" cy="28692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设一条生产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N95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口罩的生产线每小时生产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N95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口罩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只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则另一条生产普通医用口罩的生产线每小时生产普通医用口罩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600)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只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题意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𝟑𝟎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𝟔𝟎𝟎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是方程的解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该企业每小时生产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N95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口罩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只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每小时生产普通医用口罩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000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只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05" y="3154451"/>
                <a:ext cx="11520800" cy="2869247"/>
              </a:xfrm>
              <a:prstGeom prst="rect">
                <a:avLst/>
              </a:prstGeom>
              <a:blipFill>
                <a:blip r:embed="rId3"/>
                <a:stretch>
                  <a:fillRect l="-1111" t="-2760" r="-1005" b="-50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784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3980" y="404790"/>
            <a:ext cx="109447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该企业根据市场需求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生产了两种口罩共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600 000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其中普通医用口罩数量不少于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N95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口罩的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已知生产一只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N95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口罩成本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生产一只普通医用口罩成本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并且一只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N95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口罩售价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一只普通医用口罩售价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但由于技术原因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生产出来的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N95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口罩中有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产品无法使用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只能销毁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设生产的这批口罩共获利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的最大值</a:t>
            </a:r>
            <a:r>
              <a: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3980" y="2645643"/>
            <a:ext cx="118808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设生产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N95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口罩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则生产普通医用口罩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(600 000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W=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5)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2)(600 000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28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120 000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普通医用口罩数量不少于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N95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口罩的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≤600 000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-x.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≤150 000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的增大而增大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150 000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取最大值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最大值</a:t>
            </a:r>
            <a:r>
              <a:rPr lang="zh-CN" altLang="zh-CN" sz="28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W=</a:t>
            </a:r>
            <a:r>
              <a:rPr lang="en-US" altLang="zh-CN" sz="28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en-US" altLang="zh-CN" sz="28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 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120 000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163 500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的最大值为</a:t>
            </a:r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163 500</a:t>
            </a:r>
            <a:r>
              <a:rPr lang="zh-CN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8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52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6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367880" y="539384"/>
            <a:ext cx="3384235" cy="5040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610" y="907291"/>
            <a:ext cx="11376490" cy="198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·河北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某校对学生宿舍采取喷洒药物进行消毒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在对某宿舍进行消毒的过程中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先经过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min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的集中药物喷洒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再封闭宿舍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min,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然后打开门窗进行通风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室内每立方米空气中含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药量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32065" y="3078544"/>
            <a:ext cx="4104285" cy="255094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3245" y="2708950"/>
            <a:ext cx="6096000" cy="32901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5100"/>
              </a:lnSpc>
            </a:pPr>
            <a:r>
              <a:rPr lang="en-US" altLang="zh-CN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(mg/m</a:t>
            </a:r>
            <a:r>
              <a:rPr lang="en-US" altLang="zh-CN" sz="32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与药物在空气中的持续时间</a:t>
            </a:r>
            <a:r>
              <a:rPr lang="en-US" altLang="zh-CN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(min)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在打开门窗通风前分别满足两个一次函数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在通风后又成反比例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下面四个选项中错误的是</a:t>
            </a:r>
            <a:endParaRPr lang="zh-CN" altLang="en-US" sz="32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40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692810"/>
            <a:ext cx="72005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集中喷洒药物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室内空气中的含药量最高达到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mg/m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室内空气中的含药量不低于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mg/m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的持续时间达到了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 min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当室内空气中的含药量不低于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mg/m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且持续时间不低于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 min,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才能有效杀灭某种传染病毒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则此次消毒完全有效</a:t>
            </a:r>
          </a:p>
          <a:p>
            <a:pPr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当室内空气中的含药量低于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mg/m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对人体才是安全的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所以从室内空气中的含药量达到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mg/m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需经过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 min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学生才能进入室内</a:t>
            </a:r>
          </a:p>
        </p:txBody>
      </p:sp>
      <p:sp>
        <p:nvSpPr>
          <p:cNvPr id="3" name="矩形 2"/>
          <p:cNvSpPr/>
          <p:nvPr/>
        </p:nvSpPr>
        <p:spPr>
          <a:xfrm>
            <a:off x="9480235" y="4725090"/>
            <a:ext cx="20697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4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4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40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63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608105" y="1268850"/>
            <a:ext cx="4104285" cy="25509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37653" y="4817016"/>
            <a:ext cx="5549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266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4375" y="457304"/>
            <a:ext cx="11088770" cy="2395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6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两地相距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810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甲车从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地匀速前往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地后停止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甲车出发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乙车从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地沿同一公路匀速前往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地后停止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设甲、乙两车之间的距离为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甲车出发的时间为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的关系如图所示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对于以下说法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6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452000" y="2867938"/>
            <a:ext cx="3888270" cy="29705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6415" y="2852960"/>
            <a:ext cx="6624460" cy="3041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46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乙车的速度为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(9,540);③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</a:t>
            </a:r>
            <a:r>
              <a:rPr lang="en-US" altLang="zh-CN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的值是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5;④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当甲、乙两车相遇时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两车相遇地距</a:t>
            </a:r>
            <a:r>
              <a:rPr lang="en-US" altLang="zh-CN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地的距离为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其中正确的结论有</a:t>
            </a:r>
            <a:r>
              <a:rPr lang="zh-CN" altLang="zh-CN" sz="32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b="1" u="sng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1740" y="515712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①③④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37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95625" y="476795"/>
                <a:ext cx="10944760" cy="55231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解析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由图象可知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段为甲车提前出发的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可得甲车速度为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𝟖𝟏𝟎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𝟕𝟓𝟎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60(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段为甲、乙相向而行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时两车相遇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,5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小时内共行驶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750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乙车的速度为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𝟕𝟓𝟎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90(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正确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此时两车距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地的距离为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360(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④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正确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甲车到达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地时对应时间为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𝟖𝟏𝟎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5(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乙车到达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地时对应时间为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𝟖𝟏𝟎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10(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图中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正确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(10,600),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错误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正确的结论有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①③④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76795"/>
                <a:ext cx="10944760" cy="5523115"/>
              </a:xfrm>
              <a:prstGeom prst="rect">
                <a:avLst/>
              </a:prstGeom>
              <a:blipFill>
                <a:blip r:embed="rId3"/>
                <a:stretch>
                  <a:fillRect l="-1670" t="-2097" r="-1615" b="-3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592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5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655900" y="505856"/>
            <a:ext cx="2808195" cy="46791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610" y="973773"/>
            <a:ext cx="113047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有一个装有水的容器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容器内水面的高度是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cm,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现向容器内注水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并同时开始计时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在注水过程中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水面高度以每秒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cm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的速度匀速增加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则容器注满水之前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容器内的水面高度与对应的注水时间满足的函数关系是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33004" y="3212985"/>
            <a:ext cx="1765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615" y="335699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正比例函数关系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一次函数关系</a:t>
            </a: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无函数关系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反比例函数关系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947455" y="3304211"/>
            <a:ext cx="2315913" cy="25921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169395" y="32820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411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476795"/>
            <a:ext cx="112327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为了切实保护长江生态环境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长江实施全面禁渔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禁渔后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某水库自然生态养殖的鱼在市场上热销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经销商老李每天从该水库购进草鱼和鲢鱼进行销售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两种鱼的进价和售价如下表所示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752648"/>
              </p:ext>
            </p:extLst>
          </p:nvPr>
        </p:nvGraphicFramePr>
        <p:xfrm>
          <a:off x="1199660" y="2852960"/>
          <a:ext cx="9648669" cy="3042920"/>
        </p:xfrm>
        <a:graphic>
          <a:graphicData uri="http://schemas.openxmlformats.org/drawingml/2006/table">
            <a:tbl>
              <a:tblPr firstRow="1" firstCol="1" bandRow="1"/>
              <a:tblGrid>
                <a:gridCol w="1836364">
                  <a:extLst>
                    <a:ext uri="{9D8B030D-6E8A-4147-A177-3AD203B41FA5}">
                      <a16:colId xmlns:a16="http://schemas.microsoft.com/office/drawing/2014/main" val="790084796"/>
                    </a:ext>
                  </a:extLst>
                </a:gridCol>
                <a:gridCol w="1376261">
                  <a:extLst>
                    <a:ext uri="{9D8B030D-6E8A-4147-A177-3AD203B41FA5}">
                      <a16:colId xmlns:a16="http://schemas.microsoft.com/office/drawing/2014/main" val="1285967953"/>
                    </a:ext>
                  </a:extLst>
                </a:gridCol>
                <a:gridCol w="3218022">
                  <a:extLst>
                    <a:ext uri="{9D8B030D-6E8A-4147-A177-3AD203B41FA5}">
                      <a16:colId xmlns:a16="http://schemas.microsoft.com/office/drawing/2014/main" val="3918867758"/>
                    </a:ext>
                  </a:extLst>
                </a:gridCol>
                <a:gridCol w="3218022">
                  <a:extLst>
                    <a:ext uri="{9D8B030D-6E8A-4147-A177-3AD203B41FA5}">
                      <a16:colId xmlns:a16="http://schemas.microsoft.com/office/drawing/2014/main" val="799022764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斤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售价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斤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453630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鲢鱼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1035"/>
                  </a:ext>
                </a:extLst>
              </a:tr>
              <a:tr h="4051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草鱼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销量不超过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斤的部分</a:t>
                      </a:r>
                    </a:p>
                  </a:txBody>
                  <a:tcPr marL="13335" marR="1333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销量超过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斤的部分</a:t>
                      </a:r>
                    </a:p>
                  </a:txBody>
                  <a:tcPr marL="13335" marR="1333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119225"/>
                  </a:ext>
                </a:extLst>
              </a:tr>
              <a:tr h="2051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335" marR="1333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335" marR="1333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435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67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2554" y="548800"/>
            <a:ext cx="1100783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已知老李购进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斤鲢鱼和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斤草鱼需要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购进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斤鲢鱼和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斤草鱼需要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95625" y="3284990"/>
                <a:ext cx="7281865" cy="25639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𝟏𝟔𝟎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𝟏𝟒𝟎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3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284990"/>
                <a:ext cx="7281865" cy="2563907"/>
              </a:xfrm>
              <a:prstGeom prst="rect">
                <a:avLst/>
              </a:prstGeom>
              <a:blipFill>
                <a:blip r:embed="rId3"/>
                <a:stretch>
                  <a:fillRect l="-2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494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605" y="476795"/>
            <a:ext cx="115208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老李每天购进两种鱼共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斤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并在当天都销售完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其中销售鲢鱼不少于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斤且不超过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斤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设每天销售鲢鱼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斤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销售过程中损耗不计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求出每天销售获利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并写出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15612" y="2636945"/>
                <a:ext cx="11304785" cy="32079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2)①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由题意知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每天销售草鱼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斤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80≤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≤120,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180≤300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≤220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180≤300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≤200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100≤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≤120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(9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6)(300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=-x+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≤220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80≤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x&lt;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(9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(8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(100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850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𝟗𝟎𝟎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𝟏𝟐𝟎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𝟖𝟓𝟎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𝟖𝟎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12" y="2636945"/>
                <a:ext cx="11304785" cy="3207929"/>
              </a:xfrm>
              <a:prstGeom prst="rect">
                <a:avLst/>
              </a:prstGeom>
              <a:blipFill>
                <a:blip r:embed="rId3"/>
                <a:stretch>
                  <a:fillRect l="-1133" t="-2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605" y="404790"/>
            <a:ext cx="1152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元旦节这天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老李让利销售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将鲢鱼售价每斤降低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&gt;0),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草鱼售价全部定为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斤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为保证元旦节这一天销售这两种鱼获得最小利润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且最小利润为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5275" y="2146532"/>
            <a:ext cx="119528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每天销售草鱼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(300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斤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则利润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-m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6)(300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36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-m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-m&lt;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的增大而减少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80≤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≤120,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的最小值为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630,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-m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630</a:t>
            </a:r>
            <a:r>
              <a:rPr lang="en-US" altLang="zh-CN" sz="3600" b="1" i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3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640" y="764815"/>
            <a:ext cx="108007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·陕西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某工厂现有原材料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每天平均用去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这批原材料能用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之间的函数表达式为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79552" y="2519141"/>
            <a:ext cx="17652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415675" y="3074965"/>
                <a:ext cx="9071265" cy="23970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=100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</a:t>
                </a:r>
                <a:r>
                  <a:rPr lang="en-US" altLang="zh-CN" sz="3600" b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600" b="1" i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+100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</a:t>
                </a:r>
                <a:r>
                  <a:rPr lang="en-US" altLang="zh-CN" sz="3600" b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600" b="1" i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=100-</a:t>
                </a:r>
                <a:r>
                  <a:rPr lang="en-US" altLang="zh-CN" sz="36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5675" y="3074965"/>
                <a:ext cx="9071265" cy="2397003"/>
              </a:xfrm>
              <a:prstGeom prst="rect">
                <a:avLst/>
              </a:prstGeom>
              <a:blipFill>
                <a:blip r:embed="rId3"/>
                <a:stretch>
                  <a:fillRect l="-2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0093576" y="265764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908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95625" y="188775"/>
            <a:ext cx="10872755" cy="5909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某公司市场营销部的个人收入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与其每月的销售量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万件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成一次函数关系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其图象如图所示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则营销人员没有销售量时最低收入是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A.1 000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	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B.2 000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C.3 000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	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D.4 000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5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744045" y="2924965"/>
            <a:ext cx="4248295" cy="288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60" y="203285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43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51615" y="476795"/>
            <a:ext cx="11016765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某市举行中学生党史知识竞赛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如图用四个点分别描述甲、乙、丙、丁四所学校竞赛成绩的优秀率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该校优秀人数与该校参加竞赛人数的比值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与该校参加竞赛人数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的情况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其中描述乙、丁两所学校情况的点恰好在同一个反比例函数的图象上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5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176075" y="2852960"/>
            <a:ext cx="3600250" cy="29522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615" y="3140980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则这四所学校在这次党史知识竞赛中成绩优秀人数最多的是 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           	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	</a:t>
            </a:r>
            <a:endParaRPr lang="en-US" altLang="zh-CN" sz="36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	                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丁</a:t>
            </a:r>
          </a:p>
        </p:txBody>
      </p:sp>
      <p:sp>
        <p:nvSpPr>
          <p:cNvPr id="6" name="矩形 5"/>
          <p:cNvSpPr/>
          <p:nvPr/>
        </p:nvSpPr>
        <p:spPr>
          <a:xfrm>
            <a:off x="2279735" y="428461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64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260780"/>
            <a:ext cx="110887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某公司准备和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两家出租车公司中的一家签订合同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两出租车公司的收费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与行程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的关系分别是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若行程大于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2 500 km,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则与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填“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”或“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出租车公司签订合同较合算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5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935850" y="3501005"/>
            <a:ext cx="3960275" cy="24481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275" y="206090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236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476795"/>
            <a:ext cx="110887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通过实验研究发现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初中生在数学课上听课注意力指标数随上课时间的变化而变化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上课开始时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学生兴趣激增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中间一段时间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学生的兴趣保持平稳状态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随后开始分散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学生注意力指标数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随时间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变化的函数图象如图所示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0≤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10≤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&lt;20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图象是线段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20≤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≤40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图象是双曲线的一部分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根据函数图象回答下列问题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5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698651" y="3713726"/>
            <a:ext cx="2160150" cy="21329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8658" y="390304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注意力指标数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之间的函数关系为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631690" y="4941105"/>
                <a:ext cx="1258678" cy="89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𝟗𝟔𝟎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690" y="4941105"/>
                <a:ext cx="1258678" cy="892552"/>
              </a:xfrm>
              <a:prstGeom prst="rect">
                <a:avLst/>
              </a:prstGeom>
              <a:blipFill>
                <a:blip r:embed="rId4"/>
                <a:stretch>
                  <a:fillRect l="-15049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917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420400"/>
            <a:ext cx="108727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0≤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&lt;10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求注意力指标数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altLang="zh-CN" sz="36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的函数解析式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479610" y="1620729"/>
                <a:ext cx="10008695" cy="43456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.∴A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(0,24)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0≤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x&lt;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段函数的表达式为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(0,24)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(10,48),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𝟐𝟒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𝟒𝟖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𝟏𝟐</m:t>
                                  </m:r>
                                </m:num>
                                <m:den>
                                  <m:r>
                                    <a:rPr lang="en-US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𝟓</m:t>
                                  </m:r>
                                </m:den>
                              </m:f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𝟐𝟒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0≤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x&lt;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注意力指标数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与时间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的函数解析式为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1620729"/>
                <a:ext cx="10008695" cy="4345613"/>
              </a:xfrm>
              <a:prstGeom prst="rect">
                <a:avLst/>
              </a:prstGeom>
              <a:blipFill>
                <a:blip r:embed="rId3"/>
                <a:stretch>
                  <a:fillRect l="-1583" t="-2384" r="-1218" b="-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72165" y="1484865"/>
            <a:ext cx="3240225" cy="295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73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476795"/>
            <a:ext cx="108007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张老师在一节课上讲解一道数学综合题需要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他能否经过适当的安排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使学生在听这道综合题的讲解时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注意力指标数都不低于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36?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32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50733" y="2204915"/>
                <a:ext cx="11160775" cy="37110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能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理由如下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0≤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x&lt;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24≥36,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≥5;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20≤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≤40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𝟗𝟔𝟎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≥36,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𝟖𝟎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5≤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𝟖𝟎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注意力指标数都不低于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</a:t>
                </a:r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𝟖𝟎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21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张老师能经过适当安排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使学生在听这道综合题的讲解时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注意力指标数都不低于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733" y="2204915"/>
                <a:ext cx="11160775" cy="3711016"/>
              </a:xfrm>
              <a:prstGeom prst="rect">
                <a:avLst/>
              </a:prstGeom>
              <a:blipFill>
                <a:blip r:embed="rId3"/>
                <a:stretch>
                  <a:fillRect l="-1420" t="-2796" b="-4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164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2262</TotalTime>
  <Words>2083</Words>
  <Application>Microsoft Office PowerPoint</Application>
  <PresentationFormat>宽屏</PresentationFormat>
  <Paragraphs>127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等线</vt:lpstr>
      <vt:lpstr>等线 Light</vt:lpstr>
      <vt:lpstr>方正书宋_GBK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Admin</cp:lastModifiedBy>
  <cp:revision>205</cp:revision>
  <dcterms:created xsi:type="dcterms:W3CDTF">2024-04-24T12:16:48Z</dcterms:created>
  <dcterms:modified xsi:type="dcterms:W3CDTF">2024-11-16T14:38:27Z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