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7" r:id="rId2"/>
    <p:sldId id="2923" r:id="rId3"/>
    <p:sldId id="2924" r:id="rId4"/>
    <p:sldId id="2925" r:id="rId5"/>
    <p:sldId id="2926" r:id="rId6"/>
    <p:sldId id="2927" r:id="rId7"/>
    <p:sldId id="2928" r:id="rId8"/>
    <p:sldId id="2929" r:id="rId9"/>
    <p:sldId id="2930" r:id="rId10"/>
    <p:sldId id="2931" r:id="rId11"/>
    <p:sldId id="2932" r:id="rId12"/>
    <p:sldId id="2933" r:id="rId13"/>
    <p:sldId id="2934" r:id="rId14"/>
    <p:sldId id="2935" r:id="rId15"/>
    <p:sldId id="2936" r:id="rId16"/>
    <p:sldId id="2937" r:id="rId17"/>
    <p:sldId id="293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6AB78-C594-17F9-136C-5EFFC30E2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181C3D9-EE08-B2BB-F655-2EE2C188E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97B9A29-8E2D-FB87-A761-D7F387F38A0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46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8F7E7-7DA5-9083-B522-C20619930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ACC7582-42BF-1697-AD97-06E512FB11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57DEF45-CDF9-949D-248F-6B394D578E8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328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A062-539B-E3ED-7402-99E3917A6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E3EBA15-50C6-3902-847C-4D197F078C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C519ED-3D6A-BB46-872C-6BF12F29E97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7851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F2D7E-2270-787E-CDE5-197BC821F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DBDAAF8-9239-F331-7DF5-70D2FB2A21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55AD041-5E65-95F6-2119-387A9F55E514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32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CDD9C-CF68-343F-89B6-0743F99D4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B6FA133-0D35-7A57-4A28-F632ABBB03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6202768-1D6E-D02E-CCD0-7E5DD1AD99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88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93C6D-1CDE-57D2-E62A-30835B292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A845C50-0A17-8BDD-2C33-23F9DDF82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23E3C0A-3CA7-FA71-3F0D-4B1C2FCBCF1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11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20BA6-58E7-209E-E3ED-C78F92C14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3294CF1-9EF7-BBFC-E87D-34B949ABA3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5B9289-10DA-E1F3-837F-4972FEF93B45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38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D6978-4611-BD06-8265-DCCC5369D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F98BE8A-0EA2-3AD3-2F78-FD2F8DBD06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5BCD928-FE2F-E7C1-E6B8-4786A06C873C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86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2EB13-F128-51AB-9F99-D051DDD02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B876B6F-8867-8A72-264C-962DF3554C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585920E-7EF8-7CF7-37D3-D5DE2E476EC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693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BE63A-8CBA-23BA-3413-83F6F2611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BAAC14E-58C8-8FA5-0F40-64A3CD865A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A628924-79A0-9E63-A807-43807F93174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935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A4FDF-A441-D7D0-153E-6A2537B4D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73E9EA-2E58-378F-BE6D-3938006F0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32164EE-64F8-1A4E-F596-4CBE8FD02CB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3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ECD04-2C79-CB92-1594-45C25902D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9DA5A35-4560-B05F-0B3D-A6F26ED3C6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6FE887D-AB25-FF19-A9F3-35D445FEECE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98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B3756-E686-5190-409D-643E5058D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4C4D753-2989-E212-A090-EDAF885827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D579A0F-F30A-C924-68D5-4C6266DC607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151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24E81-2A01-3BBE-C1AB-97A069080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700EBC1-32E2-50FB-51B4-C53F304C9E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D331CA-994D-1997-FA4F-543480FE686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95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67D88-A584-1755-8687-E07D440F9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BD786E6-411D-E158-8240-6CB74FB44D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2E3B560-BCA0-94B2-CD4D-F5FD85D09C5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445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77528-1A83-613C-889D-17BDD4A39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6AB4EA3-4C94-704C-B263-976EC81A29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7CF2650-5E90-E8F8-0E74-7AD48124AE9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936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080769A-61B6-9913-9F06-9AE6DD70DC8F}"/>
              </a:ext>
            </a:extLst>
          </p:cNvPr>
          <p:cNvSpPr txBox="1"/>
          <p:nvPr/>
        </p:nvSpPr>
        <p:spPr>
          <a:xfrm>
            <a:off x="1703695" y="1628875"/>
            <a:ext cx="799255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一次函数的图象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1C507-F436-DCFD-488A-980D65079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7CB2BA-31B9-F166-8FA5-062AC6569076}"/>
              </a:ext>
            </a:extLst>
          </p:cNvPr>
          <p:cNvSpPr txBox="1"/>
          <p:nvPr/>
        </p:nvSpPr>
        <p:spPr>
          <a:xfrm>
            <a:off x="623620" y="1412860"/>
            <a:ext cx="10584735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求直线与坐标轴的交点坐标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就是根据一次函数的表达式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求出对应的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即得到交点坐标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作一次函数的图象时通常取这两个点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569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2BA3C-EFF6-5D13-8F6B-83A693A05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3.jpeg">
            <a:extLst>
              <a:ext uri="{FF2B5EF4-FFF2-40B4-BE49-F238E27FC236}">
                <a16:creationId xmlns:a16="http://schemas.microsoft.com/office/drawing/2014/main" id="{63BCC150-8852-07B8-F182-8C4DA7CE8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74" y="471006"/>
            <a:ext cx="1637913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A954EAF-4910-CACA-9ED9-2802E102AE22}"/>
              </a:ext>
            </a:extLst>
          </p:cNvPr>
          <p:cNvSpPr txBox="1"/>
          <p:nvPr/>
        </p:nvSpPr>
        <p:spPr>
          <a:xfrm>
            <a:off x="551615" y="1022924"/>
            <a:ext cx="10728746" cy="434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轴的交点坐标是</a:t>
            </a:r>
            <a:r>
              <a:rPr lang="en-US" altLang="zh-CN" sz="36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与坐标轴所围成的三角形的面积为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9DAEBD-7E92-11D4-58C7-283F9A181100}"/>
                  </a:ext>
                </a:extLst>
              </p:cNvPr>
              <p:cNvSpPr txBox="1"/>
              <p:nvPr/>
            </p:nvSpPr>
            <p:spPr>
              <a:xfrm>
                <a:off x="3431815" y="2060905"/>
                <a:ext cx="2044692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zh-CN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9DAEBD-7E92-11D4-58C7-283F9A1811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1815" y="2060905"/>
                <a:ext cx="2044692" cy="10604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4E6F8F-309D-50E1-CC4E-B66B12849E24}"/>
                  </a:ext>
                </a:extLst>
              </p:cNvPr>
              <p:cNvSpPr txBox="1"/>
              <p:nvPr/>
            </p:nvSpPr>
            <p:spPr>
              <a:xfrm>
                <a:off x="3071790" y="4293060"/>
                <a:ext cx="964617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kumimoji="0" lang="zh-CN" altLang="zh-CN" sz="36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A4E6F8F-309D-50E1-CC4E-B66B12849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790" y="4293060"/>
                <a:ext cx="964617" cy="889924"/>
              </a:xfrm>
              <a:prstGeom prst="rect">
                <a:avLst/>
              </a:prstGeom>
              <a:blipFill>
                <a:blip r:embed="rId5"/>
                <a:stretch>
                  <a:fillRect l="-19620" b="-8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996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93A607-D766-1B12-1F1D-8CDA93605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6A178D-90BF-5FEB-BE39-DFDDF18D8707}"/>
              </a:ext>
            </a:extLst>
          </p:cNvPr>
          <p:cNvSpPr txBox="1"/>
          <p:nvPr/>
        </p:nvSpPr>
        <p:spPr>
          <a:xfrm>
            <a:off x="551615" y="548800"/>
            <a:ext cx="10728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·江西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224.jpeg">
            <a:extLst>
              <a:ext uri="{FF2B5EF4-FFF2-40B4-BE49-F238E27FC236}">
                <a16:creationId xmlns:a16="http://schemas.microsoft.com/office/drawing/2014/main" id="{6DAC92DD-5965-1573-D496-80B7DAE2F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135" y="2060905"/>
            <a:ext cx="3078323" cy="359288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CB9B570-9D60-70CD-B57B-4AE2790EDD08}"/>
              </a:ext>
            </a:extLst>
          </p:cNvPr>
          <p:cNvSpPr txBox="1"/>
          <p:nvPr/>
        </p:nvSpPr>
        <p:spPr>
          <a:xfrm>
            <a:off x="547620" y="168171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255D37-38BC-6545-B94F-D90F26B8CE46}"/>
              </a:ext>
            </a:extLst>
          </p:cNvPr>
          <p:cNvSpPr txBox="1"/>
          <p:nvPr/>
        </p:nvSpPr>
        <p:spPr>
          <a:xfrm>
            <a:off x="547620" y="2564940"/>
            <a:ext cx="72005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(0,4),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∴OB=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∴OC=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4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A0366-D7A5-CF12-D0A8-097B980A6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225D80-22A6-67BB-C838-88433A1E1844}"/>
              </a:ext>
            </a:extLst>
          </p:cNvPr>
          <p:cNvSpPr txBox="1"/>
          <p:nvPr/>
        </p:nvSpPr>
        <p:spPr>
          <a:xfrm>
            <a:off x="551615" y="476795"/>
            <a:ext cx="103687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轴上找一点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使得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66B615-1B13-1005-DC81-6E714F8A4A6E}"/>
                  </a:ext>
                </a:extLst>
              </p:cNvPr>
              <p:cNvSpPr txBox="1"/>
              <p:nvPr/>
            </p:nvSpPr>
            <p:spPr>
              <a:xfrm>
                <a:off x="551616" y="1442751"/>
                <a:ext cx="8352580" cy="39724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(0,0)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4,0)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66B615-1B13-1005-DC81-6E714F8A4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6" y="1442751"/>
                <a:ext cx="8352580" cy="3972498"/>
              </a:xfrm>
              <a:prstGeom prst="rect">
                <a:avLst/>
              </a:prstGeom>
              <a:blipFill>
                <a:blip r:embed="rId3"/>
                <a:stretch>
                  <a:fillRect l="-1823" t="-2611" b="-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224.jpeg">
            <a:extLst>
              <a:ext uri="{FF2B5EF4-FFF2-40B4-BE49-F238E27FC236}">
                <a16:creationId xmlns:a16="http://schemas.microsoft.com/office/drawing/2014/main" id="{A82CCAF0-0680-81E9-B98D-473C745F37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175" y="1632557"/>
            <a:ext cx="3078323" cy="359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15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64907-FCE5-6D2A-B843-CA2EF34CA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5.jpeg">
            <a:extLst>
              <a:ext uri="{FF2B5EF4-FFF2-40B4-BE49-F238E27FC236}">
                <a16:creationId xmlns:a16="http://schemas.microsoft.com/office/drawing/2014/main" id="{F692554C-2B15-C8F0-B6E2-FD0C692BF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58" y="658693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B01805C-EB9F-0048-394E-9477B82FAB65}"/>
              </a:ext>
            </a:extLst>
          </p:cNvPr>
          <p:cNvSpPr txBox="1"/>
          <p:nvPr/>
        </p:nvSpPr>
        <p:spPr>
          <a:xfrm>
            <a:off x="1974248" y="458772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一次函数图象的应用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26.jpeg">
            <a:extLst>
              <a:ext uri="{FF2B5EF4-FFF2-40B4-BE49-F238E27FC236}">
                <a16:creationId xmlns:a16="http://schemas.microsoft.com/office/drawing/2014/main" id="{5E2E78DF-6B06-A2E1-4353-6102B1CD35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58" y="1446765"/>
            <a:ext cx="737965" cy="4094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A7CA5E3-B18C-F341-AC58-804BF0252781}"/>
              </a:ext>
            </a:extLst>
          </p:cNvPr>
          <p:cNvSpPr txBox="1"/>
          <p:nvPr/>
        </p:nvSpPr>
        <p:spPr>
          <a:xfrm>
            <a:off x="657038" y="1162728"/>
            <a:ext cx="1058611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某校办厂现在的年产值为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计划今后每年增加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写出年产值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与年数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BE7B4D-6EF9-4CF3-6663-E93FCB92C2B4}"/>
              </a:ext>
            </a:extLst>
          </p:cNvPr>
          <p:cNvSpPr txBox="1"/>
          <p:nvPr/>
        </p:nvSpPr>
        <p:spPr>
          <a:xfrm>
            <a:off x="678158" y="3789025"/>
            <a:ext cx="6105524" cy="81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≥0)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37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FF3C9-E075-8B1A-F08E-5046EE5BD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15D0A2A-B672-97E9-957C-CF02F53CAA7D}"/>
              </a:ext>
            </a:extLst>
          </p:cNvPr>
          <p:cNvSpPr txBox="1"/>
          <p:nvPr/>
        </p:nvSpPr>
        <p:spPr>
          <a:xfrm>
            <a:off x="968745" y="577777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画出该函数的图象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E31BB8-0A46-4AAD-9D11-7DC294C481A3}"/>
              </a:ext>
            </a:extLst>
          </p:cNvPr>
          <p:cNvSpPr txBox="1"/>
          <p:nvPr/>
        </p:nvSpPr>
        <p:spPr>
          <a:xfrm>
            <a:off x="1055650" y="1421736"/>
            <a:ext cx="6018620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 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15;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画出函数图象如答案图所示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27.jpeg">
            <a:extLst>
              <a:ext uri="{FF2B5EF4-FFF2-40B4-BE49-F238E27FC236}">
                <a16:creationId xmlns:a16="http://schemas.microsoft.com/office/drawing/2014/main" id="{ADA4334C-6E49-57C6-5DDA-AF93C1608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368" y="900942"/>
            <a:ext cx="3591482" cy="311795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4ADFA17-D0FC-133D-0C86-BBDEB9CF9E7F}"/>
              </a:ext>
            </a:extLst>
          </p:cNvPr>
          <p:cNvSpPr txBox="1"/>
          <p:nvPr/>
        </p:nvSpPr>
        <p:spPr>
          <a:xfrm>
            <a:off x="7968130" y="4221055"/>
            <a:ext cx="22607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答案图</a:t>
            </a:r>
            <a:r>
              <a:rPr lang="en-US" altLang="zh-CN" sz="28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11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1EEC2-46FC-7DC6-6CD1-18628540D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6DD815-6FC6-928D-FD30-17C679E8AD01}"/>
              </a:ext>
            </a:extLst>
          </p:cNvPr>
          <p:cNvSpPr txBox="1"/>
          <p:nvPr/>
        </p:nvSpPr>
        <p:spPr>
          <a:xfrm>
            <a:off x="623619" y="692810"/>
            <a:ext cx="1072874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为缓解用电紧张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鼓励居民节约用电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某电力公司制定了新的电费标准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每月用电在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度以内的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每度电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超出部分按每度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元收费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应缴电费用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用电量用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D9308A-1FEE-067A-0624-24AEA6BA6661}"/>
                  </a:ext>
                </a:extLst>
              </p:cNvPr>
              <p:cNvSpPr txBox="1"/>
              <p:nvPr/>
            </p:nvSpPr>
            <p:spPr>
              <a:xfrm>
                <a:off x="695625" y="3717020"/>
                <a:ext cx="6105524" cy="13281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𝟐𝟓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).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FD9308A-1FEE-067A-0624-24AEA6BA6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717020"/>
                <a:ext cx="6105524" cy="1328120"/>
              </a:xfrm>
              <a:prstGeom prst="rect">
                <a:avLst/>
              </a:prstGeom>
              <a:blipFill>
                <a:blip r:embed="rId3"/>
                <a:stretch>
                  <a:fillRect l="-2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050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4137E-DF01-63C2-E892-49DA5BF687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5A3296A-D0F7-59FE-1D44-6C44768DAF73}"/>
              </a:ext>
            </a:extLst>
          </p:cNvPr>
          <p:cNvSpPr txBox="1"/>
          <p:nvPr/>
        </p:nvSpPr>
        <p:spPr>
          <a:xfrm>
            <a:off x="767630" y="55285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画出该函数图象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54CB46-7C36-A363-D314-257AAB055B3E}"/>
              </a:ext>
            </a:extLst>
          </p:cNvPr>
          <p:cNvSpPr txBox="1"/>
          <p:nvPr/>
        </p:nvSpPr>
        <p:spPr>
          <a:xfrm>
            <a:off x="767630" y="1285192"/>
            <a:ext cx="43923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5482CAD-91D0-3A6F-9292-B4452F4462FD}"/>
              </a:ext>
            </a:extLst>
          </p:cNvPr>
          <p:cNvGrpSpPr/>
          <p:nvPr/>
        </p:nvGrpSpPr>
        <p:grpSpPr>
          <a:xfrm>
            <a:off x="7176075" y="692810"/>
            <a:ext cx="3204003" cy="3288219"/>
            <a:chOff x="7176075" y="692810"/>
            <a:chExt cx="3204003" cy="3288219"/>
          </a:xfrm>
        </p:grpSpPr>
        <p:pic>
          <p:nvPicPr>
            <p:cNvPr id="6" name="image229.jpeg">
              <a:extLst>
                <a:ext uri="{FF2B5EF4-FFF2-40B4-BE49-F238E27FC236}">
                  <a16:creationId xmlns:a16="http://schemas.microsoft.com/office/drawing/2014/main" id="{9396D817-3EE5-0B01-1440-1EA36293F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6100" y="692810"/>
              <a:ext cx="2843978" cy="2593082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31FE540-0FD6-5AE6-BDC0-6E45BF19C70F}"/>
                </a:ext>
              </a:extLst>
            </p:cNvPr>
            <p:cNvSpPr txBox="1"/>
            <p:nvPr/>
          </p:nvSpPr>
          <p:spPr>
            <a:xfrm>
              <a:off x="7176075" y="3457809"/>
              <a:ext cx="29087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AD72078-7CD0-14DE-4AEB-1C89BB77B9CF}"/>
              </a:ext>
            </a:extLst>
          </p:cNvPr>
          <p:cNvSpPr txBox="1"/>
          <p:nvPr/>
        </p:nvSpPr>
        <p:spPr>
          <a:xfrm>
            <a:off x="623620" y="2630342"/>
            <a:ext cx="62495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小明家上月用电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应缴电费多少钱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FFBD44-A7AE-1966-1AE4-CEDA8DA80C17}"/>
              </a:ext>
            </a:extLst>
          </p:cNvPr>
          <p:cNvSpPr txBox="1"/>
          <p:nvPr/>
        </p:nvSpPr>
        <p:spPr>
          <a:xfrm>
            <a:off x="839635" y="4005040"/>
            <a:ext cx="48243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应缴电费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105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66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0902A-6437-9AE3-372B-3A1FBD356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6.jpeg">
            <a:extLst>
              <a:ext uri="{FF2B5EF4-FFF2-40B4-BE49-F238E27FC236}">
                <a16:creationId xmlns:a16="http://schemas.microsoft.com/office/drawing/2014/main" id="{742ADB03-1F72-ECAC-25B9-1C07FC4E5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5979938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991BAB7-B818-44B9-3336-4A9B325E80B1}"/>
              </a:ext>
            </a:extLst>
          </p:cNvPr>
          <p:cNvSpPr txBox="1"/>
          <p:nvPr/>
        </p:nvSpPr>
        <p:spPr>
          <a:xfrm>
            <a:off x="767629" y="1268850"/>
            <a:ext cx="9864685" cy="2133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lang="en-US" altLang="zh-CN" sz="36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037122-749C-C425-6349-DEEDCB5DADCD}"/>
                  </a:ext>
                </a:extLst>
              </p:cNvPr>
              <p:cNvSpPr txBox="1"/>
              <p:nvPr/>
            </p:nvSpPr>
            <p:spPr>
              <a:xfrm>
                <a:off x="1415675" y="2335809"/>
                <a:ext cx="1756672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zh-CN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</m:num>
                            <m:den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den>
                          </m:f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037122-749C-C425-6349-DEEDCB5DAD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5675" y="2335809"/>
                <a:ext cx="1756672" cy="10604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4648897-2775-3479-12E1-8565B2E821DB}"/>
              </a:ext>
            </a:extLst>
          </p:cNvPr>
          <p:cNvSpPr txBox="1"/>
          <p:nvPr/>
        </p:nvSpPr>
        <p:spPr>
          <a:xfrm>
            <a:off x="7320085" y="2741571"/>
            <a:ext cx="1108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023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5C2F9-BC04-DCB8-46AE-62B7F53FE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7.jpeg">
            <a:extLst>
              <a:ext uri="{FF2B5EF4-FFF2-40B4-BE49-F238E27FC236}">
                <a16:creationId xmlns:a16="http://schemas.microsoft.com/office/drawing/2014/main" id="{CB234FB0-7648-01D6-B1E0-004B1BF5E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5979938" cy="485755"/>
          </a:xfrm>
          <a:prstGeom prst="rect">
            <a:avLst/>
          </a:prstGeom>
        </p:spPr>
      </p:pic>
      <p:pic>
        <p:nvPicPr>
          <p:cNvPr id="6" name="image218.jpeg">
            <a:extLst>
              <a:ext uri="{FF2B5EF4-FFF2-40B4-BE49-F238E27FC236}">
                <a16:creationId xmlns:a16="http://schemas.microsoft.com/office/drawing/2014/main" id="{D7D9ADA8-F326-2C57-3D6C-95FE55C35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268850"/>
            <a:ext cx="6964869" cy="48575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3A2092F-3078-79CF-7498-60DAE775BEC8}"/>
              </a:ext>
            </a:extLst>
          </p:cNvPr>
          <p:cNvSpPr txBox="1"/>
          <p:nvPr/>
        </p:nvSpPr>
        <p:spPr>
          <a:xfrm>
            <a:off x="1991715" y="110656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一次函数与坐标轴的交点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219.jpeg">
            <a:extLst>
              <a:ext uri="{FF2B5EF4-FFF2-40B4-BE49-F238E27FC236}">
                <a16:creationId xmlns:a16="http://schemas.microsoft.com/office/drawing/2014/main" id="{3A6AF44A-BC6A-A2DB-005D-1AB27FA717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5" y="2348925"/>
            <a:ext cx="665960" cy="36954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10875F5-79DF-0E53-B58A-BB0BADC3A2B5}"/>
              </a:ext>
            </a:extLst>
          </p:cNvPr>
          <p:cNvSpPr txBox="1"/>
          <p:nvPr/>
        </p:nvSpPr>
        <p:spPr>
          <a:xfrm>
            <a:off x="695625" y="1754605"/>
            <a:ext cx="10512730" cy="2133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(1)①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lang="en-US" altLang="zh-CN" sz="3600" b="1" i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709D025-8D6B-F6E4-D84C-76D5E8C66D17}"/>
                  </a:ext>
                </a:extLst>
              </p:cNvPr>
              <p:cNvSpPr txBox="1"/>
              <p:nvPr/>
            </p:nvSpPr>
            <p:spPr>
              <a:xfrm>
                <a:off x="1271665" y="2773254"/>
                <a:ext cx="1662530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kumimoji="0" lang="zh-CN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709D025-8D6B-F6E4-D84C-76D5E8C66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1665" y="2773254"/>
                <a:ext cx="1662530" cy="10604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5A75E22-04C4-0DF9-E704-8661CCA85E61}"/>
              </a:ext>
            </a:extLst>
          </p:cNvPr>
          <p:cNvSpPr txBox="1"/>
          <p:nvPr/>
        </p:nvSpPr>
        <p:spPr>
          <a:xfrm>
            <a:off x="7320085" y="3213711"/>
            <a:ext cx="11086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975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E177E-0EB7-B66B-4321-D3B55CE02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39A712-D02D-4183-B99A-50160E2B8023}"/>
              </a:ext>
            </a:extLst>
          </p:cNvPr>
          <p:cNvSpPr txBox="1"/>
          <p:nvPr/>
        </p:nvSpPr>
        <p:spPr>
          <a:xfrm>
            <a:off x="623620" y="1196845"/>
            <a:ext cx="10512730" cy="3241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=-3(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+1)-5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kumimoji="0" lang="en-US" altLang="zh-CN" sz="3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与两坐标轴所围成的三角形的面积为</a:t>
            </a:r>
            <a:r>
              <a:rPr kumimoji="0" lang="en-US" altLang="zh-CN" sz="36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   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EF9B52-CFA5-4CF9-FFCB-779F5675F151}"/>
                  </a:ext>
                </a:extLst>
              </p:cNvPr>
              <p:cNvSpPr txBox="1"/>
              <p:nvPr/>
            </p:nvSpPr>
            <p:spPr>
              <a:xfrm>
                <a:off x="1127655" y="2276920"/>
                <a:ext cx="1872130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kumimoji="0" lang="zh-CN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</m:num>
                            <m:den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den>
                          </m:f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EF9B52-CFA5-4CF9-FFCB-779F5675F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655" y="2276920"/>
                <a:ext cx="1872130" cy="10604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F6D096D-0D10-817E-24B6-A300496FCE07}"/>
              </a:ext>
            </a:extLst>
          </p:cNvPr>
          <p:cNvSpPr txBox="1"/>
          <p:nvPr/>
        </p:nvSpPr>
        <p:spPr>
          <a:xfrm>
            <a:off x="7176075" y="2691072"/>
            <a:ext cx="146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8)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A9EC69C-803C-BF82-CB3B-C2C4B0503082}"/>
                  </a:ext>
                </a:extLst>
              </p:cNvPr>
              <p:cNvSpPr txBox="1"/>
              <p:nvPr/>
            </p:nvSpPr>
            <p:spPr>
              <a:xfrm>
                <a:off x="6240010" y="3381405"/>
                <a:ext cx="676597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𝟑𝟐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A9EC69C-803C-BF82-CB3B-C2C4B05030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010" y="3381405"/>
                <a:ext cx="676597" cy="89255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22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24620-0111-BB3F-8F9C-1CF95A47D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19F4ED-996F-4691-F190-52AB930E57BA}"/>
                  </a:ext>
                </a:extLst>
              </p:cNvPr>
              <p:cNvSpPr txBox="1"/>
              <p:nvPr/>
            </p:nvSpPr>
            <p:spPr>
              <a:xfrm>
                <a:off x="587617" y="764815"/>
                <a:ext cx="11016765" cy="37343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轴的交点坐标为</a:t>
                </a:r>
                <a:r>
                  <a:rPr lang="en-US" altLang="zh-CN" sz="36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轴的交点坐标为</a:t>
                </a:r>
                <a:r>
                  <a:rPr lang="en-US" altLang="zh-CN" sz="36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与两坐标轴所围成的三角形的面积为</a:t>
                </a:r>
                <a:r>
                  <a:rPr lang="en-US" altLang="zh-CN" sz="3600" b="1" i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            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519F4ED-996F-4691-F190-52AB930E57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17" y="764815"/>
                <a:ext cx="11016765" cy="3734356"/>
              </a:xfrm>
              <a:prstGeom prst="rect">
                <a:avLst/>
              </a:prstGeom>
              <a:blipFill>
                <a:blip r:embed="rId3"/>
                <a:stretch>
                  <a:fillRect l="-1659" r="-55" b="-5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73849A-450F-9A81-9BED-D9AFABBBF09A}"/>
                  </a:ext>
                </a:extLst>
              </p:cNvPr>
              <p:cNvSpPr txBox="1"/>
              <p:nvPr/>
            </p:nvSpPr>
            <p:spPr>
              <a:xfrm>
                <a:off x="9624245" y="980830"/>
                <a:ext cx="1440100" cy="1060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zh-CN" altLang="zh-C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kumimoji="0" lang="zh-CN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kumimoji="0" lang="en-US" altLang="zh-CN" sz="28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kumimoji="0" lang="en-US" altLang="zh-CN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zh-CN" altLang="en-US" sz="14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73849A-450F-9A81-9BED-D9AFABBBF0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4245" y="980830"/>
                <a:ext cx="1440100" cy="10604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093DE8-F479-92A5-F6AA-13953AB9CCF5}"/>
                  </a:ext>
                </a:extLst>
              </p:cNvPr>
              <p:cNvSpPr txBox="1"/>
              <p:nvPr/>
            </p:nvSpPr>
            <p:spPr>
              <a:xfrm>
                <a:off x="4511890" y="2132910"/>
                <a:ext cx="1684667" cy="1198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0" lang="zh-CN" altLang="zh-CN" sz="3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kumimoji="0" lang="en-US" altLang="zh-CN" sz="3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𝟎</m:t>
                          </m:r>
                          <m:r>
                            <a:rPr kumimoji="0" lang="en-US" altLang="zh-CN" sz="3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DB251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,</m:t>
                          </m:r>
                          <m:f>
                            <m:fPr>
                              <m:ctrlPr>
                                <a:rPr kumimoji="0" lang="zh-CN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kumimoji="0" lang="en-US" altLang="zh-CN" sz="3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DB251C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zh-CN" altLang="en-US" sz="1600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1093DE8-F479-92A5-F6AA-13953AB9C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1890" y="2132910"/>
                <a:ext cx="1684667" cy="11988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D9B1D7B-254F-F33D-1C34-AB404E2F34AB}"/>
                  </a:ext>
                </a:extLst>
              </p:cNvPr>
              <p:cNvSpPr txBox="1"/>
              <p:nvPr/>
            </p:nvSpPr>
            <p:spPr>
              <a:xfrm>
                <a:off x="3287805" y="3429000"/>
                <a:ext cx="676597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kumimoji="0" lang="en-US" altLang="zh-CN" sz="36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kumimoji="0" lang="zh-CN" altLang="zh-CN" sz="3600" b="1" i="0" u="sng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D9B1D7B-254F-F33D-1C34-AB404E2F34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7805" y="3429000"/>
                <a:ext cx="676597" cy="89255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335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8C860-9DF4-941D-5F86-96040DBAD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02EDFA-89C3-67F1-BDE6-6437871EEAC1}"/>
                  </a:ext>
                </a:extLst>
              </p:cNvPr>
              <p:cNvSpPr txBox="1"/>
              <p:nvPr/>
            </p:nvSpPr>
            <p:spPr>
              <a:xfrm>
                <a:off x="551615" y="908825"/>
                <a:ext cx="10656740" cy="35845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(2)①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 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与两坐标轴所围成的三角形的面积为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 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与两坐标轴所围成的三角形的面积是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600" b="1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02EDFA-89C3-67F1-BDE6-6437871EEA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908825"/>
                <a:ext cx="10656740" cy="3584507"/>
              </a:xfrm>
              <a:prstGeom prst="rect">
                <a:avLst/>
              </a:prstGeom>
              <a:blipFill>
                <a:blip r:embed="rId3"/>
                <a:stretch>
                  <a:fillRect l="-1715" b="-5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1DA752D-8BCF-1476-0B9A-4CB330AF83A8}"/>
              </a:ext>
            </a:extLst>
          </p:cNvPr>
          <p:cNvSpPr txBox="1"/>
          <p:nvPr/>
        </p:nvSpPr>
        <p:spPr>
          <a:xfrm>
            <a:off x="1631690" y="2204915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3278739-BC44-AB82-211F-9ABFBD535305}"/>
                  </a:ext>
                </a:extLst>
              </p:cNvPr>
              <p:cNvSpPr txBox="1"/>
              <p:nvPr/>
            </p:nvSpPr>
            <p:spPr>
              <a:xfrm>
                <a:off x="2783770" y="3429000"/>
                <a:ext cx="1180632" cy="8899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strike="noStrike" kern="1200" cap="none" spc="0" normalizeH="0" baseline="0" noProof="0" dirty="0">
                    <a:ln>
                      <a:noFill/>
                    </a:ln>
                    <a:solidFill>
                      <a:srgbClr val="DB251C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zh-CN" altLang="zh-CN" sz="3600" b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kumimoji="0" lang="en-US" altLang="zh-CN" sz="3600" b="1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DB251C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DB251C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3278739-BC44-AB82-211F-9ABFBD535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3770" y="3429000"/>
                <a:ext cx="1180632" cy="889924"/>
              </a:xfrm>
              <a:prstGeom prst="rect">
                <a:avLst/>
              </a:prstGeom>
              <a:blipFill>
                <a:blip r:embed="rId4"/>
                <a:stretch>
                  <a:fillRect l="-16062" t="-690" b="-8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41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E2A7F-669F-FED4-8B7B-A64EB5044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0.jpeg">
            <a:extLst>
              <a:ext uri="{FF2B5EF4-FFF2-40B4-BE49-F238E27FC236}">
                <a16:creationId xmlns:a16="http://schemas.microsoft.com/office/drawing/2014/main" id="{97C25473-8E73-5232-A7B1-CEC9DD805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45" y="836820"/>
            <a:ext cx="737965" cy="4094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579B80E-3C0D-4BC7-D441-C92BDBA6ED5A}"/>
              </a:ext>
            </a:extLst>
          </p:cNvPr>
          <p:cNvSpPr txBox="1"/>
          <p:nvPr/>
        </p:nvSpPr>
        <p:spPr>
          <a:xfrm>
            <a:off x="823845" y="502143"/>
            <a:ext cx="1051184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轴相交于点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轴相交于点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C893E0-196B-0571-7DA0-83FE1DCD0DF8}"/>
              </a:ext>
            </a:extLst>
          </p:cNvPr>
          <p:cNvSpPr txBox="1"/>
          <p:nvPr/>
        </p:nvSpPr>
        <p:spPr>
          <a:xfrm>
            <a:off x="855235" y="2226523"/>
            <a:ext cx="6408445" cy="2480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3,0),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(0,6)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46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CF129-B2B6-6BCD-C968-23385DA56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8FBAAE-DC08-5929-7659-A496CEA56389}"/>
              </a:ext>
            </a:extLst>
          </p:cNvPr>
          <p:cNvSpPr txBox="1"/>
          <p:nvPr/>
        </p:nvSpPr>
        <p:spPr>
          <a:xfrm>
            <a:off x="695625" y="795368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画出这条直线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6F24ED-302A-9E52-95F5-E6A250E5083B}"/>
              </a:ext>
            </a:extLst>
          </p:cNvPr>
          <p:cNvSpPr txBox="1"/>
          <p:nvPr/>
        </p:nvSpPr>
        <p:spPr>
          <a:xfrm>
            <a:off x="695625" y="165267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画出图象如答案图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A9A5BCC-4F73-A7EB-13F0-573FA692B396}"/>
              </a:ext>
            </a:extLst>
          </p:cNvPr>
          <p:cNvGrpSpPr/>
          <p:nvPr/>
        </p:nvGrpSpPr>
        <p:grpSpPr>
          <a:xfrm>
            <a:off x="7752115" y="806718"/>
            <a:ext cx="2826063" cy="3810402"/>
            <a:chOff x="7896125" y="1129884"/>
            <a:chExt cx="2826063" cy="3810402"/>
          </a:xfrm>
        </p:grpSpPr>
        <p:pic>
          <p:nvPicPr>
            <p:cNvPr id="6" name="image221.jpeg">
              <a:extLst>
                <a:ext uri="{FF2B5EF4-FFF2-40B4-BE49-F238E27FC236}">
                  <a16:creationId xmlns:a16="http://schemas.microsoft.com/office/drawing/2014/main" id="{681B61F3-606E-9541-3AAE-34D2AB1A2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96125" y="1129884"/>
              <a:ext cx="2826063" cy="3278792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41ADAF8-7B82-B027-0B41-D8108FC82AB7}"/>
                </a:ext>
              </a:extLst>
            </p:cNvPr>
            <p:cNvSpPr txBox="1"/>
            <p:nvPr/>
          </p:nvSpPr>
          <p:spPr>
            <a:xfrm>
              <a:off x="8173461" y="4417066"/>
              <a:ext cx="254872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1)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938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B70DCD-FB2E-0A8C-F256-57FC73489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334072A-B391-E9FB-792A-E8BB0DBAD905}"/>
              </a:ext>
            </a:extLst>
          </p:cNvPr>
          <p:cNvSpPr txBox="1"/>
          <p:nvPr/>
        </p:nvSpPr>
        <p:spPr>
          <a:xfrm>
            <a:off x="623620" y="404790"/>
            <a:ext cx="1029671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作直线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且使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2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939EED-6AD3-A6D9-D013-FB93A65991F0}"/>
                  </a:ext>
                </a:extLst>
              </p:cNvPr>
              <p:cNvSpPr txBox="1"/>
              <p:nvPr/>
            </p:nvSpPr>
            <p:spPr>
              <a:xfrm>
                <a:off x="659938" y="1482008"/>
                <a:ext cx="7524208" cy="4464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分两种情况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所示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∵OP=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∴OP=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轴负半轴上时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6,0),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9;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轴正半轴上时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(6,0),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200" b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ABP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2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en-US" altLang="zh-CN" sz="32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939EED-6AD3-A6D9-D013-FB93A6599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938" y="1482008"/>
                <a:ext cx="7524208" cy="4464940"/>
              </a:xfrm>
              <a:prstGeom prst="rect">
                <a:avLst/>
              </a:prstGeom>
              <a:blipFill>
                <a:blip r:embed="rId3"/>
                <a:stretch>
                  <a:fillRect l="-2024" t="-2319" b="-3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7">
            <a:extLst>
              <a:ext uri="{FF2B5EF4-FFF2-40B4-BE49-F238E27FC236}">
                <a16:creationId xmlns:a16="http://schemas.microsoft.com/office/drawing/2014/main" id="{23804EE6-74BE-982A-875D-10976433C7A9}"/>
              </a:ext>
            </a:extLst>
          </p:cNvPr>
          <p:cNvGrpSpPr/>
          <p:nvPr/>
        </p:nvGrpSpPr>
        <p:grpSpPr>
          <a:xfrm>
            <a:off x="7968130" y="1828907"/>
            <a:ext cx="3466529" cy="3547430"/>
            <a:chOff x="7968130" y="1828907"/>
            <a:chExt cx="3466529" cy="3547430"/>
          </a:xfrm>
        </p:grpSpPr>
        <p:pic>
          <p:nvPicPr>
            <p:cNvPr id="6" name="image222.jpeg">
              <a:extLst>
                <a:ext uri="{FF2B5EF4-FFF2-40B4-BE49-F238E27FC236}">
                  <a16:creationId xmlns:a16="http://schemas.microsoft.com/office/drawing/2014/main" id="{9E01C8A7-0143-5CAE-7590-BCB37B1B8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68130" y="1828907"/>
              <a:ext cx="3466529" cy="2717679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54B09B8-E78F-4D3F-62BB-EB91BC93E5B1}"/>
                </a:ext>
              </a:extLst>
            </p:cNvPr>
            <p:cNvSpPr txBox="1"/>
            <p:nvPr/>
          </p:nvSpPr>
          <p:spPr>
            <a:xfrm>
              <a:off x="8427030" y="4853117"/>
              <a:ext cx="254872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2)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950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678</TotalTime>
  <Words>1076</Words>
  <Application>Microsoft Office PowerPoint</Application>
  <PresentationFormat>宽屏</PresentationFormat>
  <Paragraphs>79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351</cp:revision>
  <dcterms:created xsi:type="dcterms:W3CDTF">2016-07-05T04:43:00Z</dcterms:created>
  <dcterms:modified xsi:type="dcterms:W3CDTF">2024-11-19T14:21:33Z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