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67" r:id="rId2"/>
    <p:sldId id="2982" r:id="rId3"/>
    <p:sldId id="2983" r:id="rId4"/>
    <p:sldId id="2984" r:id="rId5"/>
    <p:sldId id="2985" r:id="rId6"/>
    <p:sldId id="2986" r:id="rId7"/>
    <p:sldId id="2987" r:id="rId8"/>
    <p:sldId id="2988" r:id="rId9"/>
    <p:sldId id="2989" r:id="rId10"/>
    <p:sldId id="2990" r:id="rId11"/>
    <p:sldId id="2991" r:id="rId12"/>
    <p:sldId id="2992" r:id="rId13"/>
    <p:sldId id="2993" r:id="rId14"/>
    <p:sldId id="2994" r:id="rId15"/>
    <p:sldId id="2995" r:id="rId16"/>
    <p:sldId id="2996" r:id="rId17"/>
    <p:sldId id="2997" r:id="rId18"/>
    <p:sldId id="29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0F3FE4-2D2A-B9C2-4F81-54D689D8A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05C45C8-72A7-10C9-829C-51245B4133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B291122-373A-8A9E-341B-BAB1FF94FD8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906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A3AA3-6A86-B1F4-1EA1-4931F64B1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CB36DE5-55CA-3B8E-D477-CED295B902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F83A988-F9C9-C677-D1E6-AF8B7C8F194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72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8F79B-04CC-AA1D-F405-0A6F62727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2040336-66FC-08D6-389F-6E646DCB19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CD41F5A-2FA6-0A96-E3D0-4DED640CD8B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944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3D361E-93E8-4C4D-5E60-2DA81E6F1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772405D-02E7-9BBF-A2ED-95A5470823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79F7D8-7B5B-B294-F1D1-6BD8D4C047B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444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E28C8-2450-B543-C9A3-A6CB382E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BC6FD31-FDCF-1CD9-4751-38F906BB0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48F454A-6084-3DF2-66F7-2753C08ABC9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858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7E225-CBCF-D71D-5FF5-E5809D7AB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4C7A2BC-067D-921A-AD7C-2D9E4BBA92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7FAA4EE-D85E-14FD-70DB-474E449B2F8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6352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211D2-3E98-AC6D-449D-C8CE4F0D6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0799A97-2D2E-06F2-D4AF-6B7C0BA3F1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0D1A32D-B949-3C51-BDE9-C79BA67EC9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85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CE487-19A7-7FD4-2823-E50892DBC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4512594-8CFC-1896-36AD-E04FCDA7A9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705892F-38B2-0EC7-5539-80E0DF2CB64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172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474BD-E598-EEDB-341C-5F64DB9F4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9ED5F88-B081-9CF8-A238-F9B744AA15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9F897C8-08B1-A3CE-702F-5856CCDD6F5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174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AFF3B-F5FF-9855-F291-178B26FDE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F73513F-F71F-4813-82AF-2B32B05805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365B857-0B3C-9711-3228-4D0AF55CBC7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73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97E0C-D854-180B-7855-2A693C3C5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90C08CA-655F-7369-51D7-043DC3E00D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E6EAAF-BE43-234B-E2AB-29B5E200692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229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96B9CB-81F8-CAB7-8071-5635269D2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861046B-7425-C2E8-8F93-E640F72DBB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163122D-5B84-1578-F017-A9F139CA643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74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953F9-D9F7-F916-4783-9A06A9D7A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CA5E48C-195F-1550-4FA0-8F418FA02F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E943B82-80F9-5D57-F352-DA1FAE8CE7A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048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29A5C-55CB-4B38-CD09-E916B3056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42F8EED-493B-2BCD-4D22-F4CC7C761C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FA66130-20A9-354C-3057-C545BF0B7BC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84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57282A-A8FB-BEAF-D6DC-CA908B665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4A53F58-D37F-26C1-EC2E-B3E7B0D9B4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C435175-77D0-30BA-01AB-8B468574A9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446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60071-A501-CA7A-F460-03B60E424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20B8A9E-ECA2-ED30-45B9-BC89AC7855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3740809-169F-357C-30D7-39341848FB3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24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34B67-F459-D194-D5EA-1E2116AB3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04F5A92-6084-529C-0CD6-3786179FB0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38BE70D-D7EB-5495-6B77-F107C318451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584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TIF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"/><Relationship Id="rId3" Type="http://schemas.openxmlformats.org/officeDocument/2006/relationships/image" Target="../media/image15.TIF"/><Relationship Id="rId7" Type="http://schemas.openxmlformats.org/officeDocument/2006/relationships/image" Target="../media/image19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"/><Relationship Id="rId5" Type="http://schemas.openxmlformats.org/officeDocument/2006/relationships/image" Target="../media/image17.ti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B06867D-4522-144D-80AF-238CD406FB16}"/>
              </a:ext>
            </a:extLst>
          </p:cNvPr>
          <p:cNvSpPr txBox="1"/>
          <p:nvPr/>
        </p:nvSpPr>
        <p:spPr>
          <a:xfrm>
            <a:off x="1019647" y="1916895"/>
            <a:ext cx="1015270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反比例函数的图象和性质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AA6C7-6D5B-971A-905C-7D6ED5614A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C07CC9-19C5-6B1C-AA6E-AE580012DBE0}"/>
                  </a:ext>
                </a:extLst>
              </p:cNvPr>
              <p:cNvSpPr txBox="1"/>
              <p:nvPr/>
            </p:nvSpPr>
            <p:spPr>
              <a:xfrm>
                <a:off x="695625" y="1484865"/>
                <a:ext cx="10512730" cy="20311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·南京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的图象经过第一、三象限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则常数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C07CC9-19C5-6B1C-AA6E-AE580012DB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484865"/>
                <a:ext cx="10512730" cy="2031133"/>
              </a:xfrm>
              <a:prstGeom prst="rect">
                <a:avLst/>
              </a:prstGeom>
              <a:blipFill>
                <a:blip r:embed="rId3"/>
                <a:stretch>
                  <a:fillRect l="-1739" b="-10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386656-C0ED-9659-EE02-0C2A1AB2FCA3}"/>
                  </a:ext>
                </a:extLst>
              </p:cNvPr>
              <p:cNvSpPr txBox="1"/>
              <p:nvPr/>
            </p:nvSpPr>
            <p:spPr>
              <a:xfrm>
                <a:off x="8112140" y="2500431"/>
                <a:ext cx="1036622" cy="889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k&gt;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36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386656-C0ED-9659-EE02-0C2A1AB2FC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140" y="2500431"/>
                <a:ext cx="1036622" cy="889924"/>
              </a:xfrm>
              <a:prstGeom prst="rect">
                <a:avLst/>
              </a:prstGeom>
              <a:blipFill>
                <a:blip r:embed="rId4"/>
                <a:stretch>
                  <a:fillRect l="-1823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919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2505B-CE08-CBAD-1210-C13F351A1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7.jpeg">
            <a:extLst>
              <a:ext uri="{FF2B5EF4-FFF2-40B4-BE49-F238E27FC236}">
                <a16:creationId xmlns:a16="http://schemas.microsoft.com/office/drawing/2014/main" id="{852D228D-A6E3-EFB6-2AEA-A8B71FEB1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9281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1DEDDB4-352C-0DC0-41DE-F36F1C38D25C}"/>
              </a:ext>
            </a:extLst>
          </p:cNvPr>
          <p:cNvSpPr txBox="1"/>
          <p:nvPr/>
        </p:nvSpPr>
        <p:spPr>
          <a:xfrm>
            <a:off x="1991715" y="514454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反比例函数的性质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78.jpeg">
            <a:extLst>
              <a:ext uri="{FF2B5EF4-FFF2-40B4-BE49-F238E27FC236}">
                <a16:creationId xmlns:a16="http://schemas.microsoft.com/office/drawing/2014/main" id="{40F63276-5426-2EE6-BB1E-3246FA3DDF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484865"/>
            <a:ext cx="680971" cy="377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151273-84DE-0421-D2C5-6B5BF12C1E53}"/>
                  </a:ext>
                </a:extLst>
              </p:cNvPr>
              <p:cNvSpPr txBox="1"/>
              <p:nvPr/>
            </p:nvSpPr>
            <p:spPr>
              <a:xfrm>
                <a:off x="767630" y="1122685"/>
                <a:ext cx="9467150" cy="43129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有下列说法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(-2,-1)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在它的图象上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它的图象在第一、三象限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的增大而增大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其中正确的有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填序号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151273-84DE-0421-D2C5-6B5BF12C1E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122685"/>
                <a:ext cx="9467150" cy="4312976"/>
              </a:xfrm>
              <a:prstGeom prst="rect">
                <a:avLst/>
              </a:prstGeom>
              <a:blipFill>
                <a:blip r:embed="rId5"/>
                <a:stretch>
                  <a:fillRect l="-1996" b="-4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521FBD5-6F1C-95D1-A2D6-8984622CA37E}"/>
              </a:ext>
            </a:extLst>
          </p:cNvPr>
          <p:cNvSpPr txBox="1"/>
          <p:nvPr/>
        </p:nvSpPr>
        <p:spPr>
          <a:xfrm>
            <a:off x="4122598" y="4726804"/>
            <a:ext cx="1828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025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26C1C-6F46-F57E-17B9-D519A4784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1A2CB3-862F-146D-0528-3E02B7806C3F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10656740" cy="29737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(-6,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为常数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用“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”号连接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1A2CB3-862F-146D-0528-3E02B7806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10656740" cy="2973763"/>
              </a:xfrm>
              <a:prstGeom prst="rect">
                <a:avLst/>
              </a:prstGeom>
              <a:blipFill>
                <a:blip r:embed="rId3"/>
                <a:stretch>
                  <a:fillRect l="-1716" b="-6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FA5BA4E-7C07-C665-7F9A-3E892CB2B20F}"/>
              </a:ext>
            </a:extLst>
          </p:cNvPr>
          <p:cNvSpPr txBox="1"/>
          <p:nvPr/>
        </p:nvSpPr>
        <p:spPr>
          <a:xfrm>
            <a:off x="1991715" y="2636945"/>
            <a:ext cx="19441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strike="noStrike" kern="1200" cap="none" spc="0" normalizeH="0" baseline="-25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kumimoji="0" lang="en-US" altLang="zh-CN" sz="3600" b="1" i="0" strike="noStrike" kern="1200" cap="none" spc="0" normalizeH="0" baseline="-25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kumimoji="0" lang="en-US" altLang="zh-CN" sz="3600" b="1" i="0" strike="noStrike" kern="1200" cap="none" spc="0" normalizeH="0" baseline="-25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ED91BB-928D-5430-9E12-D7D6C5B62889}"/>
              </a:ext>
            </a:extLst>
          </p:cNvPr>
          <p:cNvSpPr txBox="1"/>
          <p:nvPr/>
        </p:nvSpPr>
        <p:spPr>
          <a:xfrm>
            <a:off x="623619" y="3429000"/>
            <a:ext cx="1044072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误区点拨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反比例函数的增减性必须在其自变量范围内的每个象限内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才有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变化的规律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这是此类题型的易错之处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4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4A23C-333D-9396-ED70-7CD110D44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9.jpeg">
            <a:extLst>
              <a:ext uri="{FF2B5EF4-FFF2-40B4-BE49-F238E27FC236}">
                <a16:creationId xmlns:a16="http://schemas.microsoft.com/office/drawing/2014/main" id="{93A1BE10-F64C-5CFE-2DA4-970094C19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404790"/>
            <a:ext cx="1745920" cy="49883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D4B92F-060E-92E6-46F4-4845935BE06E}"/>
                  </a:ext>
                </a:extLst>
              </p:cNvPr>
              <p:cNvSpPr txBox="1"/>
              <p:nvPr/>
            </p:nvSpPr>
            <p:spPr>
              <a:xfrm>
                <a:off x="623620" y="1196845"/>
                <a:ext cx="10800750" cy="42150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·重庆育才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(7,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三点都在反比例函数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D4B92F-060E-92E6-46F4-4845935BE0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96845"/>
                <a:ext cx="10800750" cy="4215065"/>
              </a:xfrm>
              <a:prstGeom prst="rect">
                <a:avLst/>
              </a:prstGeom>
              <a:blipFill>
                <a:blip r:embed="rId4"/>
                <a:stretch>
                  <a:fillRect l="-1693" t="-2746" r="-1129" b="-4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24721D0-BF13-25F9-8CA3-3B0850DC5B3D}"/>
              </a:ext>
            </a:extLst>
          </p:cNvPr>
          <p:cNvSpPr txBox="1"/>
          <p:nvPr/>
        </p:nvSpPr>
        <p:spPr>
          <a:xfrm>
            <a:off x="4727905" y="2564940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480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08D2F-224B-0F65-F6CF-9C7F746D3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AA1D25-CB21-2C48-5926-A377DAE67CFA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10944760" cy="45114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下列说法中正确的是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它的图象分布在第一、四象限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它的图象过点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(-1,-2)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的值随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它的图象是轴对称图形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有一条对称轴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AA1D25-CB21-2C48-5926-A377DAE67C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10944760" cy="4511491"/>
              </a:xfrm>
              <a:prstGeom prst="rect">
                <a:avLst/>
              </a:prstGeom>
              <a:blipFill>
                <a:blip r:embed="rId3"/>
                <a:stretch>
                  <a:fillRect l="-1670" b="-4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DCE56F2-10C5-77E4-6445-EAD2CC606F50}"/>
              </a:ext>
            </a:extLst>
          </p:cNvPr>
          <p:cNvSpPr txBox="1"/>
          <p:nvPr/>
        </p:nvSpPr>
        <p:spPr>
          <a:xfrm>
            <a:off x="9595693" y="1052835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61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1BA2C8-244A-5B68-83E0-86B839C35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0.jpeg">
            <a:extLst>
              <a:ext uri="{FF2B5EF4-FFF2-40B4-BE49-F238E27FC236}">
                <a16:creationId xmlns:a16="http://schemas.microsoft.com/office/drawing/2014/main" id="{944DBDFC-B172-57B1-EDF1-B865740167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7742361" cy="5399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EA8E747-816D-FB33-F11D-5581C0685B46}"/>
              </a:ext>
            </a:extLst>
          </p:cNvPr>
          <p:cNvSpPr txBox="1"/>
          <p:nvPr/>
        </p:nvSpPr>
        <p:spPr>
          <a:xfrm>
            <a:off x="2207730" y="514454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求反比例函数的表达式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81.jpeg">
            <a:extLst>
              <a:ext uri="{FF2B5EF4-FFF2-40B4-BE49-F238E27FC236}">
                <a16:creationId xmlns:a16="http://schemas.microsoft.com/office/drawing/2014/main" id="{4D2CCF71-33A2-CB2F-70CF-45C2ED811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710390"/>
            <a:ext cx="809970" cy="44945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18B083F-1BC0-4AA5-4027-A56258F3D8B5}"/>
                  </a:ext>
                </a:extLst>
              </p:cNvPr>
              <p:cNvSpPr txBox="1"/>
              <p:nvPr/>
            </p:nvSpPr>
            <p:spPr>
              <a:xfrm>
                <a:off x="631642" y="1160785"/>
                <a:ext cx="10800750" cy="36987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(2,-3),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则该函数的图象不经过的点是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A.(3,-2)	               B.(1,-6)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C.(-1,6)	               D.(-1,-6)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18B083F-1BC0-4AA5-4027-A56258F3D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642" y="1160785"/>
                <a:ext cx="10800750" cy="3698705"/>
              </a:xfrm>
              <a:prstGeom prst="rect">
                <a:avLst/>
              </a:prstGeom>
              <a:blipFill>
                <a:blip r:embed="rId5"/>
                <a:stretch>
                  <a:fillRect l="-1750" r="-960" b="-5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70D103A-57FE-C47B-7182-2A4C50113107}"/>
              </a:ext>
            </a:extLst>
          </p:cNvPr>
          <p:cNvSpPr txBox="1"/>
          <p:nvPr/>
        </p:nvSpPr>
        <p:spPr>
          <a:xfrm>
            <a:off x="6672040" y="256494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869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22042-2B09-F689-6408-07D2A62B9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939A8C-D4AD-EE89-CD69-4892A60E6B5E}"/>
                  </a:ext>
                </a:extLst>
              </p:cNvPr>
              <p:cNvSpPr txBox="1"/>
              <p:nvPr/>
            </p:nvSpPr>
            <p:spPr>
              <a:xfrm>
                <a:off x="551615" y="476795"/>
                <a:ext cx="10944760" cy="20089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与原点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重合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(4,3),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轴平行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939A8C-D4AD-EE89-CD69-4892A60E6B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10944760" cy="2008948"/>
              </a:xfrm>
              <a:prstGeom prst="rect">
                <a:avLst/>
              </a:prstGeom>
              <a:blipFill>
                <a:blip r:embed="rId3"/>
                <a:stretch>
                  <a:fillRect l="-1670" t="-5758" r="-1336" b="-10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82.jpeg">
            <a:extLst>
              <a:ext uri="{FF2B5EF4-FFF2-40B4-BE49-F238E27FC236}">
                <a16:creationId xmlns:a16="http://schemas.microsoft.com/office/drawing/2014/main" id="{8862456B-247D-0333-1A43-92C3D01D04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155" y="2780955"/>
            <a:ext cx="3120216" cy="280819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13A0E49-EDCA-EC8C-C00E-9C94112E7FB9}"/>
                  </a:ext>
                </a:extLst>
              </p:cNvPr>
              <p:cNvSpPr txBox="1"/>
              <p:nvPr/>
            </p:nvSpPr>
            <p:spPr>
              <a:xfrm>
                <a:off x="557490" y="2626580"/>
                <a:ext cx="7172926" cy="31169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思维点拨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] 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的比例系数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即反比例函数图象上任意一点的横、纵坐标之积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因此已知一个点即可求出反比例函数的表达式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13A0E49-EDCA-EC8C-C00E-9C94112E7F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490" y="2626580"/>
                <a:ext cx="7172926" cy="3116944"/>
              </a:xfrm>
              <a:prstGeom prst="rect">
                <a:avLst/>
              </a:prstGeom>
              <a:blipFill>
                <a:blip r:embed="rId5"/>
                <a:stretch>
                  <a:fillRect l="-2549" r="-1359" b="-6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7264FC9-692F-8160-90C7-DD88C4570248}"/>
              </a:ext>
            </a:extLst>
          </p:cNvPr>
          <p:cNvSpPr txBox="1"/>
          <p:nvPr/>
        </p:nvSpPr>
        <p:spPr>
          <a:xfrm>
            <a:off x="8544170" y="1839412"/>
            <a:ext cx="74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524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78F7C-1770-2377-10BE-F4C890F7C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3.jpeg">
            <a:extLst>
              <a:ext uri="{FF2B5EF4-FFF2-40B4-BE49-F238E27FC236}">
                <a16:creationId xmlns:a16="http://schemas.microsoft.com/office/drawing/2014/main" id="{BA6573EF-723D-EDA0-AA51-531AE95EB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CCF316-C170-4A7A-7039-D15E79DE3843}"/>
                  </a:ext>
                </a:extLst>
              </p:cNvPr>
              <p:cNvSpPr txBox="1"/>
              <p:nvPr/>
            </p:nvSpPr>
            <p:spPr>
              <a:xfrm>
                <a:off x="551615" y="1124840"/>
                <a:ext cx="10728745" cy="33547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(0,1),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轴的垂线交直线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OM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则经过点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的反比例函数的表达式为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CCF316-C170-4A7A-7039-D15E79DE38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124840"/>
                <a:ext cx="10728745" cy="3354765"/>
              </a:xfrm>
              <a:prstGeom prst="rect">
                <a:avLst/>
              </a:prstGeom>
              <a:blipFill>
                <a:blip r:embed="rId4"/>
                <a:stretch>
                  <a:fillRect l="-1705" t="-3636" r="-455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284.jpeg">
            <a:extLst>
              <a:ext uri="{FF2B5EF4-FFF2-40B4-BE49-F238E27FC236}">
                <a16:creationId xmlns:a16="http://schemas.microsoft.com/office/drawing/2014/main" id="{720A2012-3B96-9BB6-FE60-BDCEBD47D6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075" y="2924965"/>
            <a:ext cx="3960275" cy="294226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D09E564-475B-3CB6-A6F1-30D6A4ABDBA7}"/>
              </a:ext>
            </a:extLst>
          </p:cNvPr>
          <p:cNvSpPr txBox="1"/>
          <p:nvPr/>
        </p:nvSpPr>
        <p:spPr>
          <a:xfrm>
            <a:off x="6124330" y="2294624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651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BB37B-C177-5D89-4FA7-831B5B478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BD495B1-6C4D-DD01-1B83-708564D2E51A}"/>
              </a:ext>
            </a:extLst>
          </p:cNvPr>
          <p:cNvSpPr txBox="1"/>
          <p:nvPr/>
        </p:nvSpPr>
        <p:spPr>
          <a:xfrm>
            <a:off x="623620" y="620805"/>
            <a:ext cx="662446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·河南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将一块含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的直角三角板按如图所示的方式放置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顶点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(-1,0),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顶点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(0,2),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若顶点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恰好落在第二象限的一条双曲线上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则该双曲线的</a:t>
            </a:r>
            <a:endParaRPr lang="en-US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解析式为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85.jpeg">
            <a:extLst>
              <a:ext uri="{FF2B5EF4-FFF2-40B4-BE49-F238E27FC236}">
                <a16:creationId xmlns:a16="http://schemas.microsoft.com/office/drawing/2014/main" id="{B9D6BEF6-2846-EAF7-AFBA-0C88ED1743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9466" y="836820"/>
            <a:ext cx="4148914" cy="33842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01BA271-BB21-2D46-FDF9-36565C4E47E5}"/>
                  </a:ext>
                </a:extLst>
              </p:cNvPr>
              <p:cNvSpPr txBox="1"/>
              <p:nvPr/>
            </p:nvSpPr>
            <p:spPr>
              <a:xfrm>
                <a:off x="3215800" y="4077045"/>
                <a:ext cx="1108627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zh-CN" altLang="zh-CN" sz="36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01BA271-BB21-2D46-FDF9-36565C4E47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5800" y="4077045"/>
                <a:ext cx="1108627" cy="892552"/>
              </a:xfrm>
              <a:prstGeom prst="rect">
                <a:avLst/>
              </a:prstGeom>
              <a:blipFill>
                <a:blip r:embed="rId4"/>
                <a:stretch>
                  <a:fillRect l="-17127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481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67F2D-7803-9994-B122-E8AC0456D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7.jpeg">
            <a:extLst>
              <a:ext uri="{FF2B5EF4-FFF2-40B4-BE49-F238E27FC236}">
                <a16:creationId xmlns:a16="http://schemas.microsoft.com/office/drawing/2014/main" id="{A9946FDA-D010-8B5F-4FE5-6952E7EFF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615" y="548800"/>
            <a:ext cx="6552455" cy="53226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15940CC-05CE-B866-C12D-595053C2B7C5}"/>
              </a:ext>
            </a:extLst>
          </p:cNvPr>
          <p:cNvSpPr txBox="1"/>
          <p:nvPr/>
        </p:nvSpPr>
        <p:spPr>
          <a:xfrm>
            <a:off x="479610" y="119684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反比例函数的图象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B1053094-E564-9DBF-E2A6-5A2EC1E242C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2953672"/>
                  </p:ext>
                </p:extLst>
              </p:nvPr>
            </p:nvGraphicFramePr>
            <p:xfrm>
              <a:off x="2279735" y="1958960"/>
              <a:ext cx="7516160" cy="399021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630656">
                      <a:extLst>
                        <a:ext uri="{9D8B030D-6E8A-4147-A177-3AD203B41FA5}">
                          <a16:colId xmlns:a16="http://schemas.microsoft.com/office/drawing/2014/main" val="3235908872"/>
                        </a:ext>
                      </a:extLst>
                    </a:gridCol>
                    <a:gridCol w="2442752">
                      <a:extLst>
                        <a:ext uri="{9D8B030D-6E8A-4147-A177-3AD203B41FA5}">
                          <a16:colId xmlns:a16="http://schemas.microsoft.com/office/drawing/2014/main" val="1335920443"/>
                        </a:ext>
                      </a:extLst>
                    </a:gridCol>
                    <a:gridCol w="2442752">
                      <a:extLst>
                        <a:ext uri="{9D8B030D-6E8A-4147-A177-3AD203B41FA5}">
                          <a16:colId xmlns:a16="http://schemas.microsoft.com/office/drawing/2014/main" val="3068991018"/>
                        </a:ext>
                      </a:extLst>
                    </a:gridCol>
                  </a:tblGrid>
                  <a:tr h="85431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zh-CN" sz="36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反比例函数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3600" b="1" i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y</a:t>
                          </a:r>
                          <a:r>
                            <a:rPr lang="en-US" sz="36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3600" b="1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6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num>
                                <m:den>
                                  <m:r>
                                    <a:rPr lang="en-US" sz="3600" b="1" i="1" smtClean="0"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36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sz="3600" b="1" i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36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≠0)</a:t>
                          </a:r>
                          <a:endParaRPr lang="zh-CN" sz="36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46360706"/>
                      </a:ext>
                    </a:extLst>
                  </a:tr>
                  <a:tr h="59476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600" b="1" i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36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&gt;0</a:t>
                          </a:r>
                          <a:endParaRPr lang="zh-CN" sz="36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600" b="1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36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&lt;0</a:t>
                          </a:r>
                          <a:endParaRPr lang="zh-CN" sz="36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34109010"/>
                      </a:ext>
                    </a:extLst>
                  </a:tr>
                  <a:tr h="25411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36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图象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36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36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6026352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B1053094-E564-9DBF-E2A6-5A2EC1E242C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2953672"/>
                  </p:ext>
                </p:extLst>
              </p:nvPr>
            </p:nvGraphicFramePr>
            <p:xfrm>
              <a:off x="2279735" y="1958960"/>
              <a:ext cx="7516160" cy="399021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630656">
                      <a:extLst>
                        <a:ext uri="{9D8B030D-6E8A-4147-A177-3AD203B41FA5}">
                          <a16:colId xmlns:a16="http://schemas.microsoft.com/office/drawing/2014/main" val="3235908872"/>
                        </a:ext>
                      </a:extLst>
                    </a:gridCol>
                    <a:gridCol w="2442752">
                      <a:extLst>
                        <a:ext uri="{9D8B030D-6E8A-4147-A177-3AD203B41FA5}">
                          <a16:colId xmlns:a16="http://schemas.microsoft.com/office/drawing/2014/main" val="1335920443"/>
                        </a:ext>
                      </a:extLst>
                    </a:gridCol>
                    <a:gridCol w="2442752">
                      <a:extLst>
                        <a:ext uri="{9D8B030D-6E8A-4147-A177-3AD203B41FA5}">
                          <a16:colId xmlns:a16="http://schemas.microsoft.com/office/drawing/2014/main" val="3068991018"/>
                        </a:ext>
                      </a:extLst>
                    </a:gridCol>
                  </a:tblGrid>
                  <a:tr h="85431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zh-CN" sz="36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反比例函数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3990" t="-714" r="-374" b="-369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46360706"/>
                      </a:ext>
                    </a:extLst>
                  </a:tr>
                  <a:tr h="59476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600" b="1" i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3600" b="1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&gt;0</a:t>
                          </a:r>
                          <a:endParaRPr lang="zh-CN" sz="36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600" b="1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36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&lt;0</a:t>
                          </a:r>
                          <a:endParaRPr lang="zh-CN" sz="3600" b="1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34109010"/>
                      </a:ext>
                    </a:extLst>
                  </a:tr>
                  <a:tr h="25411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36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图象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36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3600" b="1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6026352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8" name="image350.jpeg">
            <a:extLst>
              <a:ext uri="{FF2B5EF4-FFF2-40B4-BE49-F238E27FC236}">
                <a16:creationId xmlns:a16="http://schemas.microsoft.com/office/drawing/2014/main" id="{C6EE1DA3-AEB9-10C2-2CAB-A2A2E6F85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597" y="3653067"/>
            <a:ext cx="2136806" cy="189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351.jpeg">
            <a:extLst>
              <a:ext uri="{FF2B5EF4-FFF2-40B4-BE49-F238E27FC236}">
                <a16:creationId xmlns:a16="http://schemas.microsoft.com/office/drawing/2014/main" id="{20D158F7-66AD-7492-65F3-697D557D1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05" y="3728251"/>
            <a:ext cx="1967476" cy="174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483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F8641-ADAB-03BD-DCEB-D584DAD86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E8C9DB8-B4E4-2F1C-1142-685425142121}"/>
              </a:ext>
            </a:extLst>
          </p:cNvPr>
          <p:cNvSpPr txBox="1"/>
          <p:nvPr/>
        </p:nvSpPr>
        <p:spPr>
          <a:xfrm>
            <a:off x="515612" y="620805"/>
            <a:ext cx="11160775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反比例函数的图象由两条曲线组成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它是一个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对称图形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对称中心是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双曲线的两个分支在坐标系中的位置由系数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的符号决定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它的两个分支在第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象限内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它的两个分支在第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象限内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两个分支都不与坐标轴相交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BA5E22-9789-7820-C10E-8292286E50B6}"/>
              </a:ext>
            </a:extLst>
          </p:cNvPr>
          <p:cNvSpPr txBox="1"/>
          <p:nvPr/>
        </p:nvSpPr>
        <p:spPr>
          <a:xfrm>
            <a:off x="9264220" y="764815"/>
            <a:ext cx="1756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双曲线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B2B058-3972-EFF9-30D4-B8EB7F88E1FB}"/>
              </a:ext>
            </a:extLst>
          </p:cNvPr>
          <p:cNvSpPr txBox="1"/>
          <p:nvPr/>
        </p:nvSpPr>
        <p:spPr>
          <a:xfrm>
            <a:off x="2495750" y="1575920"/>
            <a:ext cx="12960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9AEF44-756F-4319-4D85-6150FE051F34}"/>
              </a:ext>
            </a:extLst>
          </p:cNvPr>
          <p:cNvSpPr txBox="1"/>
          <p:nvPr/>
        </p:nvSpPr>
        <p:spPr>
          <a:xfrm>
            <a:off x="7968130" y="1575919"/>
            <a:ext cx="22607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坐标原点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7EE67CC-CDDB-E301-C653-373E9FA4FC32}"/>
              </a:ext>
            </a:extLst>
          </p:cNvPr>
          <p:cNvSpPr txBox="1"/>
          <p:nvPr/>
        </p:nvSpPr>
        <p:spPr>
          <a:xfrm>
            <a:off x="5951990" y="3212985"/>
            <a:ext cx="1828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一、三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AA7711-C575-754E-5922-A334BF876E07}"/>
              </a:ext>
            </a:extLst>
          </p:cNvPr>
          <p:cNvSpPr txBox="1"/>
          <p:nvPr/>
        </p:nvSpPr>
        <p:spPr>
          <a:xfrm>
            <a:off x="4511890" y="4080307"/>
            <a:ext cx="15841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51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8AEAF-65A1-17E0-C369-818DB0592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4A5780D-82CC-3798-5C39-5CE11013B5AC}"/>
              </a:ext>
            </a:extLst>
          </p:cNvPr>
          <p:cNvSpPr txBox="1"/>
          <p:nvPr/>
        </p:nvSpPr>
        <p:spPr>
          <a:xfrm>
            <a:off x="803114" y="692810"/>
            <a:ext cx="1029671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反比例函数是轴对称图形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有两条对称轴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对称轴是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2FD1E1-AD3B-E1AE-9582-864B750F6553}"/>
              </a:ext>
            </a:extLst>
          </p:cNvPr>
          <p:cNvSpPr txBox="1"/>
          <p:nvPr/>
        </p:nvSpPr>
        <p:spPr>
          <a:xfrm>
            <a:off x="803114" y="2564940"/>
            <a:ext cx="10656741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画反比例函数图象的方法是描点法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因为双曲线关于坐标原点成中心对称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所以画反比例函数时只要先画出一个分支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再通过坐标原点找出各点的对称点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画出另一个分支即可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4FE96E-240E-4663-35D3-C3D7A54131EE}"/>
              </a:ext>
            </a:extLst>
          </p:cNvPr>
          <p:cNvSpPr txBox="1"/>
          <p:nvPr/>
        </p:nvSpPr>
        <p:spPr>
          <a:xfrm>
            <a:off x="1775700" y="1678523"/>
            <a:ext cx="2376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y=±x</a:t>
            </a:r>
            <a:r>
              <a:rPr kumimoji="0" lang="zh-CN" altLang="zh-CN" sz="3600" b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19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7E867-4A86-45D1-BB55-9799E80BA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4922A2-A4E4-4B10-B653-2366988FE69C}"/>
              </a:ext>
            </a:extLst>
          </p:cNvPr>
          <p:cNvSpPr txBox="1"/>
          <p:nvPr/>
        </p:nvSpPr>
        <p:spPr>
          <a:xfrm>
            <a:off x="515612" y="764815"/>
            <a:ext cx="11160775" cy="4682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反比例函数的性质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函数的图象在第一、三象限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在每个象限内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曲线从左向右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也就是在每个象限内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函数的图象在第二、四象限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在每个象限内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曲线从左向右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也就是在每个象限内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3F2849-F27E-071C-FEDF-5462E92C54BB}"/>
              </a:ext>
            </a:extLst>
          </p:cNvPr>
          <p:cNvSpPr txBox="1"/>
          <p:nvPr/>
        </p:nvSpPr>
        <p:spPr>
          <a:xfrm>
            <a:off x="2279735" y="1410878"/>
            <a:ext cx="504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9DE0D1-3737-338F-6C7E-1057478667A6}"/>
              </a:ext>
            </a:extLst>
          </p:cNvPr>
          <p:cNvSpPr txBox="1"/>
          <p:nvPr/>
        </p:nvSpPr>
        <p:spPr>
          <a:xfrm>
            <a:off x="4547893" y="2057209"/>
            <a:ext cx="12526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B53371-B8FE-CCFB-B175-217F57E1AA8B}"/>
              </a:ext>
            </a:extLst>
          </p:cNvPr>
          <p:cNvSpPr txBox="1"/>
          <p:nvPr/>
        </p:nvSpPr>
        <p:spPr>
          <a:xfrm>
            <a:off x="2351740" y="2782668"/>
            <a:ext cx="115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FD09E4-2CF3-99B5-834B-BBB9A51DF8DC}"/>
              </a:ext>
            </a:extLst>
          </p:cNvPr>
          <p:cNvSpPr txBox="1"/>
          <p:nvPr/>
        </p:nvSpPr>
        <p:spPr>
          <a:xfrm>
            <a:off x="2279735" y="3428731"/>
            <a:ext cx="504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433967-062A-2EBC-6472-369DF54FA964}"/>
              </a:ext>
            </a:extLst>
          </p:cNvPr>
          <p:cNvSpPr txBox="1"/>
          <p:nvPr/>
        </p:nvSpPr>
        <p:spPr>
          <a:xfrm>
            <a:off x="4583895" y="4075062"/>
            <a:ext cx="12166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上升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964B27C-195F-ED70-C388-5B844FB763C1}"/>
              </a:ext>
            </a:extLst>
          </p:cNvPr>
          <p:cNvSpPr txBox="1"/>
          <p:nvPr/>
        </p:nvSpPr>
        <p:spPr>
          <a:xfrm>
            <a:off x="2139450" y="4721125"/>
            <a:ext cx="12166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18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6D422-A7A1-25E0-BD56-274407132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8.jpeg">
            <a:extLst>
              <a:ext uri="{FF2B5EF4-FFF2-40B4-BE49-F238E27FC236}">
                <a16:creationId xmlns:a16="http://schemas.microsoft.com/office/drawing/2014/main" id="{DA8E5FA4-C590-3B68-9144-1BE42762A0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03" y="518326"/>
            <a:ext cx="6336440" cy="514714"/>
          </a:xfrm>
          <a:prstGeom prst="rect">
            <a:avLst/>
          </a:prstGeom>
        </p:spPr>
      </p:pic>
      <p:pic>
        <p:nvPicPr>
          <p:cNvPr id="3" name="image269.jpeg">
            <a:extLst>
              <a:ext uri="{FF2B5EF4-FFF2-40B4-BE49-F238E27FC236}">
                <a16:creationId xmlns:a16="http://schemas.microsoft.com/office/drawing/2014/main" id="{2339D448-B804-6EA5-0178-FF9EFA25AD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03" y="1310381"/>
            <a:ext cx="6709936" cy="4679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CEACD6B-45ED-E16E-7F4E-721027F37A12}"/>
              </a:ext>
            </a:extLst>
          </p:cNvPr>
          <p:cNvSpPr txBox="1"/>
          <p:nvPr/>
        </p:nvSpPr>
        <p:spPr>
          <a:xfrm>
            <a:off x="1968198" y="1130311"/>
            <a:ext cx="61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反比例函数的图象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70.jpeg">
            <a:extLst>
              <a:ext uri="{FF2B5EF4-FFF2-40B4-BE49-F238E27FC236}">
                <a16:creationId xmlns:a16="http://schemas.microsoft.com/office/drawing/2014/main" id="{1E5AB929-7FBD-3508-DBAA-36FAC8366B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103" y="1958426"/>
            <a:ext cx="665960" cy="36954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4CACC56-5145-3189-878B-78554CA6112E}"/>
                  </a:ext>
                </a:extLst>
              </p:cNvPr>
              <p:cNvSpPr txBox="1"/>
              <p:nvPr/>
            </p:nvSpPr>
            <p:spPr>
              <a:xfrm>
                <a:off x="591913" y="1696921"/>
                <a:ext cx="11232780" cy="8036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在同一平面直角坐标系中画出函数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4CACC56-5145-3189-878B-78554CA611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913" y="1696921"/>
                <a:ext cx="11232780" cy="803618"/>
              </a:xfrm>
              <a:prstGeom prst="rect">
                <a:avLst/>
              </a:prstGeom>
              <a:blipFill>
                <a:blip r:embed="rId6"/>
                <a:stretch>
                  <a:fillRect b="-9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4275CF6-D8E3-31F0-0AD9-29448FC2E716}"/>
              </a:ext>
            </a:extLst>
          </p:cNvPr>
          <p:cNvSpPr txBox="1"/>
          <p:nvPr/>
        </p:nvSpPr>
        <p:spPr>
          <a:xfrm>
            <a:off x="715560" y="2495454"/>
            <a:ext cx="73581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的几组对应值表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表格 11">
                <a:extLst>
                  <a:ext uri="{FF2B5EF4-FFF2-40B4-BE49-F238E27FC236}">
                    <a16:creationId xmlns:a16="http://schemas.microsoft.com/office/drawing/2014/main" id="{D156A31A-270F-2BCB-C707-7767C84B868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8685449"/>
                  </p:ext>
                </p:extLst>
              </p:nvPr>
            </p:nvGraphicFramePr>
            <p:xfrm>
              <a:off x="2567755" y="3243519"/>
              <a:ext cx="7776540" cy="24077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95068">
                      <a:extLst>
                        <a:ext uri="{9D8B030D-6E8A-4147-A177-3AD203B41FA5}">
                          <a16:colId xmlns:a16="http://schemas.microsoft.com/office/drawing/2014/main" val="223068199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2756738580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2287659165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1862156862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1075504074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3866335994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862226304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752840262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4155582780"/>
                        </a:ext>
                      </a:extLst>
                    </a:gridCol>
                  </a:tblGrid>
                  <a:tr h="20510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x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3672179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y=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en-US" sz="32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en-US" sz="32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2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2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en-US" sz="32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9367120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 dirty="0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y=-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en-US" sz="32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zh-CN" sz="3200" b="1" dirty="0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32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2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en-US" sz="32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en-US" sz="32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 dirty="0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 dirty="0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 dirty="0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7668364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表格 11">
                <a:extLst>
                  <a:ext uri="{FF2B5EF4-FFF2-40B4-BE49-F238E27FC236}">
                    <a16:creationId xmlns:a16="http://schemas.microsoft.com/office/drawing/2014/main" id="{D156A31A-270F-2BCB-C707-7767C84B868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8685449"/>
                  </p:ext>
                </p:extLst>
              </p:nvPr>
            </p:nvGraphicFramePr>
            <p:xfrm>
              <a:off x="2567755" y="3243519"/>
              <a:ext cx="7776540" cy="240779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95068">
                      <a:extLst>
                        <a:ext uri="{9D8B030D-6E8A-4147-A177-3AD203B41FA5}">
                          <a16:colId xmlns:a16="http://schemas.microsoft.com/office/drawing/2014/main" val="223068199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2756738580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2287659165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1862156862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1075504074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3866335994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862226304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752840262"/>
                        </a:ext>
                      </a:extLst>
                    </a:gridCol>
                    <a:gridCol w="797684">
                      <a:extLst>
                        <a:ext uri="{9D8B030D-6E8A-4147-A177-3AD203B41FA5}">
                          <a16:colId xmlns:a16="http://schemas.microsoft.com/office/drawing/2014/main" val="4155582780"/>
                        </a:ext>
                      </a:extLst>
                    </a:gridCol>
                  </a:tblGrid>
                  <a:tr h="5168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x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36721790"/>
                      </a:ext>
                    </a:extLst>
                  </a:tr>
                  <a:tr h="94545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437" t="-66667" r="-458079" b="-1006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275573" t="-66667" r="-600763" b="-1006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774809" t="-66667" r="-101527" b="-1006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93671205"/>
                      </a:ext>
                    </a:extLst>
                  </a:tr>
                  <a:tr h="94545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437" t="-167742" r="-458079" b="-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275573" t="-167742" r="-600763" b="-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8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sz="3200" b="1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774809" t="-167742" r="-101527" b="-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3200" b="1" i="1" dirty="0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-</a:t>
                          </a:r>
                          <a:r>
                            <a:rPr lang="en-US" sz="3200" b="1" dirty="0">
                              <a:solidFill>
                                <a:srgbClr val="DB251C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sz="3200" b="1" dirty="0">
                            <a:solidFill>
                              <a:srgbClr val="DB251C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E13E2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7668364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0881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20C37-5A02-2C4E-13A0-7884FD02F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9CEBC0F-E5AC-8D3F-293E-FD70731FD39F}"/>
              </a:ext>
            </a:extLst>
          </p:cNvPr>
          <p:cNvSpPr txBox="1"/>
          <p:nvPr/>
        </p:nvSpPr>
        <p:spPr>
          <a:xfrm>
            <a:off x="551615" y="692810"/>
            <a:ext cx="69124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描点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以表格中各组对应值作为点的坐标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在平面直角坐标系内描出相应的点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9929823-5ACC-9845-9B10-BE7AFC09276A}"/>
              </a:ext>
            </a:extLst>
          </p:cNvPr>
          <p:cNvGrpSpPr/>
          <p:nvPr/>
        </p:nvGrpSpPr>
        <p:grpSpPr>
          <a:xfrm>
            <a:off x="7752115" y="980830"/>
            <a:ext cx="3455947" cy="4313279"/>
            <a:chOff x="7752115" y="980830"/>
            <a:chExt cx="3455947" cy="4313279"/>
          </a:xfrm>
        </p:grpSpPr>
        <p:pic>
          <p:nvPicPr>
            <p:cNvPr id="4" name="image271.jpeg">
              <a:extLst>
                <a:ext uri="{FF2B5EF4-FFF2-40B4-BE49-F238E27FC236}">
                  <a16:creationId xmlns:a16="http://schemas.microsoft.com/office/drawing/2014/main" id="{42A4E7DA-EBB9-2DD9-3B54-0BA8CB70F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52115" y="980830"/>
              <a:ext cx="3455947" cy="374426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713D7A9-AFC8-5CAC-B26C-CF894BE507CE}"/>
                </a:ext>
              </a:extLst>
            </p:cNvPr>
            <p:cNvSpPr txBox="1"/>
            <p:nvPr/>
          </p:nvSpPr>
          <p:spPr>
            <a:xfrm>
              <a:off x="8616170" y="4770889"/>
              <a:ext cx="172783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1514E91-B1E0-57AE-9C48-04013CA8D7CA}"/>
                  </a:ext>
                </a:extLst>
              </p:cNvPr>
              <p:cNvSpPr txBox="1"/>
              <p:nvPr/>
            </p:nvSpPr>
            <p:spPr>
              <a:xfrm>
                <a:off x="565190" y="2728904"/>
                <a:ext cx="6826900" cy="25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连线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用光滑的曲线分别将每个象限内的各点依次连起来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就得到函数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𝐱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𝐱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如答案图所示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1514E91-B1E0-57AE-9C48-04013CA8D7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190" y="2728904"/>
                <a:ext cx="6826900" cy="2554545"/>
              </a:xfrm>
              <a:prstGeom prst="rect">
                <a:avLst/>
              </a:prstGeom>
              <a:blipFill>
                <a:blip r:embed="rId4"/>
                <a:stretch>
                  <a:fillRect l="-2768" t="-4773" r="-1964" b="-8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2869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DBEB4-49D1-8B15-41CD-70E9734B0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D393E0-71B5-319F-1948-7CB7B81A0D0A}"/>
              </a:ext>
            </a:extLst>
          </p:cNvPr>
          <p:cNvSpPr txBox="1"/>
          <p:nvPr/>
        </p:nvSpPr>
        <p:spPr>
          <a:xfrm>
            <a:off x="623620" y="764815"/>
            <a:ext cx="10872755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误区点拨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作反比例函数的图象应注意的问题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列表时选取的数值可以对称选取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列表时选取的数值越多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画出的图象越精确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必须根据自变量的大小从左到右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或从右到左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用光滑的曲线连起来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切忌画成折线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画图象时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它的两个分支应全部画出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图象不能与坐标轴相交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622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42810-0150-D2CD-99AE-681C8824A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2.jpeg">
            <a:extLst>
              <a:ext uri="{FF2B5EF4-FFF2-40B4-BE49-F238E27FC236}">
                <a16:creationId xmlns:a16="http://schemas.microsoft.com/office/drawing/2014/main" id="{7F5B10D1-F19B-78DA-9B7B-CEC9B870B3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DFAD9D-6517-4BDB-D4B4-B79A31DD241A}"/>
                  </a:ext>
                </a:extLst>
              </p:cNvPr>
              <p:cNvSpPr txBox="1"/>
              <p:nvPr/>
            </p:nvSpPr>
            <p:spPr>
              <a:xfrm>
                <a:off x="771680" y="1080490"/>
                <a:ext cx="10796700" cy="14549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·北京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在同一坐标系中的图象可能是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DFAD9D-6517-4BDB-D4B4-B79A31DD24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680" y="1080490"/>
                <a:ext cx="10796700" cy="1454950"/>
              </a:xfrm>
              <a:prstGeom prst="rect">
                <a:avLst/>
              </a:prstGeom>
              <a:blipFill>
                <a:blip r:embed="rId4"/>
                <a:stretch>
                  <a:fillRect l="-1750" b="-15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273.jpeg">
            <a:extLst>
              <a:ext uri="{FF2B5EF4-FFF2-40B4-BE49-F238E27FC236}">
                <a16:creationId xmlns:a16="http://schemas.microsoft.com/office/drawing/2014/main" id="{57F65623-B775-7341-97E5-DA3C9942DA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80" y="2694185"/>
            <a:ext cx="2441360" cy="2158136"/>
          </a:xfrm>
          <a:prstGeom prst="rect">
            <a:avLst/>
          </a:prstGeom>
        </p:spPr>
      </p:pic>
      <p:pic>
        <p:nvPicPr>
          <p:cNvPr id="6" name="image274.jpeg">
            <a:extLst>
              <a:ext uri="{FF2B5EF4-FFF2-40B4-BE49-F238E27FC236}">
                <a16:creationId xmlns:a16="http://schemas.microsoft.com/office/drawing/2014/main" id="{94BDA861-1243-E014-AA8F-A8D687D381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7935" y="2694185"/>
            <a:ext cx="2441360" cy="2158136"/>
          </a:xfrm>
          <a:prstGeom prst="rect">
            <a:avLst/>
          </a:prstGeom>
        </p:spPr>
      </p:pic>
      <p:pic>
        <p:nvPicPr>
          <p:cNvPr id="7" name="image275.jpeg">
            <a:extLst>
              <a:ext uri="{FF2B5EF4-FFF2-40B4-BE49-F238E27FC236}">
                <a16:creationId xmlns:a16="http://schemas.microsoft.com/office/drawing/2014/main" id="{F01EC81F-5EE7-0E26-270F-E33143C7E2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4020" y="2694185"/>
            <a:ext cx="2441360" cy="2158136"/>
          </a:xfrm>
          <a:prstGeom prst="rect">
            <a:avLst/>
          </a:prstGeom>
        </p:spPr>
      </p:pic>
      <p:pic>
        <p:nvPicPr>
          <p:cNvPr id="8" name="image276.jpeg">
            <a:extLst>
              <a:ext uri="{FF2B5EF4-FFF2-40B4-BE49-F238E27FC236}">
                <a16:creationId xmlns:a16="http://schemas.microsoft.com/office/drawing/2014/main" id="{4FA1EACD-DAA3-D1B2-7E1F-6F4F1E30F7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56875" y="2694185"/>
            <a:ext cx="2441360" cy="215813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EC55F92-003A-47E9-1C11-A0CBEDF50A76}"/>
              </a:ext>
            </a:extLst>
          </p:cNvPr>
          <p:cNvSpPr txBox="1"/>
          <p:nvPr/>
        </p:nvSpPr>
        <p:spPr>
          <a:xfrm>
            <a:off x="4959379" y="1905890"/>
            <a:ext cx="5036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9921517-66E6-F914-06E2-4B2D545C0522}"/>
              </a:ext>
            </a:extLst>
          </p:cNvPr>
          <p:cNvSpPr txBox="1"/>
          <p:nvPr/>
        </p:nvSpPr>
        <p:spPr>
          <a:xfrm>
            <a:off x="1626042" y="5085115"/>
            <a:ext cx="5040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C3A0662-7021-7C17-CEB0-5C12C1826118}"/>
              </a:ext>
            </a:extLst>
          </p:cNvPr>
          <p:cNvSpPr txBox="1"/>
          <p:nvPr/>
        </p:nvSpPr>
        <p:spPr>
          <a:xfrm>
            <a:off x="4295875" y="4990162"/>
            <a:ext cx="5040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FDCAA87-1D74-AC23-6CE7-E73C56EBDB24}"/>
              </a:ext>
            </a:extLst>
          </p:cNvPr>
          <p:cNvSpPr txBox="1"/>
          <p:nvPr/>
        </p:nvSpPr>
        <p:spPr>
          <a:xfrm>
            <a:off x="7352682" y="4948236"/>
            <a:ext cx="5040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884692D-8BF8-3E18-43F1-81D689410F16}"/>
              </a:ext>
            </a:extLst>
          </p:cNvPr>
          <p:cNvSpPr txBox="1"/>
          <p:nvPr/>
        </p:nvSpPr>
        <p:spPr>
          <a:xfrm>
            <a:off x="10061923" y="4990161"/>
            <a:ext cx="5040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62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787</TotalTime>
  <Words>1288</Words>
  <Application>Microsoft Office PowerPoint</Application>
  <PresentationFormat>宽屏</PresentationFormat>
  <Paragraphs>107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355</cp:revision>
  <dcterms:created xsi:type="dcterms:W3CDTF">2016-07-05T04:43:00Z</dcterms:created>
  <dcterms:modified xsi:type="dcterms:W3CDTF">2024-11-19T16:16:32Z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