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7" r:id="rId2"/>
    <p:sldId id="2761" r:id="rId3"/>
    <p:sldId id="2762" r:id="rId4"/>
    <p:sldId id="2763" r:id="rId5"/>
    <p:sldId id="2764" r:id="rId6"/>
    <p:sldId id="2765" r:id="rId7"/>
    <p:sldId id="2766" r:id="rId8"/>
    <p:sldId id="2767" r:id="rId9"/>
    <p:sldId id="2768" r:id="rId10"/>
    <p:sldId id="2769" r:id="rId11"/>
    <p:sldId id="2770" r:id="rId12"/>
    <p:sldId id="2771" r:id="rId13"/>
    <p:sldId id="2772" r:id="rId14"/>
    <p:sldId id="2773" r:id="rId15"/>
    <p:sldId id="2774" r:id="rId16"/>
    <p:sldId id="2775" r:id="rId17"/>
    <p:sldId id="277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FC7AF-DE5B-3A62-7E88-4F66F8717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58753D7-E8BA-8466-B971-566E14FB0F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E9D6200-2E9E-60B8-5945-4459D5A683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113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D76FB-154C-87CD-1AA7-78AB59107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CB5B5B-4C71-68B4-DDA1-755A3F51D9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2FA79D7-749D-BCF8-2314-C691D57615E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17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3B7D8-F842-6B42-C440-D3A76FBAE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8FF2BA2-79C2-8FD7-7DD0-F8A155BB22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0021DC2-DDBB-6820-4658-6945E4FD01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888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B1606-211E-F4A4-DCD0-B320C6222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7A06BD-ECAE-16E4-DDB1-E51A0E050D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E06460-B82D-2B04-8AF5-308E451BCDD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404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50A4F-8FD2-7979-72BA-B2A1191B4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F4A5CB-FE85-FD79-3FE8-84EAAA0140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E11A05-9977-C6B9-8581-21FA3C837AF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6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E22D8-2216-BF2B-9874-EB17146A1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AAF72F-50FA-B8AC-43FD-4074ED92F3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5458E57-860E-043C-830C-7DB3D14EFA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22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DBDE7-0C73-E1DF-C1EA-F4D4E0A32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EEA0ECB-A180-3271-B638-5F4206768A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10204F2-1F22-F9CB-FD72-1796E217A58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8439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5D625-7531-1107-DCAA-3CDB70EF8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B6CC0A-1A5D-3862-FFC3-E73781F28C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80CED2E-D8F2-2C12-59D1-A58B54D3371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959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006DD-304C-530B-33D2-63E43273E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B439452-9A38-73AE-6BAF-61F812AC86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407CA19-6207-4C95-A0E2-57AF95BC948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320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5F62F-13E9-52FD-EE7F-4B2A2EC15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36AC90-16B4-3907-9F53-BCE6FAD84A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8925FC-F58C-D970-BC9E-2CEB07A071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450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B6899-5A7E-1006-ACCB-AA2054C45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2977903-E22B-2B77-46AB-255A19085B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D04599-3184-BF45-E507-928634BA989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34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6EF08-11B5-2C4A-5ED0-758973FAB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B96BC61-1826-BB8E-6687-680E1325B6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676DC56-405B-25A2-3211-1BD99DE61B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013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03D2A-22BB-8A51-7A29-18562488F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269BD64-885F-DA31-5346-30A275EC9D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D3F9F7-81A6-92E9-3B29-AFF4728038E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97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C6C13-38C6-550B-5B09-13EE52812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391FF0C-2227-2A99-91F2-09515308EE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0C4FF33-AD17-C549-B3A9-4FB40CB3B7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6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06A6-813F-C179-E60F-F7F19B086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8337490-3D66-4C39-2AB9-3444C83431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42AD17E-371E-752A-A599-5AACC10CDC2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40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60F0C-DD31-5E43-0196-E7129BAEC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194DAD-5952-8CA3-4BF1-3AF1036F5F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B5A869C-16F7-8533-BC48-64971894DB1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598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259B119-7B2C-3FB8-513B-83A2143A6D23}"/>
              </a:ext>
            </a:extLst>
          </p:cNvPr>
          <p:cNvSpPr txBox="1"/>
          <p:nvPr/>
        </p:nvSpPr>
        <p:spPr>
          <a:xfrm>
            <a:off x="1235662" y="1700880"/>
            <a:ext cx="97206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可化为一元一次方程</a:t>
            </a: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的分式方程</a:t>
            </a: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分式方程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90AE7-3DBC-105A-849B-AFA57E608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8.jpeg">
            <a:extLst>
              <a:ext uri="{FF2B5EF4-FFF2-40B4-BE49-F238E27FC236}">
                <a16:creationId xmlns:a16="http://schemas.microsoft.com/office/drawing/2014/main" id="{3EF8B04E-7C37-9FC2-A9C6-693000B87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08A5FC-B84F-B9FB-A326-7A63ADA0D87B}"/>
                  </a:ext>
                </a:extLst>
              </p:cNvPr>
              <p:cNvSpPr txBox="1"/>
              <p:nvPr/>
            </p:nvSpPr>
            <p:spPr>
              <a:xfrm>
                <a:off x="724300" y="1268850"/>
                <a:ext cx="10512730" cy="28677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·达州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A.0	           B.1	     C.2	          D.4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08A5FC-B84F-B9FB-A326-7A63ADA0D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300" y="1268850"/>
                <a:ext cx="10512730" cy="2867708"/>
              </a:xfrm>
              <a:prstGeom prst="rect">
                <a:avLst/>
              </a:prstGeom>
              <a:blipFill>
                <a:blip r:embed="rId4"/>
                <a:stretch>
                  <a:fillRect l="-1798" r="-1740" b="-6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E8EC4BF-FE94-3154-0BE7-BCDE3391D6C8}"/>
              </a:ext>
            </a:extLst>
          </p:cNvPr>
          <p:cNvSpPr txBox="1"/>
          <p:nvPr/>
        </p:nvSpPr>
        <p:spPr>
          <a:xfrm>
            <a:off x="2639760" y="2702704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11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16F49-FA86-82D2-D474-5471727F0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D0A8D91-664C-F3B5-99DB-BBCF3D8F9457}"/>
                  </a:ext>
                </a:extLst>
              </p:cNvPr>
              <p:cNvSpPr txBox="1"/>
              <p:nvPr/>
            </p:nvSpPr>
            <p:spPr>
              <a:xfrm>
                <a:off x="695626" y="548800"/>
                <a:ext cx="3888270" cy="1446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解方程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D0A8D91-664C-F3B5-99DB-BBCF3D8F94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6" y="548800"/>
                <a:ext cx="3888270" cy="1446550"/>
              </a:xfrm>
              <a:prstGeom prst="rect">
                <a:avLst/>
              </a:prstGeom>
              <a:blipFill>
                <a:blip r:embed="rId3"/>
                <a:stretch>
                  <a:fillRect l="-4702" t="-8017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523D39-D134-95FE-3934-B31C4420219E}"/>
                  </a:ext>
                </a:extLst>
              </p:cNvPr>
              <p:cNvSpPr txBox="1"/>
              <p:nvPr/>
            </p:nvSpPr>
            <p:spPr>
              <a:xfrm>
                <a:off x="695624" y="2132910"/>
                <a:ext cx="8208571" cy="30469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方程两边都乘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解这个方程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1)≠0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是原分式方程的解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523D39-D134-95FE-3934-B31C442021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2132910"/>
                <a:ext cx="8208571" cy="3046988"/>
              </a:xfrm>
              <a:prstGeom prst="rect">
                <a:avLst/>
              </a:prstGeom>
              <a:blipFill>
                <a:blip r:embed="rId4"/>
                <a:stretch>
                  <a:fillRect l="-2227" t="-400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630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9F904-B326-70F4-9A7E-35348972D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E36688-525A-0A20-627B-37262D341BF0}"/>
                  </a:ext>
                </a:extLst>
              </p:cNvPr>
              <p:cNvSpPr txBox="1"/>
              <p:nvPr/>
            </p:nvSpPr>
            <p:spPr>
              <a:xfrm>
                <a:off x="767630" y="620805"/>
                <a:ext cx="3672255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E36688-525A-0A20-627B-37262D341B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20805"/>
                <a:ext cx="3672255" cy="892552"/>
              </a:xfrm>
              <a:prstGeom prst="rect">
                <a:avLst/>
              </a:prstGeom>
              <a:blipFill>
                <a:blip r:embed="rId3"/>
                <a:stretch>
                  <a:fillRect l="-5150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A75F58-F305-F0F7-F0C8-59A75C3C44F8}"/>
                  </a:ext>
                </a:extLst>
              </p:cNvPr>
              <p:cNvSpPr txBox="1"/>
              <p:nvPr/>
            </p:nvSpPr>
            <p:spPr>
              <a:xfrm>
                <a:off x="784509" y="1772885"/>
                <a:ext cx="6679585" cy="35965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方程两边都乘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解这个方程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 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3)≠0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是原分式方程的解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2A75F58-F305-F0F7-F0C8-59A75C3C44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509" y="1772885"/>
                <a:ext cx="6679585" cy="3596562"/>
              </a:xfrm>
              <a:prstGeom prst="rect">
                <a:avLst/>
              </a:prstGeom>
              <a:blipFill>
                <a:blip r:embed="rId4"/>
                <a:stretch>
                  <a:fillRect l="-2831" t="-3390" b="-1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825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1566F-2DFD-E318-C351-A4A992B60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5D5271-ABEE-BBD3-F27E-9B8EA7C70171}"/>
                  </a:ext>
                </a:extLst>
              </p:cNvPr>
              <p:cNvSpPr txBox="1"/>
              <p:nvPr/>
            </p:nvSpPr>
            <p:spPr>
              <a:xfrm>
                <a:off x="839636" y="620805"/>
                <a:ext cx="3744260" cy="803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5D5271-ABEE-BBD3-F27E-9B8EA7C701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6" y="620805"/>
                <a:ext cx="3744260" cy="803682"/>
              </a:xfrm>
              <a:prstGeom prst="rect">
                <a:avLst/>
              </a:prstGeom>
              <a:blipFill>
                <a:blip r:embed="rId3"/>
                <a:stretch>
                  <a:fillRect l="-4235" b="-9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2989636-02F2-97AA-0AA8-1681097FE051}"/>
              </a:ext>
            </a:extLst>
          </p:cNvPr>
          <p:cNvSpPr txBox="1"/>
          <p:nvPr/>
        </p:nvSpPr>
        <p:spPr>
          <a:xfrm>
            <a:off x="911640" y="1772885"/>
            <a:ext cx="597641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方程两边都乘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解这个方程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是原分式方程的增根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原分式方程无解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58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2194F-C1E6-A5B8-7E2B-29DE2B269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D33C99-3709-AB84-3318-CF0656C1D089}"/>
                  </a:ext>
                </a:extLst>
              </p:cNvPr>
              <p:cNvSpPr txBox="1"/>
              <p:nvPr/>
            </p:nvSpPr>
            <p:spPr>
              <a:xfrm>
                <a:off x="983645" y="692810"/>
                <a:ext cx="6105524" cy="892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D33C99-3709-AB84-3318-CF0656C1D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692810"/>
                <a:ext cx="6105524" cy="892745"/>
              </a:xfrm>
              <a:prstGeom prst="rect">
                <a:avLst/>
              </a:prstGeom>
              <a:blipFill>
                <a:blip r:embed="rId3"/>
                <a:stretch>
                  <a:fillRect l="-2994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515300C-C50B-B8C4-2F7C-CAF65803B846}"/>
              </a:ext>
            </a:extLst>
          </p:cNvPr>
          <p:cNvSpPr txBox="1"/>
          <p:nvPr/>
        </p:nvSpPr>
        <p:spPr>
          <a:xfrm>
            <a:off x="965484" y="1916895"/>
            <a:ext cx="62825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方程两边都乘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1),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解这个方程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检验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1)≠0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是原分式方程的解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23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FC5F8-5086-A721-8CBC-255DDFF15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9.jpeg">
            <a:extLst>
              <a:ext uri="{FF2B5EF4-FFF2-40B4-BE49-F238E27FC236}">
                <a16:creationId xmlns:a16="http://schemas.microsoft.com/office/drawing/2014/main" id="{0F2C1AF2-D87A-A3B9-36D0-7EB3FABC4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4" y="692811"/>
            <a:ext cx="7742367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C40FC3B-CFCA-2FAD-CAAF-B9AFF605EDB3}"/>
              </a:ext>
            </a:extLst>
          </p:cNvPr>
          <p:cNvSpPr txBox="1"/>
          <p:nvPr/>
        </p:nvSpPr>
        <p:spPr>
          <a:xfrm>
            <a:off x="2423745" y="586460"/>
            <a:ext cx="36722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分式方程的增根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80.jpeg">
            <a:extLst>
              <a:ext uri="{FF2B5EF4-FFF2-40B4-BE49-F238E27FC236}">
                <a16:creationId xmlns:a16="http://schemas.microsoft.com/office/drawing/2014/main" id="{644A49C9-4B08-A607-1E02-5B1249D8B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159" y="1412860"/>
            <a:ext cx="810734" cy="449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767C5D-77C6-3220-7CE6-72B964A90008}"/>
                  </a:ext>
                </a:extLst>
              </p:cNvPr>
              <p:cNvSpPr txBox="1"/>
              <p:nvPr/>
            </p:nvSpPr>
            <p:spPr>
              <a:xfrm>
                <a:off x="767630" y="1862738"/>
                <a:ext cx="10944760" cy="20185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有增根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A.3	           B.0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	          C.7   	    D.-7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767C5D-77C6-3220-7CE6-72B964A900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862738"/>
                <a:ext cx="10944760" cy="2018501"/>
              </a:xfrm>
              <a:prstGeom prst="rect">
                <a:avLst/>
              </a:prstGeom>
              <a:blipFill>
                <a:blip r:embed="rId5"/>
                <a:stretch>
                  <a:fillRect l="-1727" b="-10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401E100-7BBC-0F33-2E99-98B2E69762D9}"/>
              </a:ext>
            </a:extLst>
          </p:cNvPr>
          <p:cNvSpPr txBox="1"/>
          <p:nvPr/>
        </p:nvSpPr>
        <p:spPr>
          <a:xfrm>
            <a:off x="10200285" y="2276920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284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6AEF0-F3B8-AF52-96E3-ACF04D8B6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583A55-DFE8-0652-D227-6CDDB17F3117}"/>
                  </a:ext>
                </a:extLst>
              </p:cNvPr>
              <p:cNvSpPr txBox="1"/>
              <p:nvPr/>
            </p:nvSpPr>
            <p:spPr>
              <a:xfrm>
                <a:off x="623619" y="620805"/>
                <a:ext cx="11016765" cy="11906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583A55-DFE8-0652-D227-6CDDB17F3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620805"/>
                <a:ext cx="11016765" cy="1190647"/>
              </a:xfrm>
              <a:prstGeom prst="rect">
                <a:avLst/>
              </a:prstGeom>
              <a:blipFill>
                <a:blip r:embed="rId3"/>
                <a:stretch>
                  <a:fillRect l="-1659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0638F30-C211-2107-EFFE-DEB27E7406E0}"/>
              </a:ext>
            </a:extLst>
          </p:cNvPr>
          <p:cNvSpPr txBox="1"/>
          <p:nvPr/>
        </p:nvSpPr>
        <p:spPr>
          <a:xfrm>
            <a:off x="659621" y="2132910"/>
            <a:ext cx="10944759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知识归纳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分式方程有增根与无解的区别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分式方程有增根仅仅针对使最简公分母为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分式方程无解不但包括使最简公分母为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还包括分式方程化为整式方程后使整式方程无解的数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0A0BAB-D9D5-6421-F0EB-F1AD1EA74C33}"/>
              </a:ext>
            </a:extLst>
          </p:cNvPr>
          <p:cNvSpPr txBox="1"/>
          <p:nvPr/>
        </p:nvSpPr>
        <p:spPr>
          <a:xfrm>
            <a:off x="9552240" y="1002685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6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5FF3F-0ED7-F000-C9D0-2115E025F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81.jpeg">
            <a:extLst>
              <a:ext uri="{FF2B5EF4-FFF2-40B4-BE49-F238E27FC236}">
                <a16:creationId xmlns:a16="http://schemas.microsoft.com/office/drawing/2014/main" id="{6AFABA2C-436D-6644-547A-3F7E4415C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1457901" cy="4165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0D364D-7C50-F114-2B58-6976651FB584}"/>
                  </a:ext>
                </a:extLst>
              </p:cNvPr>
              <p:cNvSpPr txBox="1"/>
              <p:nvPr/>
            </p:nvSpPr>
            <p:spPr>
              <a:xfrm>
                <a:off x="630631" y="1124840"/>
                <a:ext cx="10368720" cy="22811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的解为负数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                  </a:t>
                </a:r>
                <a:endParaRPr lang="zh-CN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	              </a:t>
                </a:r>
                <a:r>
                  <a:rPr lang="en-US" altLang="zh-CN" sz="32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</a:t>
                </a:r>
                <a:endParaRPr lang="zh-CN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&lt;1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≠-2	     </a:t>
                </a:r>
                <a:r>
                  <a:rPr lang="en-US" altLang="zh-CN" sz="3200" b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200" b="1" i="1" dirty="0" err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</a:t>
                </a:r>
                <a:endParaRPr lang="zh-CN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0D364D-7C50-F114-2B58-6976651FB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31" y="1124840"/>
                <a:ext cx="10368720" cy="2281137"/>
              </a:xfrm>
              <a:prstGeom prst="rect">
                <a:avLst/>
              </a:prstGeom>
              <a:blipFill>
                <a:blip r:embed="rId4"/>
                <a:stretch>
                  <a:fillRect l="-1470" r="-1411" b="-8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69467F-1895-4E26-2126-AF6ADFA3DF87}"/>
                  </a:ext>
                </a:extLst>
              </p:cNvPr>
              <p:cNvSpPr txBox="1"/>
              <p:nvPr/>
            </p:nvSpPr>
            <p:spPr>
              <a:xfrm>
                <a:off x="655556" y="3448964"/>
                <a:ext cx="10368720" cy="24527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(1)(2024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·江苏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有增根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(2)(2024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𝒎𝒙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无解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2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69467F-1895-4E26-2126-AF6ADFA3D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556" y="3448964"/>
                <a:ext cx="10368720" cy="2452787"/>
              </a:xfrm>
              <a:prstGeom prst="rect">
                <a:avLst/>
              </a:prstGeom>
              <a:blipFill>
                <a:blip r:embed="rId5"/>
                <a:stretch>
                  <a:fillRect l="-1529" r="-1529" b="-7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2282E43-5863-82F8-10E0-EDF264E86938}"/>
              </a:ext>
            </a:extLst>
          </p:cNvPr>
          <p:cNvSpPr txBox="1"/>
          <p:nvPr/>
        </p:nvSpPr>
        <p:spPr>
          <a:xfrm>
            <a:off x="1127655" y="1844890"/>
            <a:ext cx="576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F463BF-92B3-32C1-3470-2845EED8C866}"/>
              </a:ext>
            </a:extLst>
          </p:cNvPr>
          <p:cNvSpPr txBox="1"/>
          <p:nvPr/>
        </p:nvSpPr>
        <p:spPr>
          <a:xfrm>
            <a:off x="1775700" y="4149050"/>
            <a:ext cx="576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6D9AD3-5A6F-F7EB-4508-B08E1F2579B2}"/>
              </a:ext>
            </a:extLst>
          </p:cNvPr>
          <p:cNvSpPr txBox="1"/>
          <p:nvPr/>
        </p:nvSpPr>
        <p:spPr>
          <a:xfrm>
            <a:off x="1775700" y="5319491"/>
            <a:ext cx="1008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kumimoji="0" lang="zh-CN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95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73D29-BD1E-86FB-35B4-1CD308B9B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0.jpeg">
            <a:extLst>
              <a:ext uri="{FF2B5EF4-FFF2-40B4-BE49-F238E27FC236}">
                <a16:creationId xmlns:a16="http://schemas.microsoft.com/office/drawing/2014/main" id="{906E8B19-849B-AA0D-F8FA-395B82146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6866364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E7F09BB-F974-57C0-7937-6869998A6F2C}"/>
              </a:ext>
            </a:extLst>
          </p:cNvPr>
          <p:cNvSpPr txBox="1"/>
          <p:nvPr/>
        </p:nvSpPr>
        <p:spPr>
          <a:xfrm>
            <a:off x="551615" y="1074680"/>
            <a:ext cx="1055640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分式方程的概念</a:t>
            </a:r>
          </a:p>
          <a:p>
            <a:pPr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方程中含有分式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并且分母中含有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的方程叫做分式方程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D0EBDE-89D3-79D0-1678-0CD13B27C82B}"/>
              </a:ext>
            </a:extLst>
          </p:cNvPr>
          <p:cNvSpPr txBox="1"/>
          <p:nvPr/>
        </p:nvSpPr>
        <p:spPr>
          <a:xfrm>
            <a:off x="551615" y="3429000"/>
            <a:ext cx="1070041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解分式方程</a:t>
            </a: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解分式方程的基本思想是“转化思想”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将分式方程转化为整式方程来解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C85033-55BF-5C9B-5D86-B952C0AF106A}"/>
              </a:ext>
            </a:extLst>
          </p:cNvPr>
          <p:cNvSpPr txBox="1"/>
          <p:nvPr/>
        </p:nvSpPr>
        <p:spPr>
          <a:xfrm>
            <a:off x="7392090" y="2060905"/>
            <a:ext cx="1756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888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1B576-D0CC-F169-A05F-4570AF5EC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53EC4D3-D999-1874-E644-CF98E0932BB4}"/>
              </a:ext>
            </a:extLst>
          </p:cNvPr>
          <p:cNvSpPr txBox="1"/>
          <p:nvPr/>
        </p:nvSpPr>
        <p:spPr>
          <a:xfrm>
            <a:off x="623619" y="260780"/>
            <a:ext cx="10944761" cy="5908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增根的概念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在将分式方程变形为整式方程时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方程两边同乘以一个含有未知数的整式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并约去了分母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有时可能产生不适合原分式方程的根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这种根通常称为增根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验根的方法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通常把求得的根代入变形时所乘的整式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即最简公分母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看它的值是否为零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如果为零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即为增根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解分式方程的一般步骤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在方程的两边同时乘以最简公分母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约去分母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化分式方程为整式方程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;②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解这个整式方程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检验所得的根是否为增根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若是增根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必须舍去</a:t>
            </a:r>
            <a:r>
              <a:rPr lang="en-US" altLang="zh-C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153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8E78B-D45A-E6D0-FA02-05EF99C9D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1.jpeg">
            <a:extLst>
              <a:ext uri="{FF2B5EF4-FFF2-40B4-BE49-F238E27FC236}">
                <a16:creationId xmlns:a16="http://schemas.microsoft.com/office/drawing/2014/main" id="{801DC739-91BD-D725-3F97-207880710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5979938" cy="485755"/>
          </a:xfrm>
          <a:prstGeom prst="rect">
            <a:avLst/>
          </a:prstGeom>
        </p:spPr>
      </p:pic>
      <p:pic>
        <p:nvPicPr>
          <p:cNvPr id="3" name="image72.jpeg">
            <a:extLst>
              <a:ext uri="{FF2B5EF4-FFF2-40B4-BE49-F238E27FC236}">
                <a16:creationId xmlns:a16="http://schemas.microsoft.com/office/drawing/2014/main" id="{36710A4D-F545-290E-B85B-67062D8BC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40" y="1340855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B094F19-5EBE-C74C-4116-D6D81F83459B}"/>
              </a:ext>
            </a:extLst>
          </p:cNvPr>
          <p:cNvSpPr txBox="1"/>
          <p:nvPr/>
        </p:nvSpPr>
        <p:spPr>
          <a:xfrm>
            <a:off x="2063720" y="115618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分式方程的概念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73.jpeg">
            <a:extLst>
              <a:ext uri="{FF2B5EF4-FFF2-40B4-BE49-F238E27FC236}">
                <a16:creationId xmlns:a16="http://schemas.microsoft.com/office/drawing/2014/main" id="{F25B9B0D-A100-1024-1490-6E76F2E29F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740" y="2207065"/>
            <a:ext cx="665581" cy="36933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FF13B67-C474-F13F-782F-9810FC18979C}"/>
                  </a:ext>
                </a:extLst>
              </p:cNvPr>
              <p:cNvSpPr txBox="1"/>
              <p:nvPr/>
            </p:nvSpPr>
            <p:spPr>
              <a:xfrm>
                <a:off x="631796" y="2037889"/>
                <a:ext cx="10928407" cy="33446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·广西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下列式子中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是分式方程的是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	    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FF13B67-C474-F13F-782F-9810FC189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96" y="2037889"/>
                <a:ext cx="10928407" cy="3344634"/>
              </a:xfrm>
              <a:prstGeom prst="rect">
                <a:avLst/>
              </a:prstGeom>
              <a:blipFill>
                <a:blip r:embed="rId6"/>
                <a:stretch>
                  <a:fillRect l="-1730" b="-2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FC618A3-954E-F351-14DF-A1450FD30CCC}"/>
              </a:ext>
            </a:extLst>
          </p:cNvPr>
          <p:cNvSpPr txBox="1"/>
          <p:nvPr/>
        </p:nvSpPr>
        <p:spPr>
          <a:xfrm>
            <a:off x="10128280" y="2253231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82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19560-2139-E22F-1E92-B2CA2DD47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4.jpeg">
            <a:extLst>
              <a:ext uri="{FF2B5EF4-FFF2-40B4-BE49-F238E27FC236}">
                <a16:creationId xmlns:a16="http://schemas.microsoft.com/office/drawing/2014/main" id="{0429FAB6-B291-B332-58E8-20EA484A6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96" y="692810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13C4D0-6105-7B11-B486-64FDDE520427}"/>
                  </a:ext>
                </a:extLst>
              </p:cNvPr>
              <p:cNvSpPr txBox="1"/>
              <p:nvPr/>
            </p:nvSpPr>
            <p:spPr>
              <a:xfrm>
                <a:off x="623620" y="1341794"/>
                <a:ext cx="10728745" cy="41744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在下列关于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的方程中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分式方程的个数有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+4=0;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④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⑤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⑥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B.3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C.4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D.5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213C4D0-6105-7B11-B486-64FDDE520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341794"/>
                <a:ext cx="10728745" cy="4174412"/>
              </a:xfrm>
              <a:prstGeom prst="rect">
                <a:avLst/>
              </a:prstGeom>
              <a:blipFill>
                <a:blip r:embed="rId4"/>
                <a:stretch>
                  <a:fillRect l="-1705" b="-4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0ED9E0A-1FFC-2ED4-8358-DBA222AD01AB}"/>
              </a:ext>
            </a:extLst>
          </p:cNvPr>
          <p:cNvSpPr txBox="1"/>
          <p:nvPr/>
        </p:nvSpPr>
        <p:spPr>
          <a:xfrm>
            <a:off x="9624245" y="1556870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719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7F1EE-A0CF-D02C-53B9-0A26CA9F1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5.jpeg">
            <a:extLst>
              <a:ext uri="{FF2B5EF4-FFF2-40B4-BE49-F238E27FC236}">
                <a16:creationId xmlns:a16="http://schemas.microsoft.com/office/drawing/2014/main" id="{8C19B6F5-7CEF-68CD-EEED-CE11ADA2E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4"/>
            <a:ext cx="722697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5398D59-8D74-C6A2-9508-5632AADCFAC1}"/>
              </a:ext>
            </a:extLst>
          </p:cNvPr>
          <p:cNvSpPr txBox="1"/>
          <p:nvPr/>
        </p:nvSpPr>
        <p:spPr>
          <a:xfrm>
            <a:off x="2279735" y="478508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解分式方程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76.jpeg">
            <a:extLst>
              <a:ext uri="{FF2B5EF4-FFF2-40B4-BE49-F238E27FC236}">
                <a16:creationId xmlns:a16="http://schemas.microsoft.com/office/drawing/2014/main" id="{C9234135-06EB-9FA3-E587-24ED9BB65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40855"/>
            <a:ext cx="737965" cy="4094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6512BA-4AF0-5FFB-82EB-FC145E55B4B8}"/>
                  </a:ext>
                </a:extLst>
              </p:cNvPr>
              <p:cNvSpPr txBox="1"/>
              <p:nvPr/>
            </p:nvSpPr>
            <p:spPr>
              <a:xfrm>
                <a:off x="695625" y="1144134"/>
                <a:ext cx="6105524" cy="1446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解方程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6512BA-4AF0-5FFB-82EB-FC145E55B4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44134"/>
                <a:ext cx="6105524" cy="1446550"/>
              </a:xfrm>
              <a:prstGeom prst="rect">
                <a:avLst/>
              </a:prstGeom>
              <a:blipFill>
                <a:blip r:embed="rId5"/>
                <a:stretch>
                  <a:fillRect l="-2994" t="-8439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E2E783-ED2D-D6F1-FBDD-9E2C35ECF1F0}"/>
                  </a:ext>
                </a:extLst>
              </p:cNvPr>
              <p:cNvSpPr txBox="1"/>
              <p:nvPr/>
            </p:nvSpPr>
            <p:spPr>
              <a:xfrm>
                <a:off x="767630" y="2747766"/>
                <a:ext cx="9460196" cy="30391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方程两边同乘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解这个方程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3)≠0,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是原分式方程的解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E2E783-ED2D-D6F1-FBDD-9E2C35ECF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747766"/>
                <a:ext cx="9460196" cy="3039102"/>
              </a:xfrm>
              <a:prstGeom prst="rect">
                <a:avLst/>
              </a:prstGeom>
              <a:blipFill>
                <a:blip r:embed="rId6"/>
                <a:stretch>
                  <a:fillRect l="-1997" t="-4016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952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58168-6A43-3455-1CAF-BE34AB7B2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B9BF7D-5823-235A-FE3C-FA392C638A70}"/>
                  </a:ext>
                </a:extLst>
              </p:cNvPr>
              <p:cNvSpPr txBox="1"/>
              <p:nvPr/>
            </p:nvSpPr>
            <p:spPr>
              <a:xfrm>
                <a:off x="797094" y="476795"/>
                <a:ext cx="3888271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B9BF7D-5823-235A-FE3C-FA392C638A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094" y="476795"/>
                <a:ext cx="3888271" cy="892552"/>
              </a:xfrm>
              <a:prstGeom prst="rect">
                <a:avLst/>
              </a:prstGeom>
              <a:blipFill>
                <a:blip r:embed="rId3"/>
                <a:stretch>
                  <a:fillRect l="-4859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6344B3-4633-6C6C-2156-BF12C2865DAF}"/>
                  </a:ext>
                </a:extLst>
              </p:cNvPr>
              <p:cNvSpPr txBox="1"/>
              <p:nvPr/>
            </p:nvSpPr>
            <p:spPr>
              <a:xfrm>
                <a:off x="767629" y="1556870"/>
                <a:ext cx="6105524" cy="41470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方程两边同乘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解这个方程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,2(2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是原分式方程的增根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原分式方程无解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6344B3-4633-6C6C-2156-BF12C2865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29" y="1556870"/>
                <a:ext cx="6105524" cy="4147097"/>
              </a:xfrm>
              <a:prstGeom prst="rect">
                <a:avLst/>
              </a:prstGeom>
              <a:blipFill>
                <a:blip r:embed="rId4"/>
                <a:stretch>
                  <a:fillRect l="-3097" t="-2790" r="-4795" b="-4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532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67A94-FA74-1008-AA8D-47AC200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FA54D1-39D3-01A8-8DB0-27A6A848F54F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8928620" cy="892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FA54D1-39D3-01A8-8DB0-27A6A848F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8928620" cy="892745"/>
              </a:xfrm>
              <a:prstGeom prst="rect">
                <a:avLst/>
              </a:prstGeom>
              <a:blipFill>
                <a:blip r:embed="rId3"/>
                <a:stretch>
                  <a:fillRect l="-2048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F1DAEA-E133-418A-AF49-173C4A1D2BAA}"/>
                  </a:ext>
                </a:extLst>
              </p:cNvPr>
              <p:cNvSpPr txBox="1"/>
              <p:nvPr/>
            </p:nvSpPr>
            <p:spPr>
              <a:xfrm>
                <a:off x="695625" y="1700880"/>
                <a:ext cx="7416515" cy="36009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方程两边同乘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解这个方程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是原分式方程的根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6F1DAEA-E133-418A-AF49-173C4A1D2B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700880"/>
                <a:ext cx="7416515" cy="3600986"/>
              </a:xfrm>
              <a:prstGeom prst="rect">
                <a:avLst/>
              </a:prstGeom>
              <a:blipFill>
                <a:blip r:embed="rId4"/>
                <a:stretch>
                  <a:fillRect l="-2465" t="-3215" b="-1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01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A78F7-6197-1062-8722-2BC8B7E47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7.jpeg">
            <a:extLst>
              <a:ext uri="{FF2B5EF4-FFF2-40B4-BE49-F238E27FC236}">
                <a16:creationId xmlns:a16="http://schemas.microsoft.com/office/drawing/2014/main" id="{538F8929-BD6A-4AB4-F197-5E9C55E87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550" y="692810"/>
            <a:ext cx="792055" cy="43951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CC1900-8B92-E957-1E2C-336ABDB27857}"/>
                  </a:ext>
                </a:extLst>
              </p:cNvPr>
              <p:cNvSpPr txBox="1"/>
              <p:nvPr/>
            </p:nvSpPr>
            <p:spPr>
              <a:xfrm>
                <a:off x="695625" y="476795"/>
                <a:ext cx="10656740" cy="1446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的解是正数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CC1900-8B92-E957-1E2C-336ABDB278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656740" cy="1446550"/>
              </a:xfrm>
              <a:prstGeom prst="rect">
                <a:avLst/>
              </a:prstGeom>
              <a:blipFill>
                <a:blip r:embed="rId4"/>
                <a:stretch>
                  <a:fillRect l="-1716" r="-1773" b="-1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F7F3652-13A1-312D-F10C-A2E1E0687BD8}"/>
              </a:ext>
            </a:extLst>
          </p:cNvPr>
          <p:cNvSpPr txBox="1"/>
          <p:nvPr/>
        </p:nvSpPr>
        <p:spPr>
          <a:xfrm>
            <a:off x="848615" y="1988900"/>
            <a:ext cx="77675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方程两边都乘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+m=x-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由分式方程的解为正数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2≠0,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3≠2,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m&gt;-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65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332</TotalTime>
  <Words>1176</Words>
  <Application>Microsoft Office PowerPoint</Application>
  <PresentationFormat>宽屏</PresentationFormat>
  <Paragraphs>90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341</cp:revision>
  <dcterms:created xsi:type="dcterms:W3CDTF">2016-07-05T04:43:00Z</dcterms:created>
  <dcterms:modified xsi:type="dcterms:W3CDTF">2024-11-17T11:45:14Z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