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67" r:id="rId2"/>
    <p:sldId id="3363" r:id="rId3"/>
    <p:sldId id="3364" r:id="rId4"/>
    <p:sldId id="3365" r:id="rId5"/>
    <p:sldId id="3366" r:id="rId6"/>
    <p:sldId id="3367" r:id="rId7"/>
    <p:sldId id="3368" r:id="rId8"/>
    <p:sldId id="3369" r:id="rId9"/>
    <p:sldId id="3370" r:id="rId10"/>
    <p:sldId id="3371" r:id="rId11"/>
    <p:sldId id="3372" r:id="rId12"/>
    <p:sldId id="3373" r:id="rId13"/>
    <p:sldId id="3374" r:id="rId14"/>
    <p:sldId id="3375" r:id="rId15"/>
    <p:sldId id="3376" r:id="rId16"/>
    <p:sldId id="3377" r:id="rId17"/>
    <p:sldId id="3378" r:id="rId18"/>
    <p:sldId id="3379" r:id="rId19"/>
    <p:sldId id="3380" r:id="rId20"/>
    <p:sldId id="3381" r:id="rId21"/>
    <p:sldId id="3382" r:id="rId22"/>
    <p:sldId id="3383" r:id="rId23"/>
    <p:sldId id="3384" r:id="rId24"/>
    <p:sldId id="3385" r:id="rId25"/>
    <p:sldId id="3386" r:id="rId26"/>
    <p:sldId id="3387" r:id="rId27"/>
    <p:sldId id="3388" r:id="rId28"/>
    <p:sldId id="3389" r:id="rId29"/>
    <p:sldId id="3390" r:id="rId30"/>
    <p:sldId id="3391" r:id="rId31"/>
    <p:sldId id="3392" r:id="rId32"/>
    <p:sldId id="3393" r:id="rId33"/>
    <p:sldId id="3394" r:id="rId34"/>
    <p:sldId id="3395" r:id="rId35"/>
    <p:sldId id="3396" r:id="rId36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988" autoAdjust="0"/>
  </p:normalViewPr>
  <p:slideViewPr>
    <p:cSldViewPr showGuides="1">
      <p:cViewPr varScale="1">
        <p:scale>
          <a:sx n="105" d="100"/>
          <a:sy n="105" d="100"/>
        </p:scale>
        <p:origin x="750" y="114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6870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8930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3176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7262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0022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4819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1992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1969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3195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01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4393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4068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517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9061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733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3771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324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5742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1279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3290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574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4896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16823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0419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3275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6450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5193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476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2302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00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69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0538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0555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185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C0D120-5112-8701-D9DA-79B6B9FFF0CE}"/>
              </a:ext>
            </a:extLst>
          </p:cNvPr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  <p:extLst>
      <p:ext uri="{BB962C8B-B14F-4D97-AF65-F5344CB8AC3E}">
        <p14:creationId xmlns:p14="http://schemas.microsoft.com/office/powerpoint/2010/main" val="3003416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7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3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2_0_1.5_1.5_1.5_2.5_数学_0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B862FB-258E-3AF4-E351-A4D5F3BD4988}"/>
              </a:ext>
            </a:extLst>
          </p:cNvPr>
          <p:cNvSpPr txBox="1"/>
          <p:nvPr/>
        </p:nvSpPr>
        <p:spPr>
          <a:xfrm>
            <a:off x="767630" y="2420930"/>
            <a:ext cx="1051273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分式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章末考点复习与小结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055650" y="476795"/>
                <a:ext cx="9648670" cy="51421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在括号里填上适当的整式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𝒂𝒃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𝒂𝒄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                       </m:t>
                        </m:r>
                        <m: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𝒙𝒚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            </m:t>
                        </m:r>
                        <m: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𝒂𝒃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600" b="1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                            </m:t>
                        </m:r>
                        <m: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650" y="476795"/>
                <a:ext cx="9648670" cy="5142113"/>
              </a:xfrm>
              <a:prstGeom prst="rect">
                <a:avLst/>
              </a:prstGeom>
              <a:blipFill>
                <a:blip r:embed="rId3"/>
                <a:stretch>
                  <a:fillRect l="-1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3215800" y="2132910"/>
                <a:ext cx="1628907" cy="6588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𝟏𝟎</m:t>
                      </m:r>
                      <m:sSup>
                        <m:sSupPr>
                          <m:ctrlPr>
                            <a:rPr lang="zh-CN" altLang="zh-CN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zh-CN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𝒂</m:t>
                          </m:r>
                        </m:e>
                        <m:sup>
                          <m:r>
                            <a:rPr lang="en-US" altLang="zh-CN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altLang="zh-CN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𝒃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5800" y="2132910"/>
                <a:ext cx="1628907" cy="6588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503820" y="2995886"/>
                <a:ext cx="840295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𝟑</m:t>
                      </m:r>
                      <m:r>
                        <a:rPr lang="en-US" altLang="zh-CN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𝒚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3820" y="2995886"/>
                <a:ext cx="840295" cy="6463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2999785" y="4960010"/>
                <a:ext cx="2465675" cy="6588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𝟐</m:t>
                      </m:r>
                      <m:sSup>
                        <m:sSupPr>
                          <m:ctrlPr>
                            <a:rPr lang="zh-CN" altLang="zh-CN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zh-CN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𝒂</m:t>
                          </m:r>
                        </m:e>
                        <m:sup>
                          <m:r>
                            <a:rPr lang="en-US" altLang="zh-CN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altLang="zh-CN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zh-CN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altLang="zh-CN" sz="3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方正书宋_GBK"/>
                          <a:cs typeface="Times New Roman" panose="02020603050405020304" pitchFamily="18" charset="0"/>
                        </a:rPr>
                        <m:t>𝒂𝒃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9785" y="4960010"/>
                <a:ext cx="2465675" cy="65889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6150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1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839635" y="908825"/>
            <a:ext cx="6346025" cy="5763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750" y="838880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分式的运算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773761" y="1844890"/>
                <a:ext cx="6107954" cy="9894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化简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zh-CN" altLang="zh-CN" sz="3600" b="1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𝒃</m:t>
                                </m:r>
                              </m:e>
                              <m:sup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的结果是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761" y="1844890"/>
                <a:ext cx="6107954" cy="989438"/>
              </a:xfrm>
              <a:prstGeom prst="rect">
                <a:avLst/>
              </a:prstGeom>
              <a:blipFill>
                <a:blip r:embed="rId4"/>
                <a:stretch>
                  <a:fillRect l="-3094" r="-2295" b="-80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9048205" y="2016443"/>
            <a:ext cx="17652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983645" y="3501005"/>
                <a:ext cx="9648670" cy="8927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en-US" altLang="zh-CN" sz="3600" b="1" dirty="0" err="1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3600" b="1" i="1" dirty="0" err="1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45" y="3501005"/>
                <a:ext cx="9648670" cy="892745"/>
              </a:xfrm>
              <a:prstGeom prst="rect">
                <a:avLst/>
              </a:prstGeom>
              <a:blipFill>
                <a:blip r:embed="rId5"/>
                <a:stretch>
                  <a:fillRect l="-1895" b="-10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9671772" y="211239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160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23620" y="980830"/>
                <a:ext cx="10944760" cy="21239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已知分式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≠±2,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的关系是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980830"/>
                <a:ext cx="10944760" cy="2123979"/>
              </a:xfrm>
              <a:prstGeom prst="rect">
                <a:avLst/>
              </a:prstGeom>
              <a:blipFill>
                <a:blip r:embed="rId3"/>
                <a:stretch>
                  <a:fillRect l="-1670" b="-4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9403291" y="2852960"/>
            <a:ext cx="18806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640" y="4075306"/>
            <a:ext cx="108007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B.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C.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D.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84270" y="308065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76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95625" y="692810"/>
                <a:ext cx="10872755" cy="45784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𝑴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𝑵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为常数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𝒂𝒃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𝒂𝒃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692810"/>
                <a:ext cx="10872755" cy="4578433"/>
              </a:xfrm>
              <a:prstGeom prst="rect">
                <a:avLst/>
              </a:prstGeom>
              <a:blipFill>
                <a:blip r:embed="rId3"/>
                <a:stretch>
                  <a:fillRect l="-1682" r="-1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2423745" y="2780955"/>
            <a:ext cx="569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7824120" y="3933035"/>
                <a:ext cx="540533" cy="892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4120" y="3933035"/>
                <a:ext cx="540533" cy="892552"/>
              </a:xfrm>
              <a:prstGeom prst="rect">
                <a:avLst/>
              </a:prstGeom>
              <a:blipFill>
                <a:blip r:embed="rId4"/>
                <a:stretch>
                  <a:fillRect l="-33708" b="-10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654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95625" y="836820"/>
                <a:ext cx="10728745" cy="4401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20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6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的值是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>
                  <a:lnSpc>
                    <a:spcPct val="20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36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为整数</a:t>
                </a: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为整数</a:t>
                </a: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则所有符合条件的</a:t>
                </a:r>
                <a:r>
                  <a:rPr lang="en-US" altLang="zh-CN" sz="36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的值之和为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836820"/>
                <a:ext cx="10728745" cy="4401590"/>
              </a:xfrm>
              <a:prstGeom prst="rect">
                <a:avLst/>
              </a:prstGeom>
              <a:blipFill>
                <a:blip r:embed="rId3"/>
                <a:stretch>
                  <a:fillRect l="-1705" r="-1761" b="-4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8256150" y="148486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15925" y="429306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464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695625" y="476795"/>
                <a:ext cx="10584735" cy="1446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）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76795"/>
                <a:ext cx="10584735" cy="1446550"/>
              </a:xfrm>
              <a:prstGeom prst="rect">
                <a:avLst/>
              </a:prstGeom>
              <a:blipFill>
                <a:blip r:embed="rId3"/>
                <a:stretch>
                  <a:fillRect l="-1728" t="-798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705162" y="2276920"/>
                <a:ext cx="9135098" cy="3222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162" y="2276920"/>
                <a:ext cx="9135098" cy="3222998"/>
              </a:xfrm>
              <a:prstGeom prst="rect">
                <a:avLst/>
              </a:prstGeom>
              <a:blipFill>
                <a:blip r:embed="rId4"/>
                <a:stretch>
                  <a:fillRect l="-2069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971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911640" y="476795"/>
                <a:ext cx="10296715" cy="9753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）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40" y="476795"/>
                <a:ext cx="10296715" cy="975395"/>
              </a:xfrm>
              <a:prstGeom prst="rect">
                <a:avLst/>
              </a:prstGeom>
              <a:blipFill>
                <a:blip r:embed="rId3"/>
                <a:stretch>
                  <a:fillRect l="-1835" b="-9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983645" y="1772885"/>
                <a:ext cx="10224710" cy="36136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)−(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45" y="1772885"/>
                <a:ext cx="10224710" cy="3613682"/>
              </a:xfrm>
              <a:prstGeom prst="rect">
                <a:avLst/>
              </a:prstGeom>
              <a:blipFill>
                <a:blip r:embed="rId4"/>
                <a:stretch>
                  <a:fillRect l="-1788" b="-18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168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981936" y="548800"/>
                <a:ext cx="9504660" cy="9755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1936" y="548800"/>
                <a:ext cx="9504660" cy="975588"/>
              </a:xfrm>
              <a:prstGeom prst="rect">
                <a:avLst/>
              </a:prstGeom>
              <a:blipFill>
                <a:blip r:embed="rId3"/>
                <a:stretch>
                  <a:fillRect l="-1924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1011100" y="1988900"/>
                <a:ext cx="6096000" cy="351974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 algn="just"/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1100" y="1988900"/>
                <a:ext cx="6096000" cy="3519746"/>
              </a:xfrm>
              <a:prstGeom prst="rect">
                <a:avLst/>
              </a:prstGeom>
              <a:blipFill>
                <a:blip r:embed="rId4"/>
                <a:stretch>
                  <a:fillRect l="-3100" b="-1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0943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95625" y="548800"/>
                <a:ext cx="10368720" cy="15295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先化简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再求值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=-2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548800"/>
                <a:ext cx="10368720" cy="1529586"/>
              </a:xfrm>
              <a:prstGeom prst="rect">
                <a:avLst/>
              </a:prstGeom>
              <a:blipFill>
                <a:blip r:embed="rId3"/>
                <a:stretch>
                  <a:fillRect l="-1764" t="-7570" b="-55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767630" y="2276920"/>
                <a:ext cx="9216640" cy="36020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(−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2276920"/>
                <a:ext cx="9216640" cy="3602012"/>
              </a:xfrm>
              <a:prstGeom prst="rect">
                <a:avLst/>
              </a:prstGeom>
              <a:blipFill>
                <a:blip r:embed="rId4"/>
                <a:stretch>
                  <a:fillRect l="-2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082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839635" y="476795"/>
                <a:ext cx="10584735" cy="921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=-1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476795"/>
                <a:ext cx="10584735" cy="921471"/>
              </a:xfrm>
              <a:prstGeom prst="rect">
                <a:avLst/>
              </a:prstGeom>
              <a:blipFill>
                <a:blip r:embed="rId3"/>
                <a:stretch>
                  <a:fillRect l="-1786" b="-8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839635" y="1628875"/>
                <a:ext cx="10584735" cy="4342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zh-CN" altLang="zh-CN" sz="36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36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𝒎</m:t>
                                </m:r>
                              </m:e>
                              <m:sup>
                                <m:r>
                                  <a:rPr lang="en-US" altLang="zh-CN" sz="36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𝒎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∵m</a:t>
                </a:r>
                <a:r>
                  <a:rPr lang="en-US" altLang="zh-CN" sz="36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1628875"/>
                <a:ext cx="10584735" cy="4342471"/>
              </a:xfrm>
              <a:prstGeom prst="rect">
                <a:avLst/>
              </a:prstGeom>
              <a:blipFill>
                <a:blip r:embed="rId4"/>
                <a:stretch>
                  <a:fillRect l="-1786" b="-1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431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05" y="1628875"/>
            <a:ext cx="11380952" cy="33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45" y="2839496"/>
            <a:ext cx="914286" cy="4178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175" y="2815555"/>
            <a:ext cx="914286" cy="417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90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767630" y="404790"/>
                <a:ext cx="10584735" cy="15295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然后在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的范围内选择一个合适的整数代入求值</a:t>
                </a:r>
                <a:r>
                  <a:rPr lang="en-US" altLang="zh-CN" sz="36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404790"/>
                <a:ext cx="10584735" cy="1529586"/>
              </a:xfrm>
              <a:prstGeom prst="rect">
                <a:avLst/>
              </a:prstGeom>
              <a:blipFill>
                <a:blip r:embed="rId3"/>
                <a:stretch>
                  <a:fillRect l="-1786" r="-1728" b="-14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784081" y="1934376"/>
                <a:ext cx="10424274" cy="38852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∵a+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1≠0,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a-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2≠0,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&lt;a&lt;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为整数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∴a=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当取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答案不唯一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081" y="1934376"/>
                <a:ext cx="10424274" cy="3885231"/>
              </a:xfrm>
              <a:prstGeom prst="rect">
                <a:avLst/>
              </a:prstGeom>
              <a:blipFill>
                <a:blip r:embed="rId4"/>
                <a:stretch>
                  <a:fillRect l="-1813" b="-50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6750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6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551615" y="690722"/>
            <a:ext cx="6309352" cy="5920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0808" y="636488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解分式方程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443267" y="1570569"/>
                <a:ext cx="11259867" cy="14467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·辽宁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下列步骤中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其中错误的一步是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67" y="1570569"/>
                <a:ext cx="11259867" cy="1446743"/>
              </a:xfrm>
              <a:prstGeom prst="rect">
                <a:avLst/>
              </a:prstGeom>
              <a:blipFill>
                <a:blip r:embed="rId4"/>
                <a:stretch>
                  <a:fillRect l="-1678" t="-422" b="-135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9473823" y="2345907"/>
            <a:ext cx="17652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3267" y="3037658"/>
            <a:ext cx="11376790" cy="283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方程两边分式的最简公分母是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方程两边都乘以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得整式方程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-1)+3(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+1)=6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解这个整式方程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原方程的解为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97390" y="232556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03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983645" y="836820"/>
                <a:ext cx="10152705" cy="21362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已知关于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的解为非负数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的取值范围为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45" y="836820"/>
                <a:ext cx="10152705" cy="2136290"/>
              </a:xfrm>
              <a:prstGeom prst="rect">
                <a:avLst/>
              </a:prstGeom>
              <a:blipFill>
                <a:blip r:embed="rId3"/>
                <a:stretch>
                  <a:fillRect l="-1801" b="-48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9043266" y="1904965"/>
            <a:ext cx="18806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1665" y="3212985"/>
            <a:ext cx="95753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≥-2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sz="3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6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≥-2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≠-1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&gt;-2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≠-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                        </a:t>
            </a:r>
            <a:r>
              <a:rPr lang="en-US" altLang="zh-CN" sz="3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6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≥-2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≠1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37365" y="207602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206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343670" y="980830"/>
                <a:ext cx="9360650" cy="4167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·河南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有增根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·甘肃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若关于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无解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670" y="980830"/>
                <a:ext cx="9360650" cy="4167616"/>
              </a:xfrm>
              <a:prstGeom prst="rect">
                <a:avLst/>
              </a:prstGeom>
              <a:blipFill>
                <a:blip r:embed="rId3"/>
                <a:stretch>
                  <a:fillRect l="-1953" r="-1953" b="-20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2855775" y="227692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9860" y="4293060"/>
            <a:ext cx="1263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663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23620" y="188775"/>
                <a:ext cx="10872755" cy="61356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·重庆八中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若关于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的一元一次不等式组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𝟒</m:t>
                                  </m:r>
                                </m:den>
                              </m:f>
                              <m:d>
                                <m:dPr>
                                  <m:endChr m:val=""/>
                                  <m:ctrlPr>
                                    <a:rPr lang="zh-CN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𝟒</m:t>
                                  </m:r>
                                </m:e>
                              </m:d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𝒂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)≤</m:t>
                              </m:r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3600" b="1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3600" b="1" i="1" dirty="0" smtClean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&lt;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的解集为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且关于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有非负数解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则满足条件的所有整数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的值之和为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88775"/>
                <a:ext cx="10872755" cy="6135654"/>
              </a:xfrm>
              <a:prstGeom prst="rect">
                <a:avLst/>
              </a:prstGeom>
              <a:blipFill>
                <a:blip r:embed="rId3"/>
                <a:stretch>
                  <a:fillRect l="-1682" r="-1682" b="-11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2927780" y="544514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465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695625" y="332785"/>
                <a:ext cx="10512730" cy="11926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17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解下列方程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332785"/>
                <a:ext cx="10512730" cy="1192634"/>
              </a:xfrm>
              <a:prstGeom prst="rect">
                <a:avLst/>
              </a:prstGeom>
              <a:blipFill>
                <a:blip r:embed="rId3"/>
                <a:stretch>
                  <a:fillRect l="-1739" b="-82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695625" y="1628875"/>
            <a:ext cx="914463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方程两边都乘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en-US" altLang="zh-CN" sz="3600" b="1" baseline="30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解这个方程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检验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2)≠0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是原分式方程的根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37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911640" y="476795"/>
                <a:ext cx="10008695" cy="8927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40" y="476795"/>
                <a:ext cx="10008695" cy="892745"/>
              </a:xfrm>
              <a:prstGeom prst="rect">
                <a:avLst/>
              </a:prstGeom>
              <a:blipFill>
                <a:blip r:embed="rId3"/>
                <a:stretch>
                  <a:fillRect l="-1889" b="-10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911639" y="1772885"/>
                <a:ext cx="9288645" cy="36258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方程两边都乘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 lvl="0" algn="just"/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=x+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2),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解这个方程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检验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2)≠0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/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所以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是原分式方程的根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39" y="1772885"/>
                <a:ext cx="9288645" cy="3625801"/>
              </a:xfrm>
              <a:prstGeom prst="rect">
                <a:avLst/>
              </a:prstGeom>
              <a:blipFill>
                <a:blip r:embed="rId4"/>
                <a:stretch>
                  <a:fillRect l="-2035" t="-3361" b="-18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85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839635" y="620805"/>
                <a:ext cx="9216640" cy="8927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</a:t>
                </a:r>
                <a:r>
                  <a:rPr lang="en-US" altLang="zh-CN" sz="36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620805"/>
                <a:ext cx="9216640" cy="892745"/>
              </a:xfrm>
              <a:prstGeom prst="rect">
                <a:avLst/>
              </a:prstGeom>
              <a:blipFill>
                <a:blip r:embed="rId3"/>
                <a:stretch>
                  <a:fillRect l="-2050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835472" y="1988900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/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方程两边都乘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1),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解这个方程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检验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是原方程的增根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/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故原分式方程无解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38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89282" y="540971"/>
            <a:ext cx="6408445" cy="6464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735" y="540971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分式方程的应用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51615" y="1272215"/>
            <a:ext cx="11088770" cy="2913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重庆育才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甲、乙两港口相距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一艘轮船从甲港口顺流航行至乙港口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又立即从乙港口逆流返回甲港口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共用去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已知水流速度为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若设该轮船在静水中的速度为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则可列方程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789282" y="4146552"/>
                <a:ext cx="10203058" cy="16931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282" y="4146552"/>
                <a:ext cx="10203058" cy="1693156"/>
              </a:xfrm>
              <a:prstGeom prst="rect">
                <a:avLst/>
              </a:prstGeom>
              <a:blipFill>
                <a:blip r:embed="rId4"/>
                <a:stretch>
                  <a:fillRect l="-1792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9984270" y="345780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651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551615" y="476795"/>
                <a:ext cx="11016765" cy="27783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2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19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·重庆八中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五一假期将至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某商店看准商机用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2 000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元和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2 400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元分别购进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两种水果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种水果每箱的进价比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种水果每箱的进价少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且购进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种水果的箱数是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种水果箱数的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两种水果每箱的进价分别为多少元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476795"/>
                <a:ext cx="11016765" cy="2778389"/>
              </a:xfrm>
              <a:prstGeom prst="rect">
                <a:avLst/>
              </a:prstGeom>
              <a:blipFill>
                <a:blip r:embed="rId3"/>
                <a:stretch>
                  <a:fillRect l="-1383" t="-3728" r="-1383" b="-6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559082" y="3255184"/>
                <a:ext cx="11160775" cy="27783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种水果每箱的进价是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种水果每箱的进价是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20)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题意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𝟎𝟎𝟎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𝟒𝟎𝟎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40,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经检验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是所列方程的解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且符合题意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∴x+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种水果每箱的进价是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种水果每箱的进价是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082" y="3255184"/>
                <a:ext cx="11160775" cy="2778389"/>
              </a:xfrm>
              <a:prstGeom prst="rect">
                <a:avLst/>
              </a:prstGeom>
              <a:blipFill>
                <a:blip r:embed="rId4"/>
                <a:stretch>
                  <a:fillRect l="-1420" t="-3728" r="-1365" b="-6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57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70" y="476795"/>
            <a:ext cx="9897893" cy="54962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75" y="620805"/>
            <a:ext cx="432030" cy="4178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4" y="1484865"/>
            <a:ext cx="504035" cy="4178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095" y="1412860"/>
            <a:ext cx="504035" cy="4898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3957" y="2276920"/>
            <a:ext cx="684047" cy="5040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134" y="3042471"/>
            <a:ext cx="648045" cy="36488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8255" y="3035621"/>
            <a:ext cx="1080075" cy="3648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915" y="4752522"/>
            <a:ext cx="360025" cy="2928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1957" y="5373135"/>
            <a:ext cx="594043" cy="43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19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476795"/>
            <a:ext cx="109447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商店开始出售这些水果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种水果的售价为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箱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出售完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箱后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对剩下部分打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折进行销售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种水果每箱售价比进价多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两种水果均全部售出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若要使销售这批水果的总利润率不低于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的最小值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23620" y="2996970"/>
                <a:ext cx="10944760" cy="28586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×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𝟒𝟎</m:t>
                        </m:r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𝟎𝟎𝟎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𝟒𝟎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𝟒𝟎</m:t>
                        </m:r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𝟒𝟎𝟎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𝟔𝟎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≥(2 000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2 400)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%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≥8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的最小值为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的最小值为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996970"/>
                <a:ext cx="10944760" cy="2858603"/>
              </a:xfrm>
              <a:prstGeom prst="rect">
                <a:avLst/>
              </a:prstGeom>
              <a:blipFill>
                <a:blip r:embed="rId3"/>
                <a:stretch>
                  <a:fillRect l="-1670" b="-72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034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610" y="404790"/>
            <a:ext cx="1130478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卷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某工程队承接了老旧小区改造工程中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1 000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平方米的外墙粉刷任务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选派甲、乙两人分别用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两种外墙漆各完成总粉刷任务的一半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据测算需要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两种外墙漆各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购买外墙漆总费用为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15 000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种外墙漆每千克的价格比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种外墙漆每千克的价格多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两种外墙漆每千克的价格各是多少元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454006" y="3645015"/>
                <a:ext cx="11569344" cy="19152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种外墙漆每千克的价格是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种外墙漆每千克的价格是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𝟑𝟎𝟎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𝟑𝟎𝟎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𝟏𝟓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𝟎𝟎𝟎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𝟐𝟔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𝟐𝟒</m:t>
                              </m:r>
                              <m:r>
                                <a:rPr lang="en-US" altLang="zh-CN" sz="28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种外墙漆每千克的价格是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26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种外墙漆每千克的价格是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006" y="3645015"/>
                <a:ext cx="11569344" cy="1915268"/>
              </a:xfrm>
              <a:prstGeom prst="rect">
                <a:avLst/>
              </a:prstGeom>
              <a:blipFill>
                <a:blip r:embed="rId3"/>
                <a:stretch>
                  <a:fillRect l="-1054" t="-4459" b="-8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317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587616" y="476795"/>
                <a:ext cx="10872755" cy="25530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已知乙每小时粉刷外墙面积是甲每小时粉刷外墙面积的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乙完成粉刷任务所需时间比甲完成粉刷任务所需时间多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小时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问甲每小时粉刷外墙的面积是多少平方米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16" y="476795"/>
                <a:ext cx="10872755" cy="2553071"/>
              </a:xfrm>
              <a:prstGeom prst="rect">
                <a:avLst/>
              </a:prstGeom>
              <a:blipFill>
                <a:blip r:embed="rId3"/>
                <a:stretch>
                  <a:fillRect l="-1682" t="-4535" r="-1682" b="-8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587616" y="3149646"/>
                <a:ext cx="11232780" cy="27953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设甲每小时粉刷外墙的面积是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平方米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则乙每小时粉刷外墙的面积是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平方米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题意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𝟓𝟎𝟎</m:t>
                        </m:r>
                      </m:num>
                      <m:den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𝟓𝟎𝟎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检验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是所列方程的解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且符合题意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甲每小时粉刷外墙的面积是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平方米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16" y="3149646"/>
                <a:ext cx="11232780" cy="2795317"/>
              </a:xfrm>
              <a:prstGeom prst="rect">
                <a:avLst/>
              </a:prstGeom>
              <a:blipFill>
                <a:blip r:embed="rId4"/>
                <a:stretch>
                  <a:fillRect l="-1628" t="-4367" r="-1682" b="-74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32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623620" y="836820"/>
            <a:ext cx="8358360" cy="6480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6316" y="601634"/>
            <a:ext cx="7133684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零指数幂与负整数指数幂及其运用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14740" y="1682489"/>
            <a:ext cx="1059420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下列各式中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计算正确的是                     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1128246" y="2803444"/>
                <a:ext cx="9864685" cy="28459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A.2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B.</a:t>
                </a:r>
                <a:r>
                  <a:rPr lang="en-US" altLang="zh-CN" sz="36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baseline="300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.(π-3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14)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8246" y="2803444"/>
                <a:ext cx="9864685" cy="2845972"/>
              </a:xfrm>
              <a:prstGeom prst="rect">
                <a:avLst/>
              </a:prstGeom>
              <a:blipFill>
                <a:blip r:embed="rId4"/>
                <a:stretch>
                  <a:fillRect l="-18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9552831" y="19286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957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9635" y="1844890"/>
            <a:ext cx="1051273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·成都外语校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福岛第一核电站核废水即便被海水稀释后放射量仍达到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000 000 109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贝克勒尔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数据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000 000 109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用科学记数法表示为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28155" y="3645015"/>
            <a:ext cx="21739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09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baseline="30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baseline="30000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737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911640" y="1052835"/>
                <a:ext cx="10440725" cy="46124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:(1)(2024</a:t>
                </a:r>
                <a:r>
                  <a:rPr lang="zh-CN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</a:t>
                </a: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卷</a:t>
                </a: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(2)(2 025-π)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 algn="just"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𝝅</m:t>
                        </m:r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36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36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方正书宋_GBK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-(-1)</a:t>
                </a:r>
                <a:r>
                  <a:rPr lang="en-US" altLang="zh-CN" sz="3600" b="1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2 025</a:t>
                </a: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b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</a:br>
                <a:endParaRPr lang="zh-CN" altLang="zh-CN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640" y="1052835"/>
                <a:ext cx="10440725" cy="4612417"/>
              </a:xfrm>
              <a:prstGeom prst="rect">
                <a:avLst/>
              </a:prstGeom>
              <a:blipFill>
                <a:blip r:embed="rId3"/>
                <a:stretch>
                  <a:fillRect l="-1811" r="-1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8616175" y="119684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16504" y="234892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336225" y="3789025"/>
            <a:ext cx="10534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π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658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2708950"/>
            <a:ext cx="10990351" cy="144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34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689424" y="424600"/>
            <a:ext cx="7416515" cy="633148"/>
          </a:xfrm>
          <a:prstGeom prst="rect">
            <a:avLst/>
          </a:prstGeom>
        </p:spPr>
      </p:pic>
      <p:pic>
        <p:nvPicPr>
          <p:cNvPr id="3" name="image4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9424" y="1484865"/>
            <a:ext cx="7920550" cy="6616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720" y="1440056"/>
            <a:ext cx="60422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分式的定义及有意义、无意义和</a:t>
            </a:r>
            <a:r>
              <a:rPr lang="zh-CN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值为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的条件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75098" y="2989836"/>
            <a:ext cx="1069889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下列各式中是分式的是                             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729563" y="4201085"/>
                <a:ext cx="10644432" cy="8899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</a:t>
                </a:r>
                <a:r>
                  <a:rPr lang="en-US" altLang="zh-CN" sz="3600" b="1" dirty="0" err="1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600" b="1" i="1" dirty="0" err="1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563" y="4201085"/>
                <a:ext cx="10644432" cy="889924"/>
              </a:xfrm>
              <a:prstGeom prst="rect">
                <a:avLst/>
              </a:prstGeom>
              <a:blipFill>
                <a:blip r:embed="rId5"/>
                <a:stretch>
                  <a:fillRect l="-1775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9696250" y="298983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228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1127655" y="1124840"/>
                <a:ext cx="9852377" cy="8313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·成都七中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要使分式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有意义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应满足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655" y="1124840"/>
                <a:ext cx="9852377" cy="831381"/>
              </a:xfrm>
              <a:prstGeom prst="rect">
                <a:avLst/>
              </a:prstGeom>
              <a:blipFill>
                <a:blip r:embed="rId3"/>
                <a:stretch>
                  <a:fillRect l="-1918" t="-8088" r="-1052" b="-1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9100974" y="2442203"/>
            <a:ext cx="17652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31690" y="3284990"/>
            <a:ext cx="83525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≠2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3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6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≠-2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≠±2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D.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≠2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96250" y="244220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025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767630" y="1124840"/>
                <a:ext cx="10800750" cy="37270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</m:d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的值为正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的值为整数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则整数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的值是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124840"/>
                <a:ext cx="10800750" cy="3727046"/>
              </a:xfrm>
              <a:prstGeom prst="rect">
                <a:avLst/>
              </a:prstGeom>
              <a:blipFill>
                <a:blip r:embed="rId3"/>
                <a:stretch>
                  <a:fillRect l="-1749" r="-1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3215800" y="155687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407973" y="2420930"/>
                <a:ext cx="1034257" cy="8899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x&lt;-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7973" y="2420930"/>
                <a:ext cx="1034257" cy="889924"/>
              </a:xfrm>
              <a:prstGeom prst="rect">
                <a:avLst/>
              </a:prstGeom>
              <a:blipFill>
                <a:blip r:embed="rId4"/>
                <a:stretch>
                  <a:fillRect l="-17647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9120210" y="3861030"/>
            <a:ext cx="18020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0,2,4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33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5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695625" y="696379"/>
            <a:ext cx="5688395" cy="5044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715" y="382647"/>
            <a:ext cx="3427541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分式的基本性质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712204" y="1267939"/>
                <a:ext cx="10766885" cy="22275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𝒙𝒚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中的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的值同时扩大为原来的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则分式的值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204" y="1267939"/>
                <a:ext cx="10766885" cy="2227533"/>
              </a:xfrm>
              <a:prstGeom prst="rect">
                <a:avLst/>
              </a:prstGeom>
              <a:blipFill>
                <a:blip r:embed="rId4"/>
                <a:stretch>
                  <a:fillRect l="-1755" b="-38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9272105" y="2492935"/>
            <a:ext cx="18806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1640" y="3843305"/>
            <a:ext cx="107378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扩大为原来的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扩大为原来的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D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缩小为原来的一半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53380" y="273191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936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39635" y="980830"/>
            <a:ext cx="1072874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成都石室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下列代数式变形正确的是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1163658" y="2204915"/>
                <a:ext cx="10080700" cy="28287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𝒃𝒎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      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𝒄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𝒄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3658" y="2204915"/>
                <a:ext cx="10080700" cy="2828788"/>
              </a:xfrm>
              <a:prstGeom prst="rect">
                <a:avLst/>
              </a:prstGeom>
              <a:blipFill>
                <a:blip r:embed="rId3"/>
                <a:stretch>
                  <a:fillRect l="-1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10200285" y="111932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198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1868</TotalTime>
  <Words>1195</Words>
  <Application>Microsoft Office PowerPoint</Application>
  <PresentationFormat>宽屏</PresentationFormat>
  <Paragraphs>159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等线</vt:lpstr>
      <vt:lpstr>等线 Light</vt:lpstr>
      <vt:lpstr>方正书宋_GBK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Admin</cp:lastModifiedBy>
  <cp:revision>153</cp:revision>
  <dcterms:created xsi:type="dcterms:W3CDTF">2024-04-24T12:16:48Z</dcterms:created>
  <dcterms:modified xsi:type="dcterms:W3CDTF">2024-12-01T12:59:42Z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