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67" r:id="rId2"/>
    <p:sldId id="3545" r:id="rId3"/>
    <p:sldId id="3546" r:id="rId4"/>
    <p:sldId id="3547" r:id="rId5"/>
    <p:sldId id="3548" r:id="rId6"/>
    <p:sldId id="3549" r:id="rId7"/>
    <p:sldId id="3550" r:id="rId8"/>
    <p:sldId id="3551" r:id="rId9"/>
    <p:sldId id="3552" r:id="rId10"/>
    <p:sldId id="3553" r:id="rId11"/>
    <p:sldId id="3554" r:id="rId12"/>
    <p:sldId id="3555" r:id="rId13"/>
    <p:sldId id="3556" r:id="rId14"/>
    <p:sldId id="3557" r:id="rId15"/>
    <p:sldId id="3558" r:id="rId16"/>
    <p:sldId id="3559" r:id="rId17"/>
    <p:sldId id="3560" r:id="rId18"/>
    <p:sldId id="3561" r:id="rId19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1pPr>
    <a:lvl2pPr marL="457200" lvl="1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2pPr>
    <a:lvl3pPr marL="914400" lvl="2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3pPr>
    <a:lvl4pPr marL="1371600" lvl="3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4pPr>
    <a:lvl5pPr marL="1828800" lvl="4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5pPr>
    <a:lvl6pPr marL="2286000" lvl="5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6pPr>
    <a:lvl7pPr marL="2743200" lvl="6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7pPr>
    <a:lvl8pPr marL="3200400" lvl="7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8pPr>
    <a:lvl9pPr marL="3657600" lvl="8" indent="0" algn="l" defTabSz="914400" rtl="0" eaLnBrk="1" fontAlgn="auto" latinLnBrk="0" hangingPunct="1">
      <a:lnSpc>
        <a:spcPct val="100000"/>
      </a:lnSpc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51C"/>
    <a:srgbClr val="E5F5FC"/>
    <a:srgbClr val="00A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988" autoAdjust="0"/>
  </p:normalViewPr>
  <p:slideViewPr>
    <p:cSldViewPr showGuides="1">
      <p:cViewPr varScale="1">
        <p:scale>
          <a:sx n="105" d="100"/>
          <a:sy n="105" d="100"/>
        </p:scale>
        <p:origin x="750" y="114"/>
      </p:cViewPr>
      <p:guideLst>
        <p:guide orient="horz" pos="2251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等线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343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3448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4925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1693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2694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3075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399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993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4450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4772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16788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6725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2536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157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68398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9033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12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0821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版式@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5BB2577-58E8-C337-2A86-0FC52E0F1E0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/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7D3DCF11-EE34-5BF8-17CF-BA2F3C045A47}"/>
              </a:ext>
            </a:extLst>
          </p:cNvPr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7A30E3-D660-0E44-9A86-AE9246720526}"/>
              </a:ext>
            </a:extLst>
          </p:cNvPr>
          <p:cNvSpPr txBox="1"/>
          <p:nvPr userDrawn="1"/>
        </p:nvSpPr>
        <p:spPr>
          <a:xfrm>
            <a:off x="1847705" y="414595"/>
            <a:ext cx="551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00ADED"/>
                </a:solidFill>
              </a:rPr>
              <a:t>@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9C0D120-5112-8701-D9DA-79B6B9FFF0CE}"/>
              </a:ext>
            </a:extLst>
          </p:cNvPr>
          <p:cNvSpPr txBox="1"/>
          <p:nvPr userDrawn="1"/>
        </p:nvSpPr>
        <p:spPr>
          <a:xfrm>
            <a:off x="381000" y="3810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/>
              <a:t>@</a:t>
            </a:r>
            <a:r>
              <a:rPr lang="zh-CN" altLang="en-US"/>
              <a:t>知识导航；</a:t>
            </a:r>
            <a:r>
              <a:rPr lang="en-US" altLang="zh-CN"/>
              <a:t>@</a:t>
            </a:r>
            <a:r>
              <a:rPr lang="zh-CN" altLang="en-US"/>
              <a:t>典例导思</a:t>
            </a:r>
          </a:p>
        </p:txBody>
      </p:sp>
    </p:spTree>
    <p:extLst>
      <p:ext uri="{BB962C8B-B14F-4D97-AF65-F5344CB8AC3E}">
        <p14:creationId xmlns:p14="http://schemas.microsoft.com/office/powerpoint/2010/main" val="3003416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5BB2577-58E8-C337-2A86-0FC52E0F1E0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/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7D3DCF11-EE34-5BF8-17CF-BA2F3C045A47}"/>
              </a:ext>
            </a:extLst>
          </p:cNvPr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7A30E3-D660-0E44-9A86-AE9246720526}"/>
              </a:ext>
            </a:extLst>
          </p:cNvPr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知识导航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370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典例导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5BB2577-58E8-C337-2A86-0FC52E0F1E0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r="48055"/>
          <a:stretch/>
        </p:blipFill>
        <p:spPr bwMode="auto">
          <a:xfrm>
            <a:off x="479611" y="476795"/>
            <a:ext cx="3168220" cy="46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7D3DCF11-EE34-5BF8-17CF-BA2F3C045A47}"/>
              </a:ext>
            </a:extLst>
          </p:cNvPr>
          <p:cNvSpPr/>
          <p:nvPr userDrawn="1"/>
        </p:nvSpPr>
        <p:spPr>
          <a:xfrm>
            <a:off x="1199660" y="476795"/>
            <a:ext cx="1584110" cy="460376"/>
          </a:xfrm>
          <a:prstGeom prst="rect">
            <a:avLst/>
          </a:prstGeom>
          <a:solidFill>
            <a:srgbClr val="E5F5F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7A30E3-D660-0E44-9A86-AE9246720526}"/>
              </a:ext>
            </a:extLst>
          </p:cNvPr>
          <p:cNvSpPr txBox="1"/>
          <p:nvPr userDrawn="1"/>
        </p:nvSpPr>
        <p:spPr>
          <a:xfrm>
            <a:off x="1847705" y="41459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00ADED"/>
                </a:solidFill>
              </a:rPr>
              <a:t>典例导思</a:t>
            </a:r>
            <a:endParaRPr lang="zh-CN" altLang="en-US" sz="3200" dirty="0">
              <a:solidFill>
                <a:srgbClr val="00ADE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230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高分突破·课件模板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112" y="-7937"/>
            <a:ext cx="12214225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2_0_1.5_1.5_1.5_2.5_数学_0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1B862FB-258E-3AF4-E351-A4D5F3BD4988}"/>
              </a:ext>
            </a:extLst>
          </p:cNvPr>
          <p:cNvSpPr txBox="1"/>
          <p:nvPr/>
        </p:nvSpPr>
        <p:spPr>
          <a:xfrm>
            <a:off x="983645" y="2348925"/>
            <a:ext cx="10512730" cy="1260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课时　一次函数的图象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9610" y="620805"/>
            <a:ext cx="11376832" cy="8181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当函数图象经过第二、三、四象限时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13234" y="1700880"/>
                <a:ext cx="8712605" cy="33239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函数图象经过第二、三、四象限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k&lt;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k-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&lt;k&lt;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∴k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的取值范围为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&lt;k&lt;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234" y="1700880"/>
                <a:ext cx="8712605" cy="3323987"/>
              </a:xfrm>
              <a:prstGeom prst="rect">
                <a:avLst/>
              </a:prstGeom>
              <a:blipFill>
                <a:blip r:embed="rId3"/>
                <a:stretch>
                  <a:fillRect l="-20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84594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7630" y="548800"/>
            <a:ext cx="100807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已知一次函数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=(3-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-4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的图象不经过第一象限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为整数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3918" y="3134123"/>
            <a:ext cx="849030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:(1)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由题可得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,3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-m&lt;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4≤0,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&lt;m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≤4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∵m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为整数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∴m=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0375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1615" y="692810"/>
            <a:ext cx="101425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在给定的平面直角坐标系中画出该函数的图象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121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4202294" y="1339141"/>
            <a:ext cx="3672255" cy="34562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615" y="4725542"/>
            <a:ext cx="36182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图象如图所示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4211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95625" y="764815"/>
            <a:ext cx="85443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-3&lt;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≤1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根据图象求出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的取值范围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5645" y="1844890"/>
            <a:ext cx="21755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1≤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y&lt;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121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4007855" y="1844890"/>
            <a:ext cx="3672255" cy="3456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294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22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4248935" y="656808"/>
            <a:ext cx="3240225" cy="57604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839635" y="1412860"/>
                <a:ext cx="10440725" cy="30585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11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若关于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的一次函数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=(7-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-9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的图象不经过第二象限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且关于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的分式方程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𝒎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有非负数解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则所有满足条件的整数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的值之和是</a:t>
                </a:r>
                <a:endParaRPr lang="zh-CN" altLang="en-US" sz="36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635" y="1412860"/>
                <a:ext cx="10440725" cy="3058530"/>
              </a:xfrm>
              <a:prstGeom prst="rect">
                <a:avLst/>
              </a:prstGeom>
              <a:blipFill>
                <a:blip r:embed="rId4"/>
                <a:stretch>
                  <a:fillRect l="-1811" r="-1811" b="-3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9408230" y="3429000"/>
            <a:ext cx="176522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55650" y="4658188"/>
            <a:ext cx="943265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A.16	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B.10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C.18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D.14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970214" y="361816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0898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55650" y="1916895"/>
            <a:ext cx="103687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·福建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对任意实数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直线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=(4-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+6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经过一个定点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这个定点是</a:t>
            </a:r>
            <a:r>
              <a:rPr lang="zh-CN" altLang="zh-CN" sz="36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35975" y="3356995"/>
            <a:ext cx="13003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(6,24)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91474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1615" y="476795"/>
            <a:ext cx="11304785" cy="57491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54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【探究发现】数学活动课上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“若直线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向左平移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个单位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你能求平移后所得直线对应的函数表达式吗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</a:p>
          <a:p>
            <a:pPr algn="just">
              <a:lnSpc>
                <a:spcPts val="54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经过一番讨论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小组成员展示了他们的解答过程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ts val="54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在直线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上取点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(0,-1),</a:t>
            </a:r>
            <a:endParaRPr lang="zh-CN" altLang="zh-CN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ts val="54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向左平移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个单位得到点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(-3,-1),</a:t>
            </a:r>
            <a:endParaRPr lang="zh-CN" altLang="zh-CN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ts val="54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设向左平移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个单位后所得直线所对应函数表达式为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endParaRPr lang="zh-CN" altLang="zh-CN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ts val="54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过点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A'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(-3,-1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-6+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=-1,∴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=5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ts val="54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填空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:∴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平移后所得直线所对应的函数表达式为</a:t>
            </a:r>
            <a:r>
              <a:rPr lang="zh-CN" altLang="zh-CN" sz="32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32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192215" y="5373135"/>
            <a:ext cx="14510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</a:t>
            </a:r>
            <a:r>
              <a:rPr lang="en-US" altLang="zh-CN" sz="32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</a:t>
            </a:r>
            <a:r>
              <a:rPr lang="en-US" altLang="zh-CN" sz="32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0290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7630" y="404790"/>
            <a:ext cx="107287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(2)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方正黑体"/>
                <a:cs typeface="Times New Roman" panose="02020603050405020304" pitchFamily="18" charset="0"/>
              </a:rPr>
              <a:t>【类比运用】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求直线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=-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+3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向左平移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2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个单位后的直线所对应的函数表达式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;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1627" y="1772885"/>
            <a:ext cx="1080075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方正黑体"/>
                <a:cs typeface="Times New Roman" panose="02020603050405020304" pitchFamily="18" charset="0"/>
              </a:rPr>
              <a:t>解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:(2)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方正黑体"/>
                <a:cs typeface="Times New Roman" panose="02020603050405020304" pitchFamily="18" charset="0"/>
              </a:rPr>
              <a:t>在直线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y=-x+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3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方正黑体"/>
                <a:cs typeface="Times New Roman" panose="02020603050405020304" pitchFamily="18" charset="0"/>
              </a:rPr>
              <a:t>上取点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(0,3),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方正黑体"/>
                <a:cs typeface="Times New Roman" panose="02020603050405020304" pitchFamily="18" charset="0"/>
              </a:rPr>
              <a:t>将该点向左平移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2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方正黑体"/>
                <a:cs typeface="Times New Roman" panose="02020603050405020304" pitchFamily="18" charset="0"/>
              </a:rPr>
              <a:t>个单位得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2,3),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方正黑体"/>
                <a:cs typeface="Times New Roman" panose="02020603050405020304" pitchFamily="18" charset="0"/>
              </a:rPr>
              <a:t>设向左平移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2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方正黑体"/>
                <a:cs typeface="Times New Roman" panose="02020603050405020304" pitchFamily="18" charset="0"/>
              </a:rPr>
              <a:t>个单位后所得直线对应的函数表达式为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y=-</a:t>
            </a:r>
            <a:r>
              <a:rPr lang="en-US" altLang="zh-CN" sz="3600" b="1" i="1" dirty="0" err="1">
                <a:solidFill>
                  <a:srgbClr val="E13E22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x+b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方正黑体"/>
                <a:cs typeface="Times New Roman" panose="02020603050405020304" pitchFamily="18" charset="0"/>
              </a:rPr>
              <a:t>将点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2,3)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方正黑体"/>
                <a:cs typeface="Times New Roman" panose="02020603050405020304" pitchFamily="18" charset="0"/>
              </a:rPr>
              <a:t>代入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,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方正黑体"/>
                <a:cs typeface="Times New Roman" panose="02020603050405020304" pitchFamily="18" charset="0"/>
              </a:rPr>
              <a:t>得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3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=-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2)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+b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方正黑体"/>
                <a:cs typeface="Times New Roman" panose="02020603050405020304" pitchFamily="18" charset="0"/>
              </a:rPr>
              <a:t>解得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b=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1,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∴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方正黑体"/>
                <a:cs typeface="Times New Roman" panose="02020603050405020304" pitchFamily="18" charset="0"/>
              </a:rPr>
              <a:t>平移后直线所对应的函数表达式为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y=-x+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方正书宋_GBK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572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3620" y="404790"/>
            <a:ext cx="1072874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【拓展应用】将直线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</a:t>
            </a:r>
            <a:r>
              <a:rPr lang="en-US" altLang="zh-CN" sz="36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6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向右平移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个单位后经过点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(3,3),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1615" y="2420930"/>
            <a:ext cx="1080075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将点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(3,3)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向左平移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个单位得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(1,3)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根据题意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得直线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y=-</a:t>
            </a:r>
            <a:r>
              <a:rPr lang="en-US" altLang="zh-CN" sz="3600" b="1" i="1" dirty="0" err="1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x+a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经过点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(1,3),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+a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a=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92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113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4367880" y="908825"/>
            <a:ext cx="3240225" cy="576040"/>
          </a:xfrm>
          <a:prstGeom prst="rect">
            <a:avLst/>
          </a:prstGeom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839635" y="1988900"/>
            <a:ext cx="10800750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一次函数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的图象不经过                   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 　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第一象限	                      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第二象限</a:t>
            </a:r>
            <a:endParaRPr kumimoji="0" lang="zh-CN" alt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第三象限	                      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第四象限</a:t>
            </a:r>
            <a:endParaRPr kumimoji="0" lang="zh-CN" alt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768255" y="2276920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26211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983645" y="764815"/>
            <a:ext cx="10080700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(2024·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重庆巴南区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下列各点中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函数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的图象一定经过的是 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   　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A.(-2,-1)                           	B.(-1,2)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C.(1,-3)	                                D.(2,4)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83895" y="2349800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14947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714548" y="522594"/>
            <a:ext cx="10440725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(2024·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黑龙江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直线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36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kx</a:t>
            </a:r>
            <a:r>
              <a:rPr kumimoji="0" lang="en-US" altLang="zh-CN" sz="3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kumimoji="0" lang="en-US" altLang="zh-CN" sz="36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在平面直角坐标系中的位置如图所示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 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   　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image114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6240010" y="2550119"/>
            <a:ext cx="2904328" cy="2880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650" y="2331848"/>
            <a:ext cx="6096000" cy="331674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6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&gt;0,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&gt;0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6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&gt;0,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&lt;0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6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&lt;0,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&gt;0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6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&lt;0,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&lt;0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43920" y="1556870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806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3620" y="908825"/>
            <a:ext cx="1101676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ABD8DA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【教材改编】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在平面直角坐标系中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将一次函数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=-3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的图象向下平移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个单位长度后得到直线</a:t>
            </a:r>
            <a:r>
              <a:rPr lang="zh-CN" altLang="zh-CN" sz="36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6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·山东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在函数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的图象上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则代数式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-3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的值等于</a:t>
            </a:r>
            <a:r>
              <a:rPr lang="zh-CN" altLang="zh-CN" sz="36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048205" y="2276920"/>
            <a:ext cx="16530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y=-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583895" y="4509075"/>
            <a:ext cx="5693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i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133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479610" y="404790"/>
                <a:ext cx="11088770" cy="285103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600" b="1" dirty="0">
                    <a:solidFill>
                      <a:srgbClr val="ABD8DA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【教材改编】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分别在同一平面直角坐标系中画出下列函数的图象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并指出每小题中两条直线的位置关系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-2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+1;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610" y="404790"/>
                <a:ext cx="11088770" cy="2851037"/>
              </a:xfrm>
              <a:prstGeom prst="rect">
                <a:avLst/>
              </a:prstGeom>
              <a:blipFill>
                <a:blip r:embed="rId3"/>
                <a:stretch>
                  <a:fillRect l="-1704" r="-1649" b="-25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459677" y="3501005"/>
                <a:ext cx="5604419" cy="20200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所示</a:t>
                </a:r>
                <a:r>
                  <a:rPr lang="en-US" altLang="zh-CN" sz="36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6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x-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平行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677" y="3501005"/>
                <a:ext cx="5604419" cy="2020040"/>
              </a:xfrm>
              <a:prstGeom prst="rect">
                <a:avLst/>
              </a:prstGeom>
              <a:blipFill>
                <a:blip r:embed="rId4"/>
                <a:stretch>
                  <a:fillRect l="-3261" r="-2717" b="-39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88055" y="2276920"/>
            <a:ext cx="3266667" cy="35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204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767630" y="404790"/>
                <a:ext cx="4120039" cy="119263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+2</a:t>
                </a:r>
                <a:r>
                  <a:rPr lang="zh-CN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+2</a:t>
                </a:r>
                <a:r>
                  <a:rPr lang="en-US" altLang="zh-CN" sz="3600" b="1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30" y="404790"/>
                <a:ext cx="4120039" cy="1192634"/>
              </a:xfrm>
              <a:prstGeom prst="rect">
                <a:avLst/>
              </a:prstGeom>
              <a:blipFill>
                <a:blip r:embed="rId3"/>
                <a:stretch>
                  <a:fillRect l="-4586" r="-3994" b="-76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23620" y="1916895"/>
                <a:ext cx="6096000" cy="29546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2)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如答案图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所示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直线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x+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相交于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轴上一点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(0,2)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1916895"/>
                <a:ext cx="6096000" cy="2954655"/>
              </a:xfrm>
              <a:prstGeom prst="rect">
                <a:avLst/>
              </a:prstGeom>
              <a:blipFill>
                <a:blip r:embed="rId4"/>
                <a:stretch>
                  <a:fillRect l="-3000" r="-3100" b="-32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36100" y="1900869"/>
            <a:ext cx="3219048" cy="3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545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16.jpeg"/>
          <p:cNvPicPr/>
          <p:nvPr/>
        </p:nvPicPr>
        <p:blipFill>
          <a:blip r:embed="rId3"/>
          <a:stretch>
            <a:fillRect/>
          </a:stretch>
        </p:blipFill>
        <p:spPr>
          <a:xfrm>
            <a:off x="4583895" y="500257"/>
            <a:ext cx="2952205" cy="560322"/>
          </a:xfrm>
          <a:prstGeom prst="rect">
            <a:avLst/>
          </a:prstGeom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07605" y="1011531"/>
            <a:ext cx="11640385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(2024·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成都外语校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已知直线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kumimoji="0" lang="en-US" altLang="zh-CN" sz="3600" b="1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=-</a:t>
            </a:r>
            <a:r>
              <a:rPr kumimoji="0" lang="en-US" altLang="zh-CN" sz="36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kx</a:t>
            </a:r>
            <a:r>
              <a:rPr kumimoji="0" lang="en-US" altLang="zh-CN" sz="3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kumimoji="0" lang="en-US" altLang="zh-CN" sz="36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与直线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kumimoji="0" lang="en-US" altLang="zh-CN" sz="3600" b="1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kx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kumimoji="0" lang="en-US" altLang="zh-CN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在同一平面直角坐标系中的大致图象可能是 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　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757" y="2959552"/>
            <a:ext cx="2847619" cy="288571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42749" y="2811932"/>
            <a:ext cx="2638095" cy="315238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34009" y="2646396"/>
            <a:ext cx="2876190" cy="32190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57034" y="2959552"/>
            <a:ext cx="2809524" cy="285714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869353" y="2022941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380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1615" y="620805"/>
            <a:ext cx="111607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将函数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的图象向</a:t>
            </a:r>
            <a:r>
              <a:rPr lang="zh-CN" altLang="zh-CN" sz="36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平移</a:t>
            </a:r>
            <a:r>
              <a:rPr lang="zh-CN" altLang="zh-CN" sz="36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b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个单位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可使它经过点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(-1,0)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已知一次函数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=(1-3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-1,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试回答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为何值时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的正比例函数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 </a:t>
            </a:r>
            <a:endParaRPr lang="zh-CN" altLang="zh-CN" sz="36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23620" y="3145144"/>
                <a:ext cx="6096000" cy="224151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altLang="zh-CN" sz="36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:(1)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∵y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的正比例函数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k-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0,1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≠0,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解得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6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的正比例函数</a:t>
                </a:r>
                <a:r>
                  <a:rPr lang="en-US" altLang="zh-CN" sz="3600" b="1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zh-CN" sz="36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20" y="3145144"/>
                <a:ext cx="6096000" cy="2241511"/>
              </a:xfrm>
              <a:prstGeom prst="rect">
                <a:avLst/>
              </a:prstGeom>
              <a:blipFill>
                <a:blip r:embed="rId3"/>
                <a:stretch>
                  <a:fillRect l="-3000" t="-5435" r="-4900" b="-35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5519960" y="552963"/>
            <a:ext cx="18822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或左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472165" y="552964"/>
            <a:ext cx="14173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4(</a:t>
            </a:r>
            <a:r>
              <a:rPr lang="zh-CN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3600" b="1" dirty="0">
                <a:solidFill>
                  <a:srgbClr val="E13E2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83257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课件模板（2016.6）</Template>
  <TotalTime>2036</TotalTime>
  <Words>727</Words>
  <Application>Microsoft Office PowerPoint</Application>
  <PresentationFormat>宽屏</PresentationFormat>
  <Paragraphs>72</Paragraphs>
  <Slides>18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等线</vt:lpstr>
      <vt:lpstr>等线 Light</vt:lpstr>
      <vt:lpstr>方正黑体</vt:lpstr>
      <vt:lpstr>方正书宋_GBK</vt:lpstr>
      <vt:lpstr>黑体</vt:lpstr>
      <vt:lpstr>宋体</vt:lpstr>
      <vt:lpstr>Arial</vt:lpstr>
      <vt:lpstr>Calibri</vt:lpstr>
      <vt:lpstr>Calibri Light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Admin</cp:lastModifiedBy>
  <cp:revision>171</cp:revision>
  <dcterms:created xsi:type="dcterms:W3CDTF">2024-04-24T12:16:48Z</dcterms:created>
  <dcterms:modified xsi:type="dcterms:W3CDTF">2024-11-15T14:44:49Z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2052-12.1.0.16399</vt:lpwstr>
  </property>
  <property fmtid="{D5CDD505-2E9C-101B-9397-08002B2CF9AE}" pid="3" name="KSORubyTemplateID">
    <vt:lpwstr>13</vt:lpwstr>
  </property>
  <property fmtid="{D5CDD505-2E9C-101B-9397-08002B2CF9AE}" pid="4" name="ICV">
    <vt:lpwstr>C1F74F484A28490C9854105CB33BFC36_13</vt:lpwstr>
  </property>
</Properties>
</file>