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67" r:id="rId2"/>
    <p:sldId id="3459" r:id="rId3"/>
    <p:sldId id="3460" r:id="rId4"/>
    <p:sldId id="3461" r:id="rId5"/>
    <p:sldId id="3462" r:id="rId6"/>
    <p:sldId id="3463" r:id="rId7"/>
    <p:sldId id="3464" r:id="rId8"/>
    <p:sldId id="3465" r:id="rId9"/>
    <p:sldId id="3466" r:id="rId10"/>
    <p:sldId id="3467" r:id="rId11"/>
    <p:sldId id="3468" r:id="rId12"/>
    <p:sldId id="3469" r:id="rId13"/>
    <p:sldId id="3470" r:id="rId14"/>
    <p:sldId id="3471" r:id="rId15"/>
    <p:sldId id="3472" r:id="rId16"/>
    <p:sldId id="3473" r:id="rId17"/>
    <p:sldId id="3474" r:id="rId18"/>
    <p:sldId id="3475" r:id="rId19"/>
    <p:sldId id="3476" r:id="rId20"/>
    <p:sldId id="3477" r:id="rId21"/>
    <p:sldId id="3478" r:id="rId22"/>
    <p:sldId id="3479" r:id="rId23"/>
  </p:sldIdLst>
  <p:sldSz cx="12192000" cy="6858000"/>
  <p:notesSz cx="6858000" cy="9144000"/>
  <p:defaultTextStyle>
    <a:defPPr>
      <a:defRPr lang="zh-CN"/>
    </a:defPPr>
    <a:lvl1pPr marL="0" lvl="0"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1pPr>
    <a:lvl2pPr marL="457200" lvl="1"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2pPr>
    <a:lvl3pPr marL="914400" lvl="2"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3pPr>
    <a:lvl4pPr marL="1371600" lvl="3"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4pPr>
    <a:lvl5pPr marL="1828800" lvl="4"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5pPr>
    <a:lvl6pPr marL="2286000" lvl="5"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6pPr>
    <a:lvl7pPr marL="2743200" lvl="6"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7pPr>
    <a:lvl8pPr marL="3200400" lvl="7"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8pPr>
    <a:lvl9pPr marL="3657600" lvl="8" indent="0" algn="l" defTabSz="914400" rtl="0" eaLnBrk="1" fontAlgn="auto" latinLnBrk="0" hangingPunct="1">
      <a:lnSpc>
        <a:spcPct val="100000"/>
      </a:lnSpc>
      <a:buFont typeface="Arial" panose="020B0604020202020204" pitchFamily="34" charset="0"/>
      <a:buNone/>
      <a:defRPr b="0" i="0" u="none" kern="1200" baseline="0">
        <a:solidFill>
          <a:schemeClr val="tx1"/>
        </a:solidFill>
        <a:latin typeface="Calibri" panose="020F0502020204030204" pitchFamily="34" charset="0"/>
        <a:ea typeface="等线" panose="02010600030101010101" pitchFamily="2" charset="-122"/>
        <a:cs typeface="+mn-cs"/>
      </a:defRPr>
    </a:lvl9pPr>
  </p:defaultTextStyle>
  <p:extLst>
    <p:ext uri="{EFAFB233-063F-42B5-8137-9DF3F51BA10A}">
      <p15:sldGuideLst xmlns:p15="http://schemas.microsoft.com/office/powerpoint/2012/main">
        <p15:guide id="1" orient="horz" pos="2251" userDrawn="1">
          <p15:clr>
            <a:srgbClr val="A4A3A4"/>
          </p15:clr>
        </p15:guide>
        <p15:guide id="2" pos="38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251C"/>
    <a:srgbClr val="E5F5FC"/>
    <a:srgbClr val="00A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988" autoAdjust="0"/>
  </p:normalViewPr>
  <p:slideViewPr>
    <p:cSldViewPr showGuides="1">
      <p:cViewPr varScale="1">
        <p:scale>
          <a:sx n="105" d="100"/>
          <a:sy n="105" d="100"/>
        </p:scale>
        <p:origin x="750" y="114"/>
      </p:cViewPr>
      <p:guideLst>
        <p:guide orient="horz" pos="2251"/>
        <p:guide pos="3882"/>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307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等线"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等线"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270604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954975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189624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0782612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dirty="0"/>
          </a:p>
        </p:txBody>
      </p:sp>
    </p:spTree>
    <p:extLst>
      <p:ext uri="{BB962C8B-B14F-4D97-AF65-F5344CB8AC3E}">
        <p14:creationId xmlns:p14="http://schemas.microsoft.com/office/powerpoint/2010/main" val="10008462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4081447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9461583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2162807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0849529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3545831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r>
              <a:rPr kumimoji="0" lang="en-US" altLang="zh-CN" sz="3600" b="1" i="0" u="none" strike="noStrike" kern="1200" cap="none" spc="0" normalizeH="0" baseline="0" noProof="0" dirty="0" smtClean="0">
                <a:ln>
                  <a:noFill/>
                </a:ln>
                <a:solidFill>
                  <a:srgbClr val="E13E22"/>
                </a:solidFill>
                <a:effectLst/>
                <a:uLnTx/>
                <a:uFillTx/>
                <a:latin typeface="Times New Roman" panose="02020603050405020304" pitchFamily="18" charset="0"/>
                <a:ea typeface="+mn-ea"/>
                <a:cs typeface="Times New Roman" panose="02020603050405020304" pitchFamily="18" charset="0"/>
              </a:rPr>
              <a:t>C</a:t>
            </a:r>
            <a:endParaRPr lang="zh-CN" altLang="en-US" dirty="0"/>
          </a:p>
        </p:txBody>
      </p:sp>
    </p:spTree>
    <p:extLst>
      <p:ext uri="{BB962C8B-B14F-4D97-AF65-F5344CB8AC3E}">
        <p14:creationId xmlns:p14="http://schemas.microsoft.com/office/powerpoint/2010/main" val="30324986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035872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2842698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380327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388080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591628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979019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3612351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2308713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841103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p:spPr>
      </p:sp>
      <p:sp>
        <p:nvSpPr>
          <p:cNvPr id="5122" name="文本占位符 2"/>
          <p:cNvSpPr>
            <a:spLocks noGrp="1"/>
          </p:cNvSpPr>
          <p:nvPr>
            <p:ph type="body"/>
          </p:nvPr>
        </p:nvSpPr>
        <p:spPr>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2289989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通用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5BB2577-58E8-C337-2A86-0FC52E0F1E05}"/>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a:extLst>
              <a:ext uri="{FF2B5EF4-FFF2-40B4-BE49-F238E27FC236}">
                <a16:creationId xmlns:a16="http://schemas.microsoft.com/office/drawing/2014/main" id="{7D3DCF11-EE34-5BF8-17CF-BA2F3C045A47}"/>
              </a:ext>
            </a:extLst>
          </p:cNvPr>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E37A30E3-D660-0E44-9A86-AE9246720526}"/>
              </a:ext>
            </a:extLst>
          </p:cNvPr>
          <p:cNvSpPr txBox="1"/>
          <p:nvPr userDrawn="1"/>
        </p:nvSpPr>
        <p:spPr>
          <a:xfrm>
            <a:off x="1847705" y="414595"/>
            <a:ext cx="551754" cy="584775"/>
          </a:xfrm>
          <a:prstGeom prst="rect">
            <a:avLst/>
          </a:prstGeom>
          <a:noFill/>
        </p:spPr>
        <p:txBody>
          <a:bodyPr wrap="none" rtlCol="0">
            <a:spAutoFit/>
          </a:bodyPr>
          <a:lstStyle/>
          <a:p>
            <a:r>
              <a:rPr lang="en-US" altLang="zh-CN" sz="3200" dirty="0">
                <a:solidFill>
                  <a:srgbClr val="00ADED"/>
                </a:solidFill>
              </a:rPr>
              <a:t>@</a:t>
            </a:r>
            <a:endParaRPr lang="zh-CN" altLang="en-US" sz="3200" dirty="0">
              <a:solidFill>
                <a:srgbClr val="00ADED"/>
              </a:solidFill>
            </a:endParaRPr>
          </a:p>
        </p:txBody>
      </p:sp>
      <p:sp>
        <p:nvSpPr>
          <p:cNvPr id="2" name="文本框 1">
            <a:extLst>
              <a:ext uri="{FF2B5EF4-FFF2-40B4-BE49-F238E27FC236}">
                <a16:creationId xmlns:a16="http://schemas.microsoft.com/office/drawing/2014/main" id="{E9C0D120-5112-8701-D9DA-79B6B9FFF0CE}"/>
              </a:ext>
            </a:extLst>
          </p:cNvPr>
          <p:cNvSpPr txBox="1"/>
          <p:nvPr userDrawn="1"/>
        </p:nvSpPr>
        <p:spPr>
          <a:xfrm>
            <a:off x="381000" y="381000"/>
            <a:ext cx="3810000" cy="369332"/>
          </a:xfrm>
          <a:prstGeom prst="rect">
            <a:avLst/>
          </a:prstGeom>
          <a:noFill/>
        </p:spPr>
        <p:txBody>
          <a:bodyPr vert="horz" rtlCol="0">
            <a:spAutoFit/>
          </a:bodyPr>
          <a:lstStyle/>
          <a:p>
            <a:r>
              <a:rPr lang="en-US" altLang="zh-CN"/>
              <a:t>@</a:t>
            </a:r>
            <a:r>
              <a:rPr lang="zh-CN" altLang="en-US"/>
              <a:t>知识导航；</a:t>
            </a:r>
            <a:r>
              <a:rPr lang="en-US" altLang="zh-CN"/>
              <a:t>@</a:t>
            </a:r>
            <a:r>
              <a:rPr lang="zh-CN" altLang="en-US"/>
              <a:t>典例导思</a:t>
            </a:r>
          </a:p>
        </p:txBody>
      </p:sp>
    </p:spTree>
    <p:extLst>
      <p:ext uri="{BB962C8B-B14F-4D97-AF65-F5344CB8AC3E}">
        <p14:creationId xmlns:p14="http://schemas.microsoft.com/office/powerpoint/2010/main" val="30034169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知识导航">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5BB2577-58E8-C337-2A86-0FC52E0F1E05}"/>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a:extLst>
              <a:ext uri="{FF2B5EF4-FFF2-40B4-BE49-F238E27FC236}">
                <a16:creationId xmlns:a16="http://schemas.microsoft.com/office/drawing/2014/main" id="{7D3DCF11-EE34-5BF8-17CF-BA2F3C045A47}"/>
              </a:ext>
            </a:extLst>
          </p:cNvPr>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E37A30E3-D660-0E44-9A86-AE9246720526}"/>
              </a:ext>
            </a:extLst>
          </p:cNvPr>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知识导航</a:t>
            </a:r>
            <a:endParaRPr lang="zh-CN" altLang="en-US" sz="3200" dirty="0">
              <a:solidFill>
                <a:srgbClr val="00ADED"/>
              </a:solidFill>
            </a:endParaRPr>
          </a:p>
        </p:txBody>
      </p:sp>
    </p:spTree>
    <p:extLst>
      <p:ext uri="{BB962C8B-B14F-4D97-AF65-F5344CB8AC3E}">
        <p14:creationId xmlns:p14="http://schemas.microsoft.com/office/powerpoint/2010/main" val="3202370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典例导思">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5BB2577-58E8-C337-2A86-0FC52E0F1E05}"/>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0500" r="48055"/>
          <a:stretch/>
        </p:blipFill>
        <p:spPr bwMode="auto">
          <a:xfrm>
            <a:off x="479611" y="476795"/>
            <a:ext cx="316822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a:extLst>
              <a:ext uri="{FF2B5EF4-FFF2-40B4-BE49-F238E27FC236}">
                <a16:creationId xmlns:a16="http://schemas.microsoft.com/office/drawing/2014/main" id="{7D3DCF11-EE34-5BF8-17CF-BA2F3C045A47}"/>
              </a:ext>
            </a:extLst>
          </p:cNvPr>
          <p:cNvSpPr/>
          <p:nvPr userDrawn="1"/>
        </p:nvSpPr>
        <p:spPr>
          <a:xfrm>
            <a:off x="1199660" y="476795"/>
            <a:ext cx="1584110" cy="460376"/>
          </a:xfrm>
          <a:prstGeom prst="rect">
            <a:avLst/>
          </a:prstGeom>
          <a:solidFill>
            <a:srgbClr val="E5F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E37A30E3-D660-0E44-9A86-AE9246720526}"/>
              </a:ext>
            </a:extLst>
          </p:cNvPr>
          <p:cNvSpPr txBox="1"/>
          <p:nvPr userDrawn="1"/>
        </p:nvSpPr>
        <p:spPr>
          <a:xfrm>
            <a:off x="1847705" y="414595"/>
            <a:ext cx="1826141" cy="584775"/>
          </a:xfrm>
          <a:prstGeom prst="rect">
            <a:avLst/>
          </a:prstGeom>
          <a:noFill/>
        </p:spPr>
        <p:txBody>
          <a:bodyPr wrap="none" rtlCol="0">
            <a:spAutoFit/>
          </a:bodyPr>
          <a:lstStyle/>
          <a:p>
            <a:r>
              <a:rPr lang="zh-CN" altLang="en-US" sz="3200">
                <a:solidFill>
                  <a:srgbClr val="00ADED"/>
                </a:solidFill>
              </a:rPr>
              <a:t>典例导思</a:t>
            </a:r>
            <a:endParaRPr lang="zh-CN" altLang="en-US" sz="3200" dirty="0">
              <a:solidFill>
                <a:srgbClr val="00ADED"/>
              </a:solidFill>
            </a:endParaRPr>
          </a:p>
        </p:txBody>
      </p:sp>
    </p:spTree>
    <p:extLst>
      <p:ext uri="{BB962C8B-B14F-4D97-AF65-F5344CB8AC3E}">
        <p14:creationId xmlns:p14="http://schemas.microsoft.com/office/powerpoint/2010/main" val="35562302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 descr="高分突破·课件模板"/>
          <p:cNvPicPr>
            <a:picLocks noChangeAspect="1"/>
          </p:cNvPicPr>
          <p:nvPr userDrawn="1"/>
        </p:nvPicPr>
        <p:blipFill>
          <a:blip r:embed="rId7"/>
          <a:stretch>
            <a:fillRect/>
          </a:stretch>
        </p:blipFill>
        <p:spPr>
          <a:xfrm>
            <a:off x="-11112" y="-7937"/>
            <a:ext cx="12214225" cy="68738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tif"/></Relationships>
</file>

<file path=ppt/slides/_rels/slide11.xml.rels><?xml version="1.0" encoding="UTF-8" standalone="yes"?>
<Relationships xmlns="http://schemas.openxmlformats.org/package/2006/relationships"><Relationship Id="rId3" Type="http://schemas.openxmlformats.org/officeDocument/2006/relationships/image" Target="../media/image12.ti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ti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4.tif"/></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4.tif"/></Relationships>
</file>

<file path=ppt/slides/_rels/slide17.xml.rels><?xml version="1.0" encoding="UTF-8" standalone="yes"?>
<Relationships xmlns="http://schemas.openxmlformats.org/package/2006/relationships"><Relationship Id="rId3" Type="http://schemas.openxmlformats.org/officeDocument/2006/relationships/image" Target="../media/image17.TIF"/><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8.tif"/></Relationships>
</file>

<file path=ppt/slides/_rels/slide18.xml.rels><?xml version="1.0" encoding="UTF-8" standalone="yes"?>
<Relationships xmlns="http://schemas.openxmlformats.org/package/2006/relationships"><Relationship Id="rId3" Type="http://schemas.openxmlformats.org/officeDocument/2006/relationships/image" Target="../media/image19.tif"/><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0.tif"/></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0.tif"/></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0.ti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TI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2_0_1.5_1.5_1.5_2.5_数学_0_1">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1B862FB-258E-3AF4-E351-A4D5F3BD4988}"/>
              </a:ext>
            </a:extLst>
          </p:cNvPr>
          <p:cNvSpPr txBox="1"/>
          <p:nvPr/>
        </p:nvSpPr>
        <p:spPr>
          <a:xfrm>
            <a:off x="1055650" y="2204915"/>
            <a:ext cx="10512730" cy="1260923"/>
          </a:xfrm>
          <a:prstGeom prst="rect">
            <a:avLst/>
          </a:prstGeom>
          <a:noFill/>
        </p:spPr>
        <p:txBody>
          <a:bodyPr wrap="square">
            <a:spAutoFit/>
          </a:bodyPr>
          <a:lstStyle/>
          <a:p>
            <a:pPr algn="ctr">
              <a:lnSpc>
                <a:spcPct val="150000"/>
              </a:lnSpc>
            </a:pPr>
            <a:r>
              <a:rPr lang="zh-CN" altLang="en-US"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a:t>
            </a:r>
            <a:r>
              <a:rPr lang="en-US"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2</a:t>
            </a:r>
            <a:r>
              <a:rPr lang="zh-CN" altLang="en-US"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课时　函数的图象</a:t>
            </a:r>
            <a:endParaRPr lang="zh-CN" altLang="zh-CN" sz="6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00.jpeg"/>
          <p:cNvPicPr/>
          <p:nvPr/>
        </p:nvPicPr>
        <p:blipFill>
          <a:blip r:embed="rId3"/>
          <a:stretch>
            <a:fillRect/>
          </a:stretch>
        </p:blipFill>
        <p:spPr>
          <a:xfrm>
            <a:off x="4439885" y="445610"/>
            <a:ext cx="2952205" cy="504035"/>
          </a:xfrm>
          <a:prstGeom prst="rect">
            <a:avLst/>
          </a:prstGeom>
        </p:spPr>
      </p:pic>
      <p:sp>
        <p:nvSpPr>
          <p:cNvPr id="3" name="Rectangle 1"/>
          <p:cNvSpPr>
            <a:spLocks noChangeArrowheads="1"/>
          </p:cNvSpPr>
          <p:nvPr/>
        </p:nvSpPr>
        <p:spPr bwMode="auto">
          <a:xfrm>
            <a:off x="528018" y="1052835"/>
            <a:ext cx="1108877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kumimoji="0" lang="en-US" altLang="zh-CN" sz="32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自行车运动爱好者小明从家出发沿笔直的公路骑行去公园</a:t>
            </a: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在公园休息玩耍后按原路回到家</a:t>
            </a:r>
            <a:r>
              <a:rPr kumimoji="0" lang="en-US" altLang="zh-CN" sz="32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如图</a:t>
            </a: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反映了小明离家的距离</a:t>
            </a:r>
            <a:r>
              <a:rPr kumimoji="0" lang="en-US" altLang="zh-CN" sz="32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a:t>
            </a: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(km)</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与时间</a:t>
            </a:r>
            <a:r>
              <a:rPr kumimoji="0" lang="en-US" altLang="zh-CN" sz="32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之间的对应关系</a:t>
            </a:r>
            <a:r>
              <a:rPr kumimoji="0" lang="en-US" altLang="zh-CN" sz="32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下列描述正确的是 </a:t>
            </a: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3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image101.jpeg"/>
          <p:cNvPicPr/>
          <p:nvPr/>
        </p:nvPicPr>
        <p:blipFill>
          <a:blip r:embed="rId4"/>
          <a:stretch>
            <a:fillRect/>
          </a:stretch>
        </p:blipFill>
        <p:spPr>
          <a:xfrm>
            <a:off x="6816050" y="2622495"/>
            <a:ext cx="4320300" cy="3150178"/>
          </a:xfrm>
          <a:prstGeom prst="rect">
            <a:avLst/>
          </a:prstGeom>
        </p:spPr>
      </p:pic>
      <p:sp>
        <p:nvSpPr>
          <p:cNvPr id="5" name="矩形 4"/>
          <p:cNvSpPr/>
          <p:nvPr/>
        </p:nvSpPr>
        <p:spPr>
          <a:xfrm>
            <a:off x="531355" y="2725685"/>
            <a:ext cx="5541048" cy="3046988"/>
          </a:xfrm>
          <a:prstGeom prst="rect">
            <a:avLst/>
          </a:prstGeom>
        </p:spPr>
        <p:txBody>
          <a:bodyPr wrap="square">
            <a:spAutoFit/>
          </a:bodyPr>
          <a:lstStyle/>
          <a:p>
            <a:pPr algn="just">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小明家距公园</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30 km</a:t>
            </a:r>
            <a:endPar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just">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小明休息玩耍的时间为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 h</a:t>
            </a:r>
            <a:endPar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just">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小明去公园的速度比回家时的速度快</a:t>
            </a:r>
          </a:p>
          <a:p>
            <a:pPr algn="just">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小明在公园休息玩耍和往返的总时间为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 h</a:t>
            </a:r>
            <a:endPar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矩形 5"/>
          <p:cNvSpPr/>
          <p:nvPr/>
        </p:nvSpPr>
        <p:spPr>
          <a:xfrm>
            <a:off x="10416300" y="2089315"/>
            <a:ext cx="481222" cy="584775"/>
          </a:xfrm>
          <a:prstGeom prst="rect">
            <a:avLst/>
          </a:prstGeom>
        </p:spPr>
        <p:txBody>
          <a:bodyPr wrap="none">
            <a:spAutoFit/>
          </a:bodyPr>
          <a:lstStyle/>
          <a:p>
            <a:r>
              <a:rPr lang="en-US" altLang="zh-CN" sz="32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Tree>
    <p:extLst>
      <p:ext uri="{BB962C8B-B14F-4D97-AF65-F5344CB8AC3E}">
        <p14:creationId xmlns:p14="http://schemas.microsoft.com/office/powerpoint/2010/main" val="3310955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95625" y="507627"/>
            <a:ext cx="11017068" cy="2811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ts val="5300"/>
              </a:lnSpc>
              <a:spcBef>
                <a:spcPct val="0"/>
              </a:spcBef>
              <a:spcAft>
                <a:spcPct val="0"/>
              </a:spcAft>
              <a:buClrTx/>
              <a:buSzTx/>
              <a:buFontTx/>
              <a:buNone/>
              <a:tabLst/>
            </a:pP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(2024·</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海南</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如图</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点</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为长方形</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ABCD</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边的中点</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点</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从点</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出发</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沿</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 cm/s</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的速度运动到点</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图</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是点</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运动时</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PBC</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的面积</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(cm</a:t>
            </a:r>
            <a:r>
              <a:rPr kumimoji="0" lang="en-US" altLang="zh-CN" sz="3600" b="1" i="0" u="none" strike="noStrike" cap="none" normalizeH="0" baseline="3000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随时间</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变化的函数图象</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的值为 </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image102.jpeg"/>
          <p:cNvPicPr/>
          <p:nvPr/>
        </p:nvPicPr>
        <p:blipFill>
          <a:blip r:embed="rId3"/>
          <a:stretch>
            <a:fillRect/>
          </a:stretch>
        </p:blipFill>
        <p:spPr>
          <a:xfrm>
            <a:off x="5375950" y="3235156"/>
            <a:ext cx="5539394" cy="2554167"/>
          </a:xfrm>
          <a:prstGeom prst="rect">
            <a:avLst/>
          </a:prstGeom>
        </p:spPr>
      </p:pic>
      <p:sp>
        <p:nvSpPr>
          <p:cNvPr id="4" name="矩形 3"/>
          <p:cNvSpPr/>
          <p:nvPr/>
        </p:nvSpPr>
        <p:spPr>
          <a:xfrm>
            <a:off x="1271665" y="3479916"/>
            <a:ext cx="2839239" cy="2308324"/>
          </a:xfrm>
          <a:prstGeom prst="rect">
            <a:avLst/>
          </a:prstGeom>
        </p:spPr>
        <p:txBody>
          <a:bodyPr wrap="none">
            <a:spAutoFit/>
          </a:bodyPr>
          <a:lstStyle/>
          <a:p>
            <a:pPr algn="just">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A.5	</a:t>
            </a:r>
            <a:r>
              <a:rPr lang="en-US" altLang="zh-CN" sz="36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p>
          <a:p>
            <a:pPr algn="just">
              <a:spcAft>
                <a:spcPts val="0"/>
              </a:spcAft>
            </a:pPr>
            <a:r>
              <a:rPr lang="en-US" altLang="zh-CN" sz="36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B.4</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6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just">
              <a:spcAft>
                <a:spcPts val="0"/>
              </a:spcAft>
            </a:pPr>
            <a:r>
              <a:rPr lang="en-US" altLang="zh-CN" sz="36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C.3</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p>
          <a:p>
            <a:pPr algn="just">
              <a:spcAft>
                <a:spcPts val="0"/>
              </a:spcAft>
            </a:pPr>
            <a:r>
              <a:rPr lang="en-US" altLang="zh-CN" sz="36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D.2</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矩形 4"/>
          <p:cNvSpPr/>
          <p:nvPr/>
        </p:nvSpPr>
        <p:spPr>
          <a:xfrm>
            <a:off x="5447955" y="2601442"/>
            <a:ext cx="492443" cy="646331"/>
          </a:xfrm>
          <a:prstGeom prst="rect">
            <a:avLst/>
          </a:prstGeom>
        </p:spPr>
        <p:txBody>
          <a:bodyPr wrap="none">
            <a:spAutoFit/>
          </a:bodyPr>
          <a:lstStyle/>
          <a:p>
            <a:r>
              <a:rPr lang="en-US"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dirty="0"/>
          </a:p>
        </p:txBody>
      </p:sp>
    </p:spTree>
    <p:extLst>
      <p:ext uri="{BB962C8B-B14F-4D97-AF65-F5344CB8AC3E}">
        <p14:creationId xmlns:p14="http://schemas.microsoft.com/office/powerpoint/2010/main" val="840443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1615" y="404790"/>
            <a:ext cx="10944760" cy="1754326"/>
          </a:xfrm>
          <a:prstGeom prst="rect">
            <a:avLst/>
          </a:prstGeom>
        </p:spPr>
        <p:txBody>
          <a:bodyPr wrap="square">
            <a:spAutoFit/>
          </a:bodyPr>
          <a:lstStyle/>
          <a:p>
            <a:pPr algn="just">
              <a:lnSpc>
                <a:spcPct val="150000"/>
              </a:lnSpc>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如图是甲、乙两人从同一地点出发后</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路程</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随时间</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变化的图象</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image103.jpeg"/>
          <p:cNvPicPr/>
          <p:nvPr/>
        </p:nvPicPr>
        <p:blipFill>
          <a:blip r:embed="rId3"/>
          <a:stretch>
            <a:fillRect/>
          </a:stretch>
        </p:blipFill>
        <p:spPr>
          <a:xfrm>
            <a:off x="7488520" y="2391173"/>
            <a:ext cx="4007855" cy="2952205"/>
          </a:xfrm>
          <a:prstGeom prst="rect">
            <a:avLst/>
          </a:prstGeom>
        </p:spPr>
      </p:pic>
      <p:sp>
        <p:nvSpPr>
          <p:cNvPr id="4" name="矩形 3"/>
          <p:cNvSpPr/>
          <p:nvPr/>
        </p:nvSpPr>
        <p:spPr>
          <a:xfrm>
            <a:off x="517822" y="2159116"/>
            <a:ext cx="6874267" cy="3416320"/>
          </a:xfrm>
          <a:prstGeom prst="rect">
            <a:avLst/>
          </a:prstGeom>
        </p:spPr>
        <p:txBody>
          <a:bodyPr wrap="square">
            <a:spAutoFit/>
          </a:bodyPr>
          <a:lstStyle/>
          <a:p>
            <a:pPr algn="just">
              <a:lnSpc>
                <a:spcPct val="150000"/>
              </a:lnSpc>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此变化过程中</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是自变量</a:t>
            </a:r>
            <a:r>
              <a:rPr lang="en-US" altLang="zh-CN" sz="36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p>
          <a:p>
            <a:pPr algn="just">
              <a:lnSpc>
                <a:spcPct val="150000"/>
              </a:lnSpc>
              <a:spcAft>
                <a:spcPts val="0"/>
              </a:spcAft>
            </a:pP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因变量</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甲的速度</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乙的速度</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填“大于”“小于”或“等于”</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矩形 4"/>
          <p:cNvSpPr/>
          <p:nvPr/>
        </p:nvSpPr>
        <p:spPr>
          <a:xfrm>
            <a:off x="4151865" y="2276920"/>
            <a:ext cx="1111202" cy="646331"/>
          </a:xfrm>
          <a:prstGeom prst="rect">
            <a:avLst/>
          </a:prstGeom>
        </p:spPr>
        <p:txBody>
          <a:bodyPr wrap="none">
            <a:spAutoFit/>
          </a:bodyPr>
          <a:lstStyle/>
          <a:p>
            <a:r>
              <a:rPr lang="zh-CN"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时间</a:t>
            </a:r>
            <a:endParaRPr lang="zh-CN" altLang="en-US" dirty="0"/>
          </a:p>
        </p:txBody>
      </p:sp>
      <p:sp>
        <p:nvSpPr>
          <p:cNvPr id="6" name="矩形 5"/>
          <p:cNvSpPr/>
          <p:nvPr/>
        </p:nvSpPr>
        <p:spPr>
          <a:xfrm>
            <a:off x="983645" y="3068975"/>
            <a:ext cx="1111202" cy="646331"/>
          </a:xfrm>
          <a:prstGeom prst="rect">
            <a:avLst/>
          </a:prstGeom>
        </p:spPr>
        <p:txBody>
          <a:bodyPr wrap="none">
            <a:spAutoFit/>
          </a:bodyPr>
          <a:lstStyle/>
          <a:p>
            <a:r>
              <a:rPr lang="zh-CN"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路程</a:t>
            </a:r>
            <a:endParaRPr lang="zh-CN" altLang="en-US" dirty="0"/>
          </a:p>
        </p:txBody>
      </p:sp>
      <p:sp>
        <p:nvSpPr>
          <p:cNvPr id="7" name="矩形 6"/>
          <p:cNvSpPr/>
          <p:nvPr/>
        </p:nvSpPr>
        <p:spPr>
          <a:xfrm>
            <a:off x="3399354" y="3926178"/>
            <a:ext cx="1111202" cy="646331"/>
          </a:xfrm>
          <a:prstGeom prst="rect">
            <a:avLst/>
          </a:prstGeom>
        </p:spPr>
        <p:txBody>
          <a:bodyPr wrap="none">
            <a:spAutoFit/>
          </a:bodyPr>
          <a:lstStyle/>
          <a:p>
            <a:r>
              <a:rPr lang="zh-CN"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小于</a:t>
            </a:r>
            <a:endParaRPr lang="zh-CN" altLang="en-US" dirty="0"/>
          </a:p>
        </p:txBody>
      </p:sp>
    </p:spTree>
    <p:extLst>
      <p:ext uri="{BB962C8B-B14F-4D97-AF65-F5344CB8AC3E}">
        <p14:creationId xmlns:p14="http://schemas.microsoft.com/office/powerpoint/2010/main" val="1561840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9610" y="692810"/>
            <a:ext cx="7416515" cy="5078313"/>
          </a:xfrm>
          <a:prstGeom prst="rect">
            <a:avLst/>
          </a:prstGeom>
        </p:spPr>
        <p:txBody>
          <a:bodyPr wrap="square">
            <a:spAutoFit/>
          </a:bodyPr>
          <a:lstStyle/>
          <a:p>
            <a:pPr algn="just">
              <a:lnSpc>
                <a:spcPct val="150000"/>
              </a:lnSpc>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甲与乙在</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相遇</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甲比乙先走</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endPar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(5)9 h</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甲在乙的</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填“前面”“后面”或“相同位置”</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路程为</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150 km</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a:t>
            </a:r>
            <a:r>
              <a:rPr lang="zh-CN" altLang="zh-CN" sz="36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行驶了</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乙行驶了</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image103.jpeg"/>
          <p:cNvPicPr/>
          <p:nvPr/>
        </p:nvPicPr>
        <p:blipFill>
          <a:blip r:embed="rId3"/>
          <a:stretch>
            <a:fillRect/>
          </a:stretch>
        </p:blipFill>
        <p:spPr>
          <a:xfrm>
            <a:off x="7968130" y="1844890"/>
            <a:ext cx="3791840" cy="2808195"/>
          </a:xfrm>
          <a:prstGeom prst="rect">
            <a:avLst/>
          </a:prstGeom>
        </p:spPr>
      </p:pic>
      <p:sp>
        <p:nvSpPr>
          <p:cNvPr id="4" name="矩形 3"/>
          <p:cNvSpPr/>
          <p:nvPr/>
        </p:nvSpPr>
        <p:spPr>
          <a:xfrm>
            <a:off x="3359810" y="836820"/>
            <a:ext cx="415498" cy="646331"/>
          </a:xfrm>
          <a:prstGeom prst="rect">
            <a:avLst/>
          </a:prstGeom>
        </p:spPr>
        <p:txBody>
          <a:bodyPr wrap="none">
            <a:spAutoFit/>
          </a:bodyPr>
          <a:lstStyle/>
          <a:p>
            <a:r>
              <a:rPr lang="en-US"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6</a:t>
            </a:r>
            <a:endParaRPr lang="zh-CN" altLang="en-US" dirty="0"/>
          </a:p>
        </p:txBody>
      </p:sp>
      <p:sp>
        <p:nvSpPr>
          <p:cNvPr id="5" name="矩形 4"/>
          <p:cNvSpPr/>
          <p:nvPr/>
        </p:nvSpPr>
        <p:spPr>
          <a:xfrm>
            <a:off x="3806542" y="1628875"/>
            <a:ext cx="415498" cy="646331"/>
          </a:xfrm>
          <a:prstGeom prst="rect">
            <a:avLst/>
          </a:prstGeom>
        </p:spPr>
        <p:txBody>
          <a:bodyPr wrap="none">
            <a:spAutoFit/>
          </a:bodyPr>
          <a:lstStyle/>
          <a:p>
            <a:r>
              <a:rPr lang="en-US"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3</a:t>
            </a:r>
            <a:endParaRPr lang="zh-CN" altLang="en-US" dirty="0"/>
          </a:p>
        </p:txBody>
      </p:sp>
      <p:sp>
        <p:nvSpPr>
          <p:cNvPr id="6" name="矩形 5"/>
          <p:cNvSpPr/>
          <p:nvPr/>
        </p:nvSpPr>
        <p:spPr>
          <a:xfrm>
            <a:off x="4727905" y="2420930"/>
            <a:ext cx="1111202" cy="646331"/>
          </a:xfrm>
          <a:prstGeom prst="rect">
            <a:avLst/>
          </a:prstGeom>
        </p:spPr>
        <p:txBody>
          <a:bodyPr wrap="none">
            <a:spAutoFit/>
          </a:bodyPr>
          <a:lstStyle/>
          <a:p>
            <a:r>
              <a:rPr lang="zh-CN"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后面</a:t>
            </a:r>
            <a:endParaRPr lang="zh-CN" altLang="en-US" dirty="0"/>
          </a:p>
        </p:txBody>
      </p:sp>
      <p:sp>
        <p:nvSpPr>
          <p:cNvPr id="7" name="矩形 6"/>
          <p:cNvSpPr/>
          <p:nvPr/>
        </p:nvSpPr>
        <p:spPr>
          <a:xfrm>
            <a:off x="6744045" y="4149050"/>
            <a:ext cx="415498" cy="646331"/>
          </a:xfrm>
          <a:prstGeom prst="rect">
            <a:avLst/>
          </a:prstGeom>
        </p:spPr>
        <p:txBody>
          <a:bodyPr wrap="none">
            <a:spAutoFit/>
          </a:bodyPr>
          <a:lstStyle/>
          <a:p>
            <a:r>
              <a:rPr lang="en-US"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9</a:t>
            </a:r>
            <a:endParaRPr lang="zh-CN" altLang="en-US" dirty="0"/>
          </a:p>
        </p:txBody>
      </p:sp>
      <p:sp>
        <p:nvSpPr>
          <p:cNvPr id="8" name="矩形 7"/>
          <p:cNvSpPr/>
          <p:nvPr/>
        </p:nvSpPr>
        <p:spPr>
          <a:xfrm>
            <a:off x="2855775" y="4941105"/>
            <a:ext cx="761747" cy="646331"/>
          </a:xfrm>
          <a:prstGeom prst="rect">
            <a:avLst/>
          </a:prstGeom>
        </p:spPr>
        <p:txBody>
          <a:bodyPr wrap="none">
            <a:spAutoFit/>
          </a:bodyPr>
          <a:lstStyle/>
          <a:p>
            <a:r>
              <a:rPr lang="en-US"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600" b="1" i="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5</a:t>
            </a:r>
            <a:endParaRPr lang="zh-CN" altLang="en-US" dirty="0"/>
          </a:p>
        </p:txBody>
      </p:sp>
    </p:spTree>
    <p:extLst>
      <p:ext uri="{BB962C8B-B14F-4D97-AF65-F5344CB8AC3E}">
        <p14:creationId xmlns:p14="http://schemas.microsoft.com/office/powerpoint/2010/main" val="2499819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3620" y="764815"/>
            <a:ext cx="6624460" cy="5078313"/>
          </a:xfrm>
          <a:prstGeom prst="rect">
            <a:avLst/>
          </a:prstGeom>
        </p:spPr>
        <p:txBody>
          <a:bodyPr wrap="square">
            <a:spAutoFit/>
          </a:bodyPr>
          <a:lstStyle/>
          <a:p>
            <a:pPr algn="just">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周末</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小阳坐公交车到体育公园游玩</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他从家出发</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 h</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后到达城市广场</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逗留一段时间后继续坐公交车到体育公园</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小阳离家一段时间后</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爸爸驾车沿相同的路线前往体育公园</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如图是他们离家路程</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(km)</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与小阳离家时间</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的关系图象</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请根据图象回答下列问题</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image104.jpeg"/>
          <p:cNvPicPr/>
          <p:nvPr/>
        </p:nvPicPr>
        <p:blipFill>
          <a:blip r:embed="rId3"/>
          <a:stretch>
            <a:fillRect/>
          </a:stretch>
        </p:blipFill>
        <p:spPr>
          <a:xfrm>
            <a:off x="7277911" y="1340855"/>
            <a:ext cx="4320300" cy="3312230"/>
          </a:xfrm>
          <a:prstGeom prst="rect">
            <a:avLst/>
          </a:prstGeom>
        </p:spPr>
      </p:pic>
    </p:spTree>
    <p:extLst>
      <p:ext uri="{BB962C8B-B14F-4D97-AF65-F5344CB8AC3E}">
        <p14:creationId xmlns:p14="http://schemas.microsoft.com/office/powerpoint/2010/main" val="9119176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5625" y="476795"/>
            <a:ext cx="10944760" cy="1496564"/>
          </a:xfrm>
          <a:prstGeom prst="rect">
            <a:avLst/>
          </a:prstGeom>
        </p:spPr>
        <p:txBody>
          <a:bodyPr wrap="square">
            <a:spAutoFit/>
          </a:bodyPr>
          <a:lstStyle/>
          <a:p>
            <a:pPr algn="just">
              <a:lnSpc>
                <a:spcPts val="5800"/>
              </a:lnSpc>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小阳从城市广场到体育公园的平均速度是多少</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小阳爸爸驾车的平均速度是多少</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矩形 2"/>
              <p:cNvSpPr/>
              <p:nvPr/>
            </p:nvSpPr>
            <p:spPr>
              <a:xfrm>
                <a:off x="695625" y="1976864"/>
                <a:ext cx="5688395" cy="3825406"/>
              </a:xfrm>
              <a:prstGeom prst="rect">
                <a:avLst/>
              </a:prstGeom>
            </p:spPr>
            <p:txBody>
              <a:bodyPr wrap="square">
                <a:spAutoFit/>
              </a:bodyPr>
              <a:lstStyle/>
              <a:p>
                <a:pPr algn="just">
                  <a:lnSpc>
                    <a:spcPts val="5800"/>
                  </a:lnSpc>
                  <a:spcAft>
                    <a:spcPts val="0"/>
                  </a:spcAft>
                </a:pPr>
                <a:r>
                  <a:rPr lang="zh-CN" altLang="zh-CN" sz="36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解</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由图可知</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小阳从城市广场到体育公园的平均速度为</a:t>
                </a:r>
                <a14:m>
                  <m:oMath xmlns:m="http://schemas.openxmlformats.org/officeDocument/2006/math">
                    <m:f>
                      <m:fPr>
                        <m:ctrlPr>
                          <a:rPr lang="zh-CN" altLang="zh-CN" sz="3600" b="1" i="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𝟑𝟎</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𝟏𝟐</m:t>
                        </m:r>
                      </m:num>
                      <m:den>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𝟒</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𝟓</m:t>
                        </m:r>
                      </m:den>
                    </m:f>
                  </m:oMath>
                </a14:m>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12(km/h)</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ts val="5800"/>
                  </a:lnSpc>
                  <a:spcAft>
                    <a:spcPts val="0"/>
                  </a:spcAft>
                </a:pP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小阳爸爸驾车的平均速度为</a:t>
                </a:r>
                <a14:m>
                  <m:oMath xmlns:m="http://schemas.openxmlformats.org/officeDocument/2006/math">
                    <m:f>
                      <m:fPr>
                        <m:ctrlPr>
                          <a:rPr lang="zh-CN" altLang="zh-CN" sz="3600" b="1" i="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𝟑𝟎</m:t>
                        </m:r>
                      </m:num>
                      <m:den>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𝟑</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𝟓</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𝟓</m:t>
                        </m:r>
                      </m:den>
                    </m:f>
                  </m:oMath>
                </a14:m>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30(km/h)</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矩形 2"/>
              <p:cNvSpPr>
                <a:spLocks noRot="1" noChangeAspect="1" noMove="1" noResize="1" noEditPoints="1" noAdjustHandles="1" noChangeArrowheads="1" noChangeShapeType="1" noTextEdit="1"/>
              </p:cNvSpPr>
              <p:nvPr/>
            </p:nvSpPr>
            <p:spPr>
              <a:xfrm>
                <a:off x="695625" y="1976864"/>
                <a:ext cx="5688395" cy="3825406"/>
              </a:xfrm>
              <a:prstGeom prst="rect">
                <a:avLst/>
              </a:prstGeom>
              <a:blipFill>
                <a:blip r:embed="rId3"/>
                <a:stretch>
                  <a:fillRect l="-3215" t="-159" r="-3323" b="-1592"/>
                </a:stretch>
              </a:blipFill>
            </p:spPr>
            <p:txBody>
              <a:bodyPr/>
              <a:lstStyle/>
              <a:p>
                <a:r>
                  <a:rPr lang="zh-CN" altLang="en-US">
                    <a:noFill/>
                  </a:rPr>
                  <a:t> </a:t>
                </a:r>
              </a:p>
            </p:txBody>
          </p:sp>
        </mc:Fallback>
      </mc:AlternateContent>
      <p:pic>
        <p:nvPicPr>
          <p:cNvPr id="4" name="image104.jpeg"/>
          <p:cNvPicPr/>
          <p:nvPr/>
        </p:nvPicPr>
        <p:blipFill>
          <a:blip r:embed="rId4"/>
          <a:stretch>
            <a:fillRect/>
          </a:stretch>
        </p:blipFill>
        <p:spPr>
          <a:xfrm>
            <a:off x="7104070" y="2132910"/>
            <a:ext cx="4320300" cy="3312230"/>
          </a:xfrm>
          <a:prstGeom prst="rect">
            <a:avLst/>
          </a:prstGeom>
        </p:spPr>
      </p:pic>
    </p:spTree>
    <p:extLst>
      <p:ext uri="{BB962C8B-B14F-4D97-AF65-F5344CB8AC3E}">
        <p14:creationId xmlns:p14="http://schemas.microsoft.com/office/powerpoint/2010/main" val="753049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3620" y="692810"/>
            <a:ext cx="6513322" cy="818173"/>
          </a:xfrm>
          <a:prstGeom prst="rect">
            <a:avLst/>
          </a:prstGeom>
        </p:spPr>
        <p:txBody>
          <a:bodyPr wrap="none">
            <a:spAutoFit/>
          </a:bodyPr>
          <a:lstStyle/>
          <a:p>
            <a:pPr algn="just">
              <a:lnSpc>
                <a:spcPct val="150000"/>
              </a:lnSpc>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小阳爸爸驾车多久追上小阳</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矩形 2"/>
              <p:cNvSpPr/>
              <p:nvPr/>
            </p:nvSpPr>
            <p:spPr>
              <a:xfrm>
                <a:off x="544261" y="1772885"/>
                <a:ext cx="7416515" cy="2954655"/>
              </a:xfrm>
              <a:prstGeom prst="rect">
                <a:avLst/>
              </a:prstGeom>
            </p:spPr>
            <p:txBody>
              <a:bodyPr wrap="square">
                <a:spAutoFit/>
              </a:bodyPr>
              <a:lstStyle/>
              <a:p>
                <a:pPr algn="just">
                  <a:lnSpc>
                    <a:spcPct val="150000"/>
                  </a:lnSpc>
                  <a:spcAft>
                    <a:spcPts val="0"/>
                  </a:spcAft>
                </a:pPr>
                <a:r>
                  <a:rPr lang="en-US" altLang="zh-CN" sz="36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设小阳爸爸驾车</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h</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后追上小阳</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spcAft>
                    <a:spcPts val="0"/>
                  </a:spcAft>
                </a:pP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30</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解得</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t=</a:t>
                </a:r>
                <a14:m>
                  <m:oMath xmlns:m="http://schemas.openxmlformats.org/officeDocument/2006/math">
                    <m:f>
                      <m:fPr>
                        <m:ctrlPr>
                          <a:rPr lang="zh-CN" altLang="zh-CN" sz="3600" b="1" i="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num>
                      <m:den>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𝟑</m:t>
                        </m:r>
                      </m:den>
                    </m:f>
                  </m:oMath>
                </a14:m>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num>
                      <m:den>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𝟑</m:t>
                        </m:r>
                      </m:den>
                    </m:f>
                  </m:oMath>
                </a14:m>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h</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40 min,</a:t>
                </a:r>
                <a:endPar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spcAft>
                    <a:spcPts val="0"/>
                  </a:spcAft>
                </a:pP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小阳爸爸驾车</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40 min</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追上小阳</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矩形 2"/>
              <p:cNvSpPr>
                <a:spLocks noRot="1" noChangeAspect="1" noMove="1" noResize="1" noEditPoints="1" noAdjustHandles="1" noChangeArrowheads="1" noChangeShapeType="1" noTextEdit="1"/>
              </p:cNvSpPr>
              <p:nvPr/>
            </p:nvSpPr>
            <p:spPr>
              <a:xfrm>
                <a:off x="544261" y="1772885"/>
                <a:ext cx="7416515" cy="2954655"/>
              </a:xfrm>
              <a:prstGeom prst="rect">
                <a:avLst/>
              </a:prstGeom>
              <a:blipFill>
                <a:blip r:embed="rId3"/>
                <a:stretch>
                  <a:fillRect l="-2465" b="-3299"/>
                </a:stretch>
              </a:blipFill>
            </p:spPr>
            <p:txBody>
              <a:bodyPr/>
              <a:lstStyle/>
              <a:p>
                <a:r>
                  <a:rPr lang="zh-CN" altLang="en-US">
                    <a:noFill/>
                  </a:rPr>
                  <a:t> </a:t>
                </a:r>
              </a:p>
            </p:txBody>
          </p:sp>
        </mc:Fallback>
      </mc:AlternateContent>
      <p:pic>
        <p:nvPicPr>
          <p:cNvPr id="4" name="image104.jpeg"/>
          <p:cNvPicPr/>
          <p:nvPr/>
        </p:nvPicPr>
        <p:blipFill>
          <a:blip r:embed="rId4"/>
          <a:stretch>
            <a:fillRect/>
          </a:stretch>
        </p:blipFill>
        <p:spPr>
          <a:xfrm>
            <a:off x="7464095" y="1196845"/>
            <a:ext cx="4320300" cy="3312230"/>
          </a:xfrm>
          <a:prstGeom prst="rect">
            <a:avLst/>
          </a:prstGeom>
        </p:spPr>
      </p:pic>
    </p:spTree>
    <p:extLst>
      <p:ext uri="{BB962C8B-B14F-4D97-AF65-F5344CB8AC3E}">
        <p14:creationId xmlns:p14="http://schemas.microsoft.com/office/powerpoint/2010/main" val="3827205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105.jpeg"/>
          <p:cNvPicPr/>
          <p:nvPr/>
        </p:nvPicPr>
        <p:blipFill>
          <a:blip r:embed="rId3"/>
          <a:stretch>
            <a:fillRect/>
          </a:stretch>
        </p:blipFill>
        <p:spPr>
          <a:xfrm>
            <a:off x="4439885" y="564243"/>
            <a:ext cx="3381007" cy="504035"/>
          </a:xfrm>
          <a:prstGeom prst="rect">
            <a:avLst/>
          </a:prstGeom>
        </p:spPr>
      </p:pic>
      <p:sp>
        <p:nvSpPr>
          <p:cNvPr id="3" name="Rectangle 1"/>
          <p:cNvSpPr>
            <a:spLocks noChangeArrowheads="1"/>
          </p:cNvSpPr>
          <p:nvPr/>
        </p:nvSpPr>
        <p:spPr bwMode="auto">
          <a:xfrm>
            <a:off x="495837" y="1068278"/>
            <a:ext cx="11196415"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a:t>
            </a:r>
            <a:r>
              <a:rPr kumimoji="0" lang="en-US" altLang="zh-CN" sz="32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某单位准备印制一批证书</a:t>
            </a: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现有两个印刷厂可供选择</a:t>
            </a: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甲厂费用分为制版费和印刷费两部分</a:t>
            </a: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乙厂直接按印刷数量收取印刷费</a:t>
            </a:r>
            <a:r>
              <a:rPr kumimoji="0" lang="en-US" altLang="zh-CN" sz="32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甲、乙两厂的印刷费用</a:t>
            </a:r>
            <a:r>
              <a:rPr kumimoji="0" lang="en-US" altLang="zh-CN" sz="32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a:t>
            </a: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千元</a:t>
            </a: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与证书数量</a:t>
            </a:r>
            <a:r>
              <a:rPr kumimoji="0" lang="en-US" altLang="zh-CN" sz="32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千个</a:t>
            </a: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的函数关系分别如图甲、乙所示</a:t>
            </a: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下列三种说法</a:t>
            </a:r>
            <a:r>
              <a:rPr kumimoji="0" lang="en-US" altLang="zh-CN" sz="32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32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image106.jpeg"/>
          <p:cNvPicPr/>
          <p:nvPr/>
        </p:nvPicPr>
        <p:blipFill>
          <a:blip r:embed="rId4"/>
          <a:stretch>
            <a:fillRect/>
          </a:stretch>
        </p:blipFill>
        <p:spPr>
          <a:xfrm>
            <a:off x="7587967" y="2760453"/>
            <a:ext cx="4104285" cy="3007077"/>
          </a:xfrm>
          <a:prstGeom prst="rect">
            <a:avLst/>
          </a:prstGeom>
        </p:spPr>
      </p:pic>
      <p:sp>
        <p:nvSpPr>
          <p:cNvPr id="5" name="矩形 4"/>
          <p:cNvSpPr/>
          <p:nvPr/>
        </p:nvSpPr>
        <p:spPr>
          <a:xfrm>
            <a:off x="458338" y="3212985"/>
            <a:ext cx="7362554" cy="2554545"/>
          </a:xfrm>
          <a:prstGeom prst="rect">
            <a:avLst/>
          </a:prstGeom>
        </p:spPr>
        <p:txBody>
          <a:bodyPr wrap="square">
            <a:spAutoFit/>
          </a:bodyPr>
          <a:lstStyle/>
          <a:p>
            <a:pPr lvl="0" eaLnBrk="0" fontAlgn="base" hangingPunct="0">
              <a:spcBef>
                <a:spcPct val="0"/>
              </a:spcBef>
              <a:spcAft>
                <a:spcPct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①</a:t>
            </a:r>
            <a:r>
              <a:rPr lang="zh-CN" altLang="en-US"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甲厂的制版费为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千元</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;②</a:t>
            </a:r>
            <a:r>
              <a:rPr lang="zh-CN" altLang="en-US"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当印制证书超过</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千个时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乙厂的印刷费用为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;③</a:t>
            </a:r>
            <a:r>
              <a:rPr lang="zh-CN" altLang="en-US"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当印制证书</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en-US"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千个时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应选择乙厂</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可节省费用</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500</a:t>
            </a:r>
            <a:r>
              <a:rPr lang="zh-CN" altLang="en-US"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元</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其中正确的有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endParaRPr>
          </a:p>
          <a:p>
            <a:pPr lvl="0" eaLnBrk="0" fontAlgn="base" hangingPunct="0">
              <a:spcBef>
                <a:spcPct val="0"/>
              </a:spcBef>
              <a:spcAft>
                <a:spcPct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A.①②	B.②③	C.①③	D.①②③</a:t>
            </a:r>
            <a:endParaRPr lang="en-US" altLang="zh-CN" sz="32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矩形 5"/>
          <p:cNvSpPr/>
          <p:nvPr/>
        </p:nvSpPr>
        <p:spPr>
          <a:xfrm>
            <a:off x="5889777" y="4653085"/>
            <a:ext cx="481222" cy="584775"/>
          </a:xfrm>
          <a:prstGeom prst="rect">
            <a:avLst/>
          </a:prstGeom>
        </p:spPr>
        <p:txBody>
          <a:bodyPr wrap="none">
            <a:spAutoFit/>
          </a:bodyPr>
          <a:lstStyle/>
          <a:p>
            <a:r>
              <a:rPr lang="en-US" altLang="zh-CN" sz="32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Tree>
    <p:extLst>
      <p:ext uri="{BB962C8B-B14F-4D97-AF65-F5344CB8AC3E}">
        <p14:creationId xmlns:p14="http://schemas.microsoft.com/office/powerpoint/2010/main" val="3251517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1614" y="404790"/>
            <a:ext cx="11016765" cy="3046988"/>
          </a:xfrm>
          <a:prstGeom prst="rect">
            <a:avLst/>
          </a:prstGeom>
        </p:spPr>
        <p:txBody>
          <a:bodyPr wrap="square">
            <a:spAutoFit/>
          </a:bodyPr>
          <a:lstStyle/>
          <a:p>
            <a:pPr algn="just">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甲、乙两车分别从</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两地同时相向匀速行驶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当乙车到达</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地后</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继续保持原速向远离</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地的方向行驶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而甲车到达</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地后立即掉头</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并保持原速与乙车同向行驶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经过一段时间后两车同时到达</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中途休息时间忽略不计</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设两车行驶的时间为</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(h),</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两车之间的距离为</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(km),</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之间的函数关系如图所示</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则当甲车到达</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地时</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乙车距</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a:t>
            </a:r>
            <a:r>
              <a:rPr lang="zh-CN" altLang="zh-CN" sz="32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km</a:t>
            </a:r>
            <a:r>
              <a:rPr lang="en-US" altLang="zh-CN" sz="32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image107.jpeg"/>
          <p:cNvPicPr/>
          <p:nvPr/>
        </p:nvPicPr>
        <p:blipFill>
          <a:blip r:embed="rId3"/>
          <a:stretch>
            <a:fillRect/>
          </a:stretch>
        </p:blipFill>
        <p:spPr>
          <a:xfrm>
            <a:off x="3935850" y="3451778"/>
            <a:ext cx="4319939" cy="2520175"/>
          </a:xfrm>
          <a:prstGeom prst="rect">
            <a:avLst/>
          </a:prstGeom>
        </p:spPr>
      </p:pic>
      <p:sp>
        <p:nvSpPr>
          <p:cNvPr id="4" name="矩形 3"/>
          <p:cNvSpPr/>
          <p:nvPr/>
        </p:nvSpPr>
        <p:spPr>
          <a:xfrm>
            <a:off x="6600035" y="2780955"/>
            <a:ext cx="800219" cy="584775"/>
          </a:xfrm>
          <a:prstGeom prst="rect">
            <a:avLst/>
          </a:prstGeom>
        </p:spPr>
        <p:txBody>
          <a:bodyPr wrap="none">
            <a:spAutoFit/>
          </a:bodyPr>
          <a:lstStyle/>
          <a:p>
            <a:r>
              <a:rPr lang="en-US" altLang="zh-CN" sz="32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100</a:t>
            </a:r>
            <a:endParaRPr lang="zh-CN" altLang="en-US" dirty="0"/>
          </a:p>
        </p:txBody>
      </p:sp>
    </p:spTree>
    <p:extLst>
      <p:ext uri="{BB962C8B-B14F-4D97-AF65-F5344CB8AC3E}">
        <p14:creationId xmlns:p14="http://schemas.microsoft.com/office/powerpoint/2010/main" val="1355160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3620" y="476795"/>
            <a:ext cx="10944760" cy="2862322"/>
          </a:xfrm>
          <a:prstGeom prst="rect">
            <a:avLst/>
          </a:prstGeom>
        </p:spPr>
        <p:txBody>
          <a:bodyPr wrap="square">
            <a:spAutoFit/>
          </a:bodyPr>
          <a:lstStyle/>
          <a:p>
            <a:pPr algn="just">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(2024</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·广西</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在长方形</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ABCD</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宽</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AB</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从点</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出发</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方向运动</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开始以每秒</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个单位匀速运动</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秒后变为每秒</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个单位匀速运动</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秒后恢复原速匀速运动</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在运动过程中</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ABP</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的面积</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与运动时间</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的关系如图所示</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image108.jpeg"/>
          <p:cNvPicPr/>
          <p:nvPr/>
        </p:nvPicPr>
        <p:blipFill>
          <a:blip r:embed="rId3"/>
          <a:stretch>
            <a:fillRect/>
          </a:stretch>
        </p:blipFill>
        <p:spPr>
          <a:xfrm>
            <a:off x="3359810" y="3212985"/>
            <a:ext cx="5775641" cy="2701530"/>
          </a:xfrm>
          <a:prstGeom prst="rect">
            <a:avLst/>
          </a:prstGeom>
        </p:spPr>
      </p:pic>
    </p:spTree>
    <p:extLst>
      <p:ext uri="{BB962C8B-B14F-4D97-AF65-F5344CB8AC3E}">
        <p14:creationId xmlns:p14="http://schemas.microsoft.com/office/powerpoint/2010/main" val="41518000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89.jpeg"/>
          <p:cNvPicPr/>
          <p:nvPr/>
        </p:nvPicPr>
        <p:blipFill>
          <a:blip r:embed="rId3"/>
          <a:stretch>
            <a:fillRect/>
          </a:stretch>
        </p:blipFill>
        <p:spPr>
          <a:xfrm>
            <a:off x="4511890" y="537264"/>
            <a:ext cx="3029731" cy="454872"/>
          </a:xfrm>
          <a:prstGeom prst="rect">
            <a:avLst/>
          </a:prstGeom>
        </p:spPr>
      </p:pic>
      <p:sp>
        <p:nvSpPr>
          <p:cNvPr id="2" name="Rectangle 1"/>
          <p:cNvSpPr>
            <a:spLocks noChangeArrowheads="1"/>
          </p:cNvSpPr>
          <p:nvPr/>
        </p:nvSpPr>
        <p:spPr bwMode="auto">
          <a:xfrm>
            <a:off x="839635" y="1003672"/>
            <a:ext cx="10800751"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(2024·</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江西</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将常温中的温度计插入一杯</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60 ℃</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的热水</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恒温</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温度计的读数</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与时间</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(min)</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之间的关系用图象可近似表示为 </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1122572" y="2996970"/>
            <a:ext cx="10007093" cy="2844535"/>
          </a:xfrm>
          <a:prstGeom prst="rect">
            <a:avLst/>
          </a:prstGeom>
        </p:spPr>
      </p:pic>
      <p:sp>
        <p:nvSpPr>
          <p:cNvPr id="6" name="矩形 5"/>
          <p:cNvSpPr/>
          <p:nvPr/>
        </p:nvSpPr>
        <p:spPr>
          <a:xfrm>
            <a:off x="5753153" y="2134543"/>
            <a:ext cx="518091" cy="646331"/>
          </a:xfrm>
          <a:prstGeom prst="rect">
            <a:avLst/>
          </a:prstGeom>
        </p:spPr>
        <p:txBody>
          <a:bodyPr wrap="none">
            <a:spAutoFit/>
          </a:bodyPr>
          <a:lstStyle/>
          <a:p>
            <a:r>
              <a:rPr lang="en-US"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Tree>
    <p:extLst>
      <p:ext uri="{BB962C8B-B14F-4D97-AF65-F5344CB8AC3E}">
        <p14:creationId xmlns:p14="http://schemas.microsoft.com/office/powerpoint/2010/main" val="616510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9610" y="559428"/>
            <a:ext cx="3656770" cy="646331"/>
          </a:xfrm>
          <a:prstGeom prst="rect">
            <a:avLst/>
          </a:prstGeom>
        </p:spPr>
        <p:txBody>
          <a:bodyPr wrap="none">
            <a:spAutoFit/>
          </a:bodyPr>
          <a:lstStyle/>
          <a:p>
            <a:pPr algn="just">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求长方形的长</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矩形 2"/>
              <p:cNvSpPr/>
              <p:nvPr/>
            </p:nvSpPr>
            <p:spPr>
              <a:xfrm>
                <a:off x="477805" y="1392743"/>
                <a:ext cx="5816941" cy="3659913"/>
              </a:xfrm>
              <a:prstGeom prst="rect">
                <a:avLst/>
              </a:prstGeom>
            </p:spPr>
            <p:txBody>
              <a:bodyPr wrap="square">
                <a:spAutoFit/>
              </a:bodyPr>
              <a:lstStyle/>
              <a:p>
                <a:pPr algn="just">
                  <a:spcAft>
                    <a:spcPts val="0"/>
                  </a:spcAft>
                </a:pPr>
                <a:r>
                  <a:rPr lang="zh-CN" altLang="zh-CN" sz="36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解</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由图象可知</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当</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≤7</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spcAft>
                    <a:spcPts val="0"/>
                  </a:spcAft>
                </a:pP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点</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P</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CD</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边上运动</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速度为每秒</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个单位</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spcAft>
                    <a:spcPts val="0"/>
                  </a:spcAft>
                </a:pP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此时</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ABP</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的面积为</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12,</a:t>
                </a:r>
                <a:endPar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spcAft>
                    <a:spcPts val="0"/>
                  </a:spcAft>
                </a:pP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den>
                    </m:f>
                  </m:oMath>
                </a14:m>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36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p>
              <a:p>
                <a:pPr algn="just">
                  <a:spcAft>
                    <a:spcPts val="0"/>
                  </a:spcAft>
                </a:pPr>
                <a:r>
                  <a:rPr lang="en-US" altLang="zh-CN" sz="3600" b="1" i="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长方形的长为</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矩形 2"/>
              <p:cNvSpPr>
                <a:spLocks noRot="1" noChangeAspect="1" noMove="1" noResize="1" noEditPoints="1" noAdjustHandles="1" noChangeArrowheads="1" noChangeShapeType="1" noTextEdit="1"/>
              </p:cNvSpPr>
              <p:nvPr/>
            </p:nvSpPr>
            <p:spPr>
              <a:xfrm>
                <a:off x="477805" y="1392743"/>
                <a:ext cx="5816941" cy="3659913"/>
              </a:xfrm>
              <a:prstGeom prst="rect">
                <a:avLst/>
              </a:prstGeom>
              <a:blipFill>
                <a:blip r:embed="rId3"/>
                <a:stretch>
                  <a:fillRect l="-3141" t="-3161" r="-5026" b="-5324"/>
                </a:stretch>
              </a:blipFill>
            </p:spPr>
            <p:txBody>
              <a:bodyPr/>
              <a:lstStyle/>
              <a:p>
                <a:r>
                  <a:rPr lang="zh-CN" altLang="en-US">
                    <a:noFill/>
                  </a:rPr>
                  <a:t> </a:t>
                </a:r>
              </a:p>
            </p:txBody>
          </p:sp>
        </mc:Fallback>
      </mc:AlternateContent>
      <p:sp>
        <p:nvSpPr>
          <p:cNvPr id="4" name="矩形 3"/>
          <p:cNvSpPr/>
          <p:nvPr/>
        </p:nvSpPr>
        <p:spPr>
          <a:xfrm>
            <a:off x="327342" y="5066388"/>
            <a:ext cx="8735084" cy="646331"/>
          </a:xfrm>
          <a:prstGeom prst="rect">
            <a:avLst/>
          </a:prstGeom>
        </p:spPr>
        <p:txBody>
          <a:bodyPr wrap="none">
            <a:spAutoFit/>
          </a:bodyPr>
          <a:lstStyle/>
          <a:p>
            <a:pPr algn="just">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直接写出</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image108.jpeg"/>
          <p:cNvPicPr/>
          <p:nvPr/>
        </p:nvPicPr>
        <p:blipFill>
          <a:blip r:embed="rId4"/>
          <a:stretch>
            <a:fillRect/>
          </a:stretch>
        </p:blipFill>
        <p:spPr>
          <a:xfrm>
            <a:off x="6456025" y="2178626"/>
            <a:ext cx="5184360" cy="2088145"/>
          </a:xfrm>
          <a:prstGeom prst="rect">
            <a:avLst/>
          </a:prstGeom>
        </p:spPr>
      </p:pic>
      <p:sp>
        <p:nvSpPr>
          <p:cNvPr id="6" name="矩形 5"/>
          <p:cNvSpPr/>
          <p:nvPr/>
        </p:nvSpPr>
        <p:spPr>
          <a:xfrm>
            <a:off x="3928631" y="5066388"/>
            <a:ext cx="415498" cy="646331"/>
          </a:xfrm>
          <a:prstGeom prst="rect">
            <a:avLst/>
          </a:prstGeom>
        </p:spPr>
        <p:txBody>
          <a:bodyPr wrap="none">
            <a:spAutoFit/>
          </a:bodyPr>
          <a:lstStyle/>
          <a:p>
            <a:r>
              <a:rPr lang="en-US"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1</a:t>
            </a:r>
            <a:endParaRPr lang="zh-CN" altLang="en-US" dirty="0"/>
          </a:p>
        </p:txBody>
      </p:sp>
      <p:sp>
        <p:nvSpPr>
          <p:cNvPr id="8" name="矩形 7"/>
          <p:cNvSpPr/>
          <p:nvPr/>
        </p:nvSpPr>
        <p:spPr>
          <a:xfrm>
            <a:off x="7748817" y="4997664"/>
            <a:ext cx="415498" cy="646331"/>
          </a:xfrm>
          <a:prstGeom prst="rect">
            <a:avLst/>
          </a:prstGeom>
        </p:spPr>
        <p:txBody>
          <a:bodyPr wrap="none">
            <a:spAutoFit/>
          </a:bodyPr>
          <a:lstStyle/>
          <a:p>
            <a:r>
              <a:rPr lang="en-US"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9</a:t>
            </a:r>
            <a:endParaRPr lang="zh-CN" altLang="en-US" dirty="0"/>
          </a:p>
        </p:txBody>
      </p:sp>
      <p:sp>
        <p:nvSpPr>
          <p:cNvPr id="9" name="矩形 8"/>
          <p:cNvSpPr/>
          <p:nvPr/>
        </p:nvSpPr>
        <p:spPr>
          <a:xfrm>
            <a:off x="5818092" y="5052656"/>
            <a:ext cx="790885" cy="646331"/>
          </a:xfrm>
          <a:prstGeom prst="rect">
            <a:avLst/>
          </a:prstGeom>
        </p:spPr>
        <p:txBody>
          <a:bodyPr wrap="square">
            <a:spAutoFit/>
          </a:bodyPr>
          <a:lstStyle/>
          <a:p>
            <a:r>
              <a:rPr lang="en-US" altLang="zh-CN" sz="3600" b="1" dirty="0" smtClean="0">
                <a:solidFill>
                  <a:srgbClr val="E13E22"/>
                </a:solidFill>
                <a:latin typeface="Times New Roman" panose="02020603050405020304" pitchFamily="18" charset="0"/>
                <a:ea typeface="宋体" panose="02010600030101010101" pitchFamily="2" charset="-122"/>
                <a:cs typeface="Times New Roman" panose="02020603050405020304" pitchFamily="18" charset="0"/>
              </a:rPr>
              <a:t>4</a:t>
            </a:r>
            <a:endParaRPr lang="zh-CN" altLang="en-US" dirty="0"/>
          </a:p>
        </p:txBody>
      </p:sp>
    </p:spTree>
    <p:extLst>
      <p:ext uri="{BB962C8B-B14F-4D97-AF65-F5344CB8AC3E}">
        <p14:creationId xmlns:p14="http://schemas.microsoft.com/office/powerpoint/2010/main" val="1192404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3620" y="404790"/>
            <a:ext cx="11088770" cy="2308324"/>
          </a:xfrm>
          <a:prstGeom prst="rect">
            <a:avLst/>
          </a:prstGeom>
        </p:spPr>
        <p:txBody>
          <a:bodyPr wrap="square">
            <a:spAutoFit/>
          </a:bodyPr>
          <a:lstStyle/>
          <a:p>
            <a:pPr algn="just">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当点</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运动到</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BC</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中点时</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有一动点</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Q</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从点</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出发</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以每秒</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个单位的速度沿</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运动</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当一个点到达终点时</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另一个点也停止运动</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设点</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Q</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运动的时间为</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秒</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BPQ</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的面积为</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求当</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0&lt;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&lt;4</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之间的关系式</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矩形 2"/>
              <p:cNvSpPr/>
              <p:nvPr/>
            </p:nvSpPr>
            <p:spPr>
              <a:xfrm>
                <a:off x="695625" y="2780955"/>
                <a:ext cx="7776540" cy="2795509"/>
              </a:xfrm>
              <a:prstGeom prst="rect">
                <a:avLst/>
              </a:prstGeom>
            </p:spPr>
            <p:txBody>
              <a:bodyPr wrap="square">
                <a:spAutoFit/>
              </a:bodyPr>
              <a:lstStyle/>
              <a:p>
                <a:pPr algn="just">
                  <a:spcAft>
                    <a:spcPts val="0"/>
                  </a:spcAft>
                </a:pPr>
                <a:r>
                  <a:rPr lang="en-US" altLang="zh-CN" sz="36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由</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可知</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BC=</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CD=</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spcAft>
                    <a:spcPts val="0"/>
                  </a:spcAft>
                </a:pP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当</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0</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&lt;x</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BP=</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CQ=x</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spcAft>
                    <a:spcPts val="0"/>
                  </a:spcAft>
                </a:pP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∴y=</a:t>
                </a:r>
                <a14:m>
                  <m:oMath xmlns:m="http://schemas.openxmlformats.org/officeDocument/2006/math">
                    <m:f>
                      <m:fPr>
                        <m:ctrlPr>
                          <a:rPr lang="zh-CN" altLang="zh-CN" sz="3600" b="1" i="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den>
                    </m:f>
                  </m:oMath>
                </a14:m>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BP</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CQ=</a:t>
                </a:r>
                <a:endParaRPr lang="en-US" altLang="zh-CN" sz="3600" b="1" i="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spcAft>
                    <a:spcPts val="0"/>
                  </a:spcAft>
                </a:pPr>
                <a14:m>
                  <m:oMath xmlns:m="http://schemas.openxmlformats.org/officeDocument/2006/math">
                    <m:f>
                      <m:fPr>
                        <m:ctrlPr>
                          <a:rPr lang="zh-CN" altLang="zh-CN" sz="3600" b="1" i="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den>
                    </m:f>
                  </m:oMath>
                </a14:m>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14:m>
                  <m:oMath xmlns:m="http://schemas.openxmlformats.org/officeDocument/2006/math">
                    <m:f>
                      <m:fPr>
                        <m:ctrlPr>
                          <a:rPr lang="zh-CN" altLang="zh-CN" sz="3600" b="1" i="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den>
                    </m:f>
                  </m:oMath>
                </a14:m>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baseline="300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𝟑</m:t>
                        </m:r>
                      </m:num>
                      <m:den>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den>
                    </m:f>
                  </m:oMath>
                </a14:m>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endPar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3" name="矩形 2"/>
              <p:cNvSpPr>
                <a:spLocks noRot="1" noChangeAspect="1" noMove="1" noResize="1" noEditPoints="1" noAdjustHandles="1" noChangeArrowheads="1" noChangeShapeType="1" noTextEdit="1"/>
              </p:cNvSpPr>
              <p:nvPr/>
            </p:nvSpPr>
            <p:spPr>
              <a:xfrm>
                <a:off x="695625" y="2780955"/>
                <a:ext cx="7776540" cy="2795509"/>
              </a:xfrm>
              <a:prstGeom prst="rect">
                <a:avLst/>
              </a:prstGeom>
              <a:blipFill>
                <a:blip r:embed="rId3"/>
                <a:stretch>
                  <a:fillRect l="-2351" t="-4139" b="-2614"/>
                </a:stretch>
              </a:blipFill>
            </p:spPr>
            <p:txBody>
              <a:bodyPr/>
              <a:lstStyle/>
              <a:p>
                <a:r>
                  <a:rPr lang="zh-CN" altLang="en-US">
                    <a:noFill/>
                  </a:rPr>
                  <a:t> </a:t>
                </a:r>
              </a:p>
            </p:txBody>
          </p:sp>
        </mc:Fallback>
      </mc:AlternateContent>
      <p:pic>
        <p:nvPicPr>
          <p:cNvPr id="4" name="image108.jpeg"/>
          <p:cNvPicPr/>
          <p:nvPr/>
        </p:nvPicPr>
        <p:blipFill>
          <a:blip r:embed="rId4"/>
          <a:stretch>
            <a:fillRect/>
          </a:stretch>
        </p:blipFill>
        <p:spPr>
          <a:xfrm>
            <a:off x="6312015" y="3134636"/>
            <a:ext cx="5184360" cy="2088145"/>
          </a:xfrm>
          <a:prstGeom prst="rect">
            <a:avLst/>
          </a:prstGeom>
        </p:spPr>
      </p:pic>
    </p:spTree>
    <p:extLst>
      <p:ext uri="{BB962C8B-B14F-4D97-AF65-F5344CB8AC3E}">
        <p14:creationId xmlns:p14="http://schemas.microsoft.com/office/powerpoint/2010/main" val="695569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矩形 1"/>
              <p:cNvSpPr/>
              <p:nvPr/>
            </p:nvSpPr>
            <p:spPr>
              <a:xfrm>
                <a:off x="695625" y="404790"/>
                <a:ext cx="10656740" cy="6064737"/>
              </a:xfrm>
              <a:prstGeom prst="rect">
                <a:avLst/>
              </a:prstGeom>
            </p:spPr>
            <p:txBody>
              <a:bodyPr wrap="square">
                <a:spAutoFit/>
              </a:bodyPr>
              <a:lstStyle/>
              <a:p>
                <a:pPr algn="just">
                  <a:spcAft>
                    <a:spcPts val="0"/>
                  </a:spcAft>
                </a:pPr>
                <a:r>
                  <a:rPr lang="zh-CN" altLang="zh-CN" sz="36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当</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&lt;x</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BP=</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CQ=x</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spcAft>
                    <a:spcPts val="0"/>
                  </a:spcAft>
                </a:pP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∴y=</a:t>
                </a:r>
                <a14:m>
                  <m:oMath xmlns:m="http://schemas.openxmlformats.org/officeDocument/2006/math">
                    <m:f>
                      <m:fPr>
                        <m:ctrlPr>
                          <a:rPr lang="zh-CN" altLang="zh-CN" sz="3600" b="1" i="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den>
                    </m:f>
                  </m:oMath>
                </a14:m>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BP</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CQ=</a:t>
                </a:r>
                <a14:m>
                  <m:oMath xmlns:m="http://schemas.openxmlformats.org/officeDocument/2006/math">
                    <m:f>
                      <m:fPr>
                        <m:ctrlPr>
                          <a:rPr lang="zh-CN" altLang="zh-CN" sz="3600" b="1" i="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den>
                    </m:f>
                  </m:oMath>
                </a14:m>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x=x</a:t>
                </a:r>
                <a:r>
                  <a:rPr lang="en-US" altLang="zh-CN" sz="3600" b="1" baseline="300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endPar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spcAft>
                    <a:spcPts val="0"/>
                  </a:spcAft>
                </a:pP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当</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&lt;x&lt;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时</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CP=</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CQ=</a:t>
                </a:r>
                <a:r>
                  <a:rPr lang="en-US" altLang="zh-CN" sz="3600" b="1" i="1" dirty="0" err="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err="1"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err="1"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err="1">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PQ</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spcAft>
                    <a:spcPts val="0"/>
                  </a:spcAft>
                </a:pP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∴y=</a:t>
                </a:r>
                <a14:m>
                  <m:oMath xmlns:m="http://schemas.openxmlformats.org/officeDocument/2006/math">
                    <m:f>
                      <m:fPr>
                        <m:ctrlPr>
                          <a:rPr lang="zh-CN" altLang="zh-CN" sz="3600" b="1" i="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den>
                    </m:f>
                  </m:oMath>
                </a14:m>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PQ</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BC=</a:t>
                </a:r>
                <a14:m>
                  <m:oMath xmlns:m="http://schemas.openxmlformats.org/officeDocument/2006/math">
                    <m:f>
                      <m:fPr>
                        <m:ctrlPr>
                          <a:rPr lang="zh-CN" altLang="zh-CN" sz="3600" b="1" i="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den>
                    </m:f>
                  </m:oMath>
                </a14:m>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12</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spcAft>
                    <a:spcPts val="0"/>
                  </a:spcAft>
                </a:pP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综上</a:t>
                </a:r>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y</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与</a:t>
                </a:r>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zh-CN"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之间的关系式为</a:t>
                </a:r>
              </a:p>
              <a:p>
                <a:r>
                  <a:rPr lang="en-US" altLang="zh-CN" sz="3600" b="1" i="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y=</a:t>
                </a:r>
                <a14:m>
                  <m:oMath xmlns:m="http://schemas.openxmlformats.org/officeDocument/2006/math">
                    <m:d>
                      <m:dPr>
                        <m:begChr m:val="{"/>
                        <m:endChr m:val=""/>
                        <m:ctrlPr>
                          <a:rPr lang="zh-CN" altLang="zh-CN" sz="3600" b="1" i="1">
                            <a:solidFill>
                              <a:srgbClr val="FF0000"/>
                            </a:solidFill>
                            <a:effectLst/>
                            <a:latin typeface="Cambria Math" panose="02040503050406030204" pitchFamily="18" charset="0"/>
                            <a:ea typeface="Cambria Math" panose="02040503050406030204" pitchFamily="18" charset="0"/>
                          </a:rPr>
                        </m:ctrlPr>
                      </m:dPr>
                      <m:e>
                        <m:m>
                          <m:mPr>
                            <m:plcHide m:val="on"/>
                            <m:mcs>
                              <m:mc>
                                <m:mcPr>
                                  <m:count m:val="1"/>
                                  <m:mcJc m:val="center"/>
                                </m:mcPr>
                              </m:mc>
                            </m:mcs>
                            <m:ctrlPr>
                              <a:rPr lang="zh-CN" altLang="zh-CN" sz="3600" b="1" i="1">
                                <a:solidFill>
                                  <a:srgbClr val="FF0000"/>
                                </a:solidFill>
                                <a:effectLst/>
                                <a:latin typeface="Cambria Math" panose="02040503050406030204" pitchFamily="18" charset="0"/>
                                <a:ea typeface="Cambria Math" panose="02040503050406030204" pitchFamily="18" charset="0"/>
                              </a:rPr>
                            </m:ctrlPr>
                          </m:mPr>
                          <m:mr>
                            <m:e>
                              <m:f>
                                <m:fPr>
                                  <m:ctrlPr>
                                    <a:rPr lang="zh-CN" altLang="zh-CN" sz="3600" b="1" i="1">
                                      <a:solidFill>
                                        <a:srgbClr val="FF0000"/>
                                      </a:solidFill>
                                      <a:effectLst/>
                                      <a:latin typeface="Cambria Math" panose="02040503050406030204" pitchFamily="18" charset="0"/>
                                      <a:ea typeface="Cambria Math" panose="02040503050406030204" pitchFamily="18" charset="0"/>
                                    </a:rPr>
                                  </m:ctrlPr>
                                </m:fPr>
                                <m:num>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den>
                              </m:f>
                              <m:sSup>
                                <m:sSupPr>
                                  <m:ctrlPr>
                                    <a:rPr lang="zh-CN" altLang="zh-CN" sz="3600" b="1" i="1">
                                      <a:solidFill>
                                        <a:srgbClr val="FF0000"/>
                                      </a:solidFill>
                                      <a:effectLst/>
                                      <a:latin typeface="Cambria Math" panose="02040503050406030204" pitchFamily="18" charset="0"/>
                                      <a:ea typeface="Cambria Math" panose="02040503050406030204" pitchFamily="18" charset="0"/>
                                    </a:rPr>
                                  </m:ctrlPr>
                                </m:sSupPr>
                                <m:e>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m:t>
                              </m:r>
                              <m:f>
                                <m:fPr>
                                  <m:ctrlPr>
                                    <a:rPr lang="zh-CN" altLang="zh-CN" sz="3600" b="1" i="1">
                                      <a:solidFill>
                                        <a:srgbClr val="FF0000"/>
                                      </a:solidFill>
                                      <a:effectLst/>
                                      <a:latin typeface="Cambria Math" panose="02040503050406030204" pitchFamily="18" charset="0"/>
                                      <a:ea typeface="Cambria Math" panose="02040503050406030204" pitchFamily="18" charset="0"/>
                                    </a:rPr>
                                  </m:ctrlPr>
                                </m:fPr>
                                <m:num>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𝟑</m:t>
                                  </m:r>
                                </m:num>
                                <m:den>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den>
                              </m:f>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𝒙</m:t>
                              </m:r>
                              <m:d>
                                <m:dPr>
                                  <m:endChr m:val=""/>
                                  <m:ctrlPr>
                                    <a:rPr lang="zh-CN" altLang="zh-CN" sz="3600" b="1" i="1">
                                      <a:solidFill>
                                        <a:srgbClr val="FF0000"/>
                                      </a:solidFill>
                                      <a:effectLst/>
                                      <a:latin typeface="Cambria Math" panose="02040503050406030204" pitchFamily="18" charset="0"/>
                                      <a:ea typeface="Cambria Math" panose="02040503050406030204" pitchFamily="18" charset="0"/>
                                    </a:rPr>
                                  </m:ctrlPr>
                                </m:dPr>
                                <m:e>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𝟎</m:t>
                                  </m:r>
                                </m:e>
                              </m:d>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𝟏</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m:t>
                              </m:r>
                            </m:e>
                          </m:mr>
                          <m:mr>
                            <m:e>
                              <m:sSup>
                                <m:sSupPr>
                                  <m:ctrlPr>
                                    <a:rPr lang="zh-CN" altLang="zh-CN" sz="3600" b="1" i="1">
                                      <a:solidFill>
                                        <a:srgbClr val="FF0000"/>
                                      </a:solidFill>
                                      <a:effectLst/>
                                      <a:latin typeface="Cambria Math" panose="02040503050406030204" pitchFamily="18" charset="0"/>
                                      <a:ea typeface="Cambria Math" panose="02040503050406030204" pitchFamily="18" charset="0"/>
                                    </a:rPr>
                                  </m:ctrlPr>
                                </m:sSupPr>
                                <m:e>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𝒙</m:t>
                                  </m:r>
                                </m:e>
                                <m:sup>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sup>
                              </m:sSup>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𝒙</m:t>
                              </m:r>
                              <m:d>
                                <m:dPr>
                                  <m:endChr m:val=""/>
                                  <m:ctrlPr>
                                    <a:rPr lang="zh-CN" altLang="zh-CN" sz="3600" b="1" i="1">
                                      <a:solidFill>
                                        <a:srgbClr val="FF0000"/>
                                      </a:solidFill>
                                      <a:effectLst/>
                                      <a:latin typeface="Cambria Math" panose="02040503050406030204" pitchFamily="18" charset="0"/>
                                      <a:ea typeface="Cambria Math" panose="02040503050406030204" pitchFamily="18" charset="0"/>
                                    </a:rPr>
                                  </m:ctrlPr>
                                </m:dPr>
                                <m:e>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𝟏</m:t>
                                  </m:r>
                                </m:e>
                              </m:d>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m:t>
                              </m:r>
                            </m:e>
                          </m:mr>
                          <m:mr>
                            <m:e>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𝟑</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𝟏𝟐</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𝟐</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𝒙</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𝟒</m:t>
                              </m:r>
                              <m:r>
                                <a:rPr lang="en-US" altLang="zh-CN" sz="3600" b="1" i="1">
                                  <a:solidFill>
                                    <a:srgbClr val="FF0000"/>
                                  </a:solidFill>
                                  <a:effectLst/>
                                  <a:latin typeface="Cambria Math" panose="02040503050406030204" pitchFamily="18" charset="0"/>
                                  <a:ea typeface="方正书宋_GBK"/>
                                  <a:cs typeface="Times New Roman" panose="02020603050405020304" pitchFamily="18" charset="0"/>
                                </a:rPr>
                                <m:t>).</m:t>
                              </m:r>
                            </m:e>
                          </m:mr>
                        </m:m>
                      </m:e>
                    </m:d>
                  </m:oMath>
                </a14:m>
                <a: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r>
                <a:br>
                  <a:rPr lang="en-US" altLang="zh-CN" sz="3600" b="1"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br>
                <a:endParaRPr lang="zh-CN" altLang="en-US" sz="36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695625" y="404790"/>
                <a:ext cx="10656740" cy="6064737"/>
              </a:xfrm>
              <a:prstGeom prst="rect">
                <a:avLst/>
              </a:prstGeom>
              <a:blipFill>
                <a:blip r:embed="rId3"/>
                <a:stretch>
                  <a:fillRect l="-1716" t="-1910"/>
                </a:stretch>
              </a:blipFill>
            </p:spPr>
            <p:txBody>
              <a:bodyPr/>
              <a:lstStyle/>
              <a:p>
                <a:r>
                  <a:rPr lang="zh-CN" altLang="en-US">
                    <a:noFill/>
                  </a:rPr>
                  <a:t> </a:t>
                </a:r>
              </a:p>
            </p:txBody>
          </p:sp>
        </mc:Fallback>
      </mc:AlternateContent>
      <p:pic>
        <p:nvPicPr>
          <p:cNvPr id="3" name="image108.jpeg"/>
          <p:cNvPicPr/>
          <p:nvPr/>
        </p:nvPicPr>
        <p:blipFill>
          <a:blip r:embed="rId4"/>
          <a:stretch>
            <a:fillRect/>
          </a:stretch>
        </p:blipFill>
        <p:spPr>
          <a:xfrm>
            <a:off x="6240010" y="3284990"/>
            <a:ext cx="5184360" cy="2088145"/>
          </a:xfrm>
          <a:prstGeom prst="rect">
            <a:avLst/>
          </a:prstGeom>
        </p:spPr>
      </p:pic>
    </p:spTree>
    <p:extLst>
      <p:ext uri="{BB962C8B-B14F-4D97-AF65-F5344CB8AC3E}">
        <p14:creationId xmlns:p14="http://schemas.microsoft.com/office/powerpoint/2010/main" val="39702918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911640" y="1916895"/>
            <a:ext cx="10656740"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点</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600" b="1"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3600" b="1" i="0"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600" b="1" i="1" u="none" strike="noStrike" cap="none" normalizeH="0" baseline="0" dirty="0" err="1"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在函数</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的图象上</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则代数式</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的值为 </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A.5	                    B.3	             C.-3	              D.-1</a:t>
            </a:r>
            <a:endParaRPr kumimoji="0" lang="en-US" altLang="zh-CN"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矩形 2"/>
          <p:cNvSpPr/>
          <p:nvPr/>
        </p:nvSpPr>
        <p:spPr>
          <a:xfrm>
            <a:off x="3071790" y="2996970"/>
            <a:ext cx="518091" cy="646331"/>
          </a:xfrm>
          <a:prstGeom prst="rect">
            <a:avLst/>
          </a:prstGeom>
        </p:spPr>
        <p:txBody>
          <a:bodyPr wrap="none">
            <a:spAutoFit/>
          </a:bodyPr>
          <a:lstStyle/>
          <a:p>
            <a:r>
              <a:rPr lang="en-US"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C</a:t>
            </a:r>
            <a:endParaRPr lang="zh-CN" altLang="en-US" dirty="0"/>
          </a:p>
        </p:txBody>
      </p:sp>
    </p:spTree>
    <p:extLst>
      <p:ext uri="{BB962C8B-B14F-4D97-AF65-F5344CB8AC3E}">
        <p14:creationId xmlns:p14="http://schemas.microsoft.com/office/powerpoint/2010/main" val="129159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229236" y="1041814"/>
            <a:ext cx="1012312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下列四个图象中</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不是</a:t>
            </a:r>
            <a:r>
              <a:rPr kumimoji="0" lang="en-US" altLang="zh-CN" sz="3600" b="1" i="1"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的函数图象的是 </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36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36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1415675" y="2060905"/>
            <a:ext cx="9174211" cy="3632019"/>
          </a:xfrm>
          <a:prstGeom prst="rect">
            <a:avLst/>
          </a:prstGeom>
        </p:spPr>
      </p:pic>
      <p:sp>
        <p:nvSpPr>
          <p:cNvPr id="4" name="矩形 3"/>
          <p:cNvSpPr/>
          <p:nvPr/>
        </p:nvSpPr>
        <p:spPr>
          <a:xfrm>
            <a:off x="10200285" y="1041814"/>
            <a:ext cx="518091" cy="646331"/>
          </a:xfrm>
          <a:prstGeom prst="rect">
            <a:avLst/>
          </a:prstGeom>
        </p:spPr>
        <p:txBody>
          <a:bodyPr wrap="none">
            <a:spAutoFit/>
          </a:bodyPr>
          <a:lstStyle/>
          <a:p>
            <a:r>
              <a:rPr lang="en-US"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D</a:t>
            </a:r>
            <a:endParaRPr lang="zh-CN" altLang="en-US" dirty="0"/>
          </a:p>
        </p:txBody>
      </p:sp>
    </p:spTree>
    <p:extLst>
      <p:ext uri="{BB962C8B-B14F-4D97-AF65-F5344CB8AC3E}">
        <p14:creationId xmlns:p14="http://schemas.microsoft.com/office/powerpoint/2010/main" val="589566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5625" y="1700880"/>
            <a:ext cx="11232780" cy="2133918"/>
          </a:xfrm>
          <a:prstGeom prst="rect">
            <a:avLst/>
          </a:prstGeom>
        </p:spPr>
        <p:txBody>
          <a:bodyPr wrap="square">
            <a:spAutoFit/>
          </a:bodyPr>
          <a:lstStyle/>
          <a:p>
            <a:pPr algn="just">
              <a:lnSpc>
                <a:spcPct val="200000"/>
              </a:lnSpc>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函数</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kx</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的图象经过点</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200000"/>
              </a:lnSpc>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已知点</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在函数</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ax</a:t>
            </a:r>
            <a:r>
              <a:rPr lang="en-US" altLang="zh-CN" sz="3600" b="1"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的图象上</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i="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矩形 3"/>
          <p:cNvSpPr/>
          <p:nvPr/>
        </p:nvSpPr>
        <p:spPr>
          <a:xfrm>
            <a:off x="9048205" y="1688327"/>
            <a:ext cx="415498" cy="1042273"/>
          </a:xfrm>
          <a:prstGeom prst="rect">
            <a:avLst/>
          </a:prstGeom>
        </p:spPr>
        <p:txBody>
          <a:bodyPr wrap="none">
            <a:spAutoFit/>
          </a:bodyPr>
          <a:lstStyle/>
          <a:p>
            <a:pPr>
              <a:lnSpc>
                <a:spcPct val="200000"/>
              </a:lnSpc>
            </a:pPr>
            <a:r>
              <a:rPr lang="en-US"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1</a:t>
            </a:r>
            <a:endParaRPr lang="zh-CN" altLang="en-US" dirty="0"/>
          </a:p>
        </p:txBody>
      </p:sp>
      <p:sp>
        <p:nvSpPr>
          <p:cNvPr id="5" name="矩形 4"/>
          <p:cNvSpPr/>
          <p:nvPr/>
        </p:nvSpPr>
        <p:spPr>
          <a:xfrm>
            <a:off x="10508992" y="2730600"/>
            <a:ext cx="415498" cy="1042273"/>
          </a:xfrm>
          <a:prstGeom prst="rect">
            <a:avLst/>
          </a:prstGeom>
        </p:spPr>
        <p:txBody>
          <a:bodyPr wrap="none">
            <a:spAutoFit/>
          </a:bodyPr>
          <a:lstStyle/>
          <a:p>
            <a:pPr>
              <a:lnSpc>
                <a:spcPct val="200000"/>
              </a:lnSpc>
            </a:pPr>
            <a:r>
              <a:rPr lang="en-US"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1</a:t>
            </a:r>
            <a:endParaRPr lang="zh-CN" altLang="en-US" dirty="0"/>
          </a:p>
        </p:txBody>
      </p:sp>
    </p:spTree>
    <p:extLst>
      <p:ext uri="{BB962C8B-B14F-4D97-AF65-F5344CB8AC3E}">
        <p14:creationId xmlns:p14="http://schemas.microsoft.com/office/powerpoint/2010/main" val="1060218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1615" y="476795"/>
            <a:ext cx="10944760" cy="3311163"/>
          </a:xfrm>
          <a:prstGeom prst="rect">
            <a:avLst/>
          </a:prstGeom>
        </p:spPr>
        <p:txBody>
          <a:bodyPr wrap="square">
            <a:spAutoFit/>
          </a:bodyPr>
          <a:lstStyle/>
          <a:p>
            <a:pPr lvl="0" algn="just">
              <a:lnSpc>
                <a:spcPct val="150000"/>
              </a:lnSpc>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(2024</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·山西</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如图是某生物实验小组根据检测到的温室中二氧化碳的含量所绘制的图象</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其中横坐标</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表示时间</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纵坐标</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表示二氧化碳的含量</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填“是”或“不是”</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的函数</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矩形 2"/>
          <p:cNvSpPr/>
          <p:nvPr/>
        </p:nvSpPr>
        <p:spPr>
          <a:xfrm>
            <a:off x="8544170" y="2204915"/>
            <a:ext cx="647934" cy="646331"/>
          </a:xfrm>
          <a:prstGeom prst="rect">
            <a:avLst/>
          </a:prstGeom>
        </p:spPr>
        <p:txBody>
          <a:bodyPr wrap="none">
            <a:spAutoFit/>
          </a:bodyPr>
          <a:lstStyle/>
          <a:p>
            <a:r>
              <a:rPr lang="zh-CN" altLang="zh-CN" sz="3600" b="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是</a:t>
            </a:r>
            <a:endParaRPr lang="zh-CN" altLang="en-US" dirty="0"/>
          </a:p>
        </p:txBody>
      </p:sp>
      <p:pic>
        <p:nvPicPr>
          <p:cNvPr id="4" name="image98.jpeg"/>
          <p:cNvPicPr/>
          <p:nvPr/>
        </p:nvPicPr>
        <p:blipFill>
          <a:blip r:embed="rId3"/>
          <a:stretch>
            <a:fillRect/>
          </a:stretch>
        </p:blipFill>
        <p:spPr>
          <a:xfrm>
            <a:off x="4079860" y="3787958"/>
            <a:ext cx="4320130" cy="2128065"/>
          </a:xfrm>
          <a:prstGeom prst="rect">
            <a:avLst/>
          </a:prstGeom>
        </p:spPr>
      </p:pic>
    </p:spTree>
    <p:extLst>
      <p:ext uri="{BB962C8B-B14F-4D97-AF65-F5344CB8AC3E}">
        <p14:creationId xmlns:p14="http://schemas.microsoft.com/office/powerpoint/2010/main" val="3680699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矩形 1"/>
              <p:cNvSpPr/>
              <p:nvPr/>
            </p:nvSpPr>
            <p:spPr>
              <a:xfrm>
                <a:off x="551615" y="256719"/>
                <a:ext cx="11245692" cy="2954655"/>
              </a:xfrm>
              <a:prstGeom prst="rect">
                <a:avLst/>
              </a:prstGeom>
            </p:spPr>
            <p:txBody>
              <a:bodyPr wrap="square">
                <a:spAutoFit/>
              </a:bodyPr>
              <a:lstStyle/>
              <a:p>
                <a:pPr algn="just">
                  <a:lnSpc>
                    <a:spcPct val="150000"/>
                  </a:lnSpc>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有这样一个问题</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探究函数</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altLang="zh-CN" sz="3600" b="1" i="1">
                            <a:solidFill>
                              <a:srgbClr val="000000"/>
                            </a:solidFill>
                            <a:effectLst/>
                            <a:latin typeface="Cambria Math" panose="02040503050406030204" pitchFamily="18" charset="0"/>
                            <a:ea typeface="方正书宋_GBK"/>
                            <a:cs typeface="Times New Roman" panose="02020603050405020304" pitchFamily="18" charset="0"/>
                          </a:rPr>
                          <m:t>𝒙</m:t>
                        </m:r>
                      </m:den>
                    </m:f>
                  </m:oMath>
                </a14:m>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的图象与性质</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下面是小艺的探究过程</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请补充完整</a:t>
                </a: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spcAft>
                    <a:spcPts val="0"/>
                  </a:spcAft>
                </a:pPr>
                <a:r>
                  <a:rPr lang="en-US"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下表是</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r>
                  <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的几组对应值</a:t>
                </a:r>
                <a:r>
                  <a:rPr lang="en-US" altLang="zh-CN" sz="3600" b="1"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551615" y="256719"/>
                <a:ext cx="11245692" cy="2954655"/>
              </a:xfrm>
              <a:prstGeom prst="rect">
                <a:avLst/>
              </a:prstGeom>
              <a:blipFill>
                <a:blip r:embed="rId3"/>
                <a:stretch>
                  <a:fillRect l="-1626" r="-1680" b="-329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graphicFrame>
            <p:nvGraphicFramePr>
              <p:cNvPr id="3" name="表格 2"/>
              <p:cNvGraphicFramePr>
                <a:graphicFrameLocks noGrp="1"/>
              </p:cNvGraphicFramePr>
              <p:nvPr>
                <p:extLst>
                  <p:ext uri="{D42A27DB-BD31-4B8C-83A1-F6EECF244321}">
                    <p14:modId xmlns:p14="http://schemas.microsoft.com/office/powerpoint/2010/main" val="183968216"/>
                  </p:ext>
                </p:extLst>
              </p:nvPr>
            </p:nvGraphicFramePr>
            <p:xfrm>
              <a:off x="1415675" y="3429000"/>
              <a:ext cx="9648670" cy="2123822"/>
            </p:xfrm>
            <a:graphic>
              <a:graphicData uri="http://schemas.openxmlformats.org/drawingml/2006/table">
                <a:tbl>
                  <a:tblPr firstRow="1" firstCol="1" bandRow="1"/>
                  <a:tblGrid>
                    <a:gridCol w="933808">
                      <a:extLst>
                        <a:ext uri="{9D8B030D-6E8A-4147-A177-3AD203B41FA5}">
                          <a16:colId xmlns:a16="http://schemas.microsoft.com/office/drawing/2014/main" val="4053424297"/>
                        </a:ext>
                      </a:extLst>
                    </a:gridCol>
                    <a:gridCol w="933808">
                      <a:extLst>
                        <a:ext uri="{9D8B030D-6E8A-4147-A177-3AD203B41FA5}">
                          <a16:colId xmlns:a16="http://schemas.microsoft.com/office/drawing/2014/main" val="3650617120"/>
                        </a:ext>
                      </a:extLst>
                    </a:gridCol>
                    <a:gridCol w="933808">
                      <a:extLst>
                        <a:ext uri="{9D8B030D-6E8A-4147-A177-3AD203B41FA5}">
                          <a16:colId xmlns:a16="http://schemas.microsoft.com/office/drawing/2014/main" val="1246567336"/>
                        </a:ext>
                      </a:extLst>
                    </a:gridCol>
                    <a:gridCol w="933808">
                      <a:extLst>
                        <a:ext uri="{9D8B030D-6E8A-4147-A177-3AD203B41FA5}">
                          <a16:colId xmlns:a16="http://schemas.microsoft.com/office/drawing/2014/main" val="3042063703"/>
                        </a:ext>
                      </a:extLst>
                    </a:gridCol>
                    <a:gridCol w="933808">
                      <a:extLst>
                        <a:ext uri="{9D8B030D-6E8A-4147-A177-3AD203B41FA5}">
                          <a16:colId xmlns:a16="http://schemas.microsoft.com/office/drawing/2014/main" val="3294505110"/>
                        </a:ext>
                      </a:extLst>
                    </a:gridCol>
                    <a:gridCol w="1091360">
                      <a:extLst>
                        <a:ext uri="{9D8B030D-6E8A-4147-A177-3AD203B41FA5}">
                          <a16:colId xmlns:a16="http://schemas.microsoft.com/office/drawing/2014/main" val="3871963729"/>
                        </a:ext>
                      </a:extLst>
                    </a:gridCol>
                    <a:gridCol w="766105">
                      <a:extLst>
                        <a:ext uri="{9D8B030D-6E8A-4147-A177-3AD203B41FA5}">
                          <a16:colId xmlns:a16="http://schemas.microsoft.com/office/drawing/2014/main" val="988218843"/>
                        </a:ext>
                      </a:extLst>
                    </a:gridCol>
                    <a:gridCol w="690205">
                      <a:extLst>
                        <a:ext uri="{9D8B030D-6E8A-4147-A177-3AD203B41FA5}">
                          <a16:colId xmlns:a16="http://schemas.microsoft.com/office/drawing/2014/main" val="794915471"/>
                        </a:ext>
                      </a:extLst>
                    </a:gridCol>
                    <a:gridCol w="749076">
                      <a:extLst>
                        <a:ext uri="{9D8B030D-6E8A-4147-A177-3AD203B41FA5}">
                          <a16:colId xmlns:a16="http://schemas.microsoft.com/office/drawing/2014/main" val="1889806157"/>
                        </a:ext>
                      </a:extLst>
                    </a:gridCol>
                    <a:gridCol w="749076">
                      <a:extLst>
                        <a:ext uri="{9D8B030D-6E8A-4147-A177-3AD203B41FA5}">
                          <a16:colId xmlns:a16="http://schemas.microsoft.com/office/drawing/2014/main" val="3196675899"/>
                        </a:ext>
                      </a:extLst>
                    </a:gridCol>
                    <a:gridCol w="933808">
                      <a:extLst>
                        <a:ext uri="{9D8B030D-6E8A-4147-A177-3AD203B41FA5}">
                          <a16:colId xmlns:a16="http://schemas.microsoft.com/office/drawing/2014/main" val="1928632242"/>
                        </a:ext>
                      </a:extLst>
                    </a:gridCol>
                  </a:tblGrid>
                  <a:tr h="357505">
                    <a:tc>
                      <a:txBody>
                        <a:bodyPr/>
                        <a:lstStyle/>
                        <a:p>
                          <a:pPr algn="ctr">
                            <a:spcAft>
                              <a:spcPts val="0"/>
                            </a:spcAft>
                          </a:pPr>
                          <a:r>
                            <a:rPr lang="en-US" sz="3600" b="1"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3600" b="1" i="1">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sz="3600" b="1" i="1">
                                      <a:solidFill>
                                        <a:srgbClr val="000000"/>
                                      </a:solidFill>
                                      <a:effectLst/>
                                      <a:latin typeface="Cambria Math" panose="02040503050406030204" pitchFamily="18" charset="0"/>
                                      <a:ea typeface="方正书宋_GBK"/>
                                      <a:cs typeface="Times New Roman" panose="02020603050405020304" pitchFamily="18" charset="0"/>
                                    </a:rPr>
                                    <m:t>𝟐</m:t>
                                  </m:r>
                                </m:den>
                              </m:f>
                            </m:oMath>
                          </a14:m>
                          <a:endParaRPr 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3600" b="1" i="1">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sz="3600" b="1" i="1">
                                      <a:solidFill>
                                        <a:srgbClr val="000000"/>
                                      </a:solidFill>
                                      <a:effectLst/>
                                      <a:latin typeface="Cambria Math" panose="02040503050406030204" pitchFamily="18" charset="0"/>
                                      <a:ea typeface="方正书宋_GBK"/>
                                      <a:cs typeface="Times New Roman" panose="02020603050405020304" pitchFamily="18" charset="0"/>
                                    </a:rPr>
                                    <m:t>𝟒</m:t>
                                  </m:r>
                                </m:den>
                              </m:f>
                            </m:oMath>
                          </a14:m>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14:m>
                            <m:oMathPara xmlns:m="http://schemas.openxmlformats.org/officeDocument/2006/math">
                              <m:oMathParaPr>
                                <m:jc m:val="centerGroup"/>
                              </m:oMathParaPr>
                              <m:oMath xmlns:m="http://schemas.openxmlformats.org/officeDocument/2006/math">
                                <m:f>
                                  <m:fPr>
                                    <m:ctrlPr>
                                      <a:rPr 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3600" b="1" i="1">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sz="3600" b="1" i="1">
                                        <a:solidFill>
                                          <a:srgbClr val="000000"/>
                                        </a:solidFill>
                                        <a:effectLst/>
                                        <a:latin typeface="Cambria Math" panose="02040503050406030204" pitchFamily="18" charset="0"/>
                                        <a:ea typeface="方正书宋_GBK"/>
                                        <a:cs typeface="Times New Roman" panose="02020603050405020304" pitchFamily="18" charset="0"/>
                                      </a:rPr>
                                      <m:t>𝟒</m:t>
                                    </m:r>
                                  </m:den>
                                </m:f>
                              </m:oMath>
                            </m:oMathPara>
                          </a14:m>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14:m>
                            <m:oMathPara xmlns:m="http://schemas.openxmlformats.org/officeDocument/2006/math">
                              <m:oMathParaPr>
                                <m:jc m:val="centerGroup"/>
                              </m:oMathParaPr>
                              <m:oMath xmlns:m="http://schemas.openxmlformats.org/officeDocument/2006/math">
                                <m:f>
                                  <m:fPr>
                                    <m:ctrlPr>
                                      <a:rPr 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3600" b="1" i="1">
                                        <a:solidFill>
                                          <a:srgbClr val="000000"/>
                                        </a:solidFill>
                                        <a:effectLst/>
                                        <a:latin typeface="Cambria Math" panose="02040503050406030204" pitchFamily="18" charset="0"/>
                                        <a:ea typeface="方正书宋_GBK"/>
                                        <a:cs typeface="Times New Roman" panose="02020603050405020304" pitchFamily="18" charset="0"/>
                                      </a:rPr>
                                      <m:t>𝟏</m:t>
                                    </m:r>
                                  </m:num>
                                  <m:den>
                                    <m:r>
                                      <a:rPr lang="en-US" sz="3600" b="1" i="1">
                                        <a:solidFill>
                                          <a:srgbClr val="000000"/>
                                        </a:solidFill>
                                        <a:effectLst/>
                                        <a:latin typeface="Cambria Math" panose="02040503050406030204" pitchFamily="18" charset="0"/>
                                        <a:ea typeface="方正书宋_GBK"/>
                                        <a:cs typeface="Times New Roman" panose="02020603050405020304" pitchFamily="18" charset="0"/>
                                      </a:rPr>
                                      <m:t>𝟐</m:t>
                                    </m:r>
                                  </m:den>
                                </m:f>
                              </m:oMath>
                            </m:oMathPara>
                          </a14:m>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4665554"/>
                      </a:ext>
                    </a:extLst>
                  </a:tr>
                  <a:tr h="357505">
                    <a:tc>
                      <a:txBody>
                        <a:bodyPr/>
                        <a:lstStyle/>
                        <a:p>
                          <a:pPr algn="ctr">
                            <a:spcAft>
                              <a:spcPts val="0"/>
                            </a:spcAft>
                          </a:pPr>
                          <a:r>
                            <a:rPr lang="en-US" sz="3600" b="1"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a:t>
                          </a:r>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3600" b="1" i="1">
                                      <a:solidFill>
                                        <a:srgbClr val="000000"/>
                                      </a:solidFill>
                                      <a:effectLst/>
                                      <a:latin typeface="Cambria Math" panose="02040503050406030204" pitchFamily="18" charset="0"/>
                                      <a:ea typeface="方正书宋_GBK"/>
                                      <a:cs typeface="Times New Roman" panose="02020603050405020304" pitchFamily="18" charset="0"/>
                                    </a:rPr>
                                    <m:t>𝟓</m:t>
                                  </m:r>
                                </m:num>
                                <m:den>
                                  <m:r>
                                    <a:rPr lang="en-US" sz="3600" b="1" i="1">
                                      <a:solidFill>
                                        <a:srgbClr val="000000"/>
                                      </a:solidFill>
                                      <a:effectLst/>
                                      <a:latin typeface="Cambria Math" panose="02040503050406030204" pitchFamily="18" charset="0"/>
                                      <a:ea typeface="方正书宋_GBK"/>
                                      <a:cs typeface="Times New Roman" panose="02020603050405020304" pitchFamily="18" charset="0"/>
                                    </a:rPr>
                                    <m:t>𝟐</m:t>
                                  </m:r>
                                </m:den>
                              </m:f>
                            </m:oMath>
                          </a14:m>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3600" b="1" i="1">
                                      <a:solidFill>
                                        <a:srgbClr val="000000"/>
                                      </a:solidFill>
                                      <a:effectLst/>
                                      <a:latin typeface="Cambria Math" panose="02040503050406030204" pitchFamily="18" charset="0"/>
                                      <a:ea typeface="方正书宋_GBK"/>
                                      <a:cs typeface="Times New Roman" panose="02020603050405020304" pitchFamily="18" charset="0"/>
                                    </a:rPr>
                                    <m:t>𝟓</m:t>
                                  </m:r>
                                </m:num>
                                <m:den>
                                  <m:r>
                                    <a:rPr lang="en-US" sz="3600" b="1" i="1">
                                      <a:solidFill>
                                        <a:srgbClr val="000000"/>
                                      </a:solidFill>
                                      <a:effectLst/>
                                      <a:latin typeface="Cambria Math" panose="02040503050406030204" pitchFamily="18" charset="0"/>
                                      <a:ea typeface="方正书宋_GBK"/>
                                      <a:cs typeface="Times New Roman" panose="02020603050405020304" pitchFamily="18" charset="0"/>
                                    </a:rPr>
                                    <m:t>𝟐</m:t>
                                  </m:r>
                                </m:den>
                              </m:f>
                            </m:oMath>
                          </a14:m>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3600" b="1" i="1">
                                      <a:solidFill>
                                        <a:srgbClr val="000000"/>
                                      </a:solidFill>
                                      <a:effectLst/>
                                      <a:latin typeface="Cambria Math" panose="02040503050406030204" pitchFamily="18" charset="0"/>
                                      <a:ea typeface="方正书宋_GBK"/>
                                      <a:cs typeface="Times New Roman" panose="02020603050405020304" pitchFamily="18" charset="0"/>
                                    </a:rPr>
                                    <m:t>𝟏𝟕</m:t>
                                  </m:r>
                                </m:num>
                                <m:den>
                                  <m:r>
                                    <a:rPr lang="en-US" sz="3600" b="1" i="1">
                                      <a:solidFill>
                                        <a:srgbClr val="000000"/>
                                      </a:solidFill>
                                      <a:effectLst/>
                                      <a:latin typeface="Cambria Math" panose="02040503050406030204" pitchFamily="18" charset="0"/>
                                      <a:ea typeface="方正书宋_GBK"/>
                                      <a:cs typeface="Times New Roman" panose="02020603050405020304" pitchFamily="18" charset="0"/>
                                    </a:rPr>
                                    <m:t>𝟒</m:t>
                                  </m:r>
                                </m:den>
                              </m:f>
                            </m:oMath>
                          </a14:m>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14:m>
                            <m:oMathPara xmlns:m="http://schemas.openxmlformats.org/officeDocument/2006/math">
                              <m:oMathParaPr>
                                <m:jc m:val="centerGroup"/>
                              </m:oMathParaPr>
                              <m:oMath xmlns:m="http://schemas.openxmlformats.org/officeDocument/2006/math">
                                <m:f>
                                  <m:fPr>
                                    <m:ctrlPr>
                                      <a:rPr 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3600" b="1" i="1">
                                        <a:solidFill>
                                          <a:srgbClr val="000000"/>
                                        </a:solidFill>
                                        <a:effectLst/>
                                        <a:latin typeface="Cambria Math" panose="02040503050406030204" pitchFamily="18" charset="0"/>
                                        <a:ea typeface="方正书宋_GBK"/>
                                        <a:cs typeface="Times New Roman" panose="02020603050405020304" pitchFamily="18" charset="0"/>
                                      </a:rPr>
                                      <m:t>𝟏𝟕</m:t>
                                    </m:r>
                                  </m:num>
                                  <m:den>
                                    <m:r>
                                      <a:rPr lang="en-US" sz="3600" b="1" i="1">
                                        <a:solidFill>
                                          <a:srgbClr val="000000"/>
                                        </a:solidFill>
                                        <a:effectLst/>
                                        <a:latin typeface="Cambria Math" panose="02040503050406030204" pitchFamily="18" charset="0"/>
                                        <a:ea typeface="方正书宋_GBK"/>
                                        <a:cs typeface="Times New Roman" panose="02020603050405020304" pitchFamily="18" charset="0"/>
                                      </a:rPr>
                                      <m:t>𝟒</m:t>
                                    </m:r>
                                  </m:den>
                                </m:f>
                              </m:oMath>
                            </m:oMathPara>
                          </a14:m>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14:m>
                            <m:oMathPara xmlns:m="http://schemas.openxmlformats.org/officeDocument/2006/math">
                              <m:oMathParaPr>
                                <m:jc m:val="centerGroup"/>
                              </m:oMathParaPr>
                              <m:oMath xmlns:m="http://schemas.openxmlformats.org/officeDocument/2006/math">
                                <m:f>
                                  <m:fPr>
                                    <m:ctrlPr>
                                      <a:rPr 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3600" b="1" i="1">
                                        <a:solidFill>
                                          <a:srgbClr val="000000"/>
                                        </a:solidFill>
                                        <a:effectLst/>
                                        <a:latin typeface="Cambria Math" panose="02040503050406030204" pitchFamily="18" charset="0"/>
                                        <a:ea typeface="方正书宋_GBK"/>
                                        <a:cs typeface="Times New Roman" panose="02020603050405020304" pitchFamily="18" charset="0"/>
                                      </a:rPr>
                                      <m:t>𝟓</m:t>
                                    </m:r>
                                  </m:num>
                                  <m:den>
                                    <m:r>
                                      <a:rPr lang="en-US" sz="3600" b="1" i="1">
                                        <a:solidFill>
                                          <a:srgbClr val="000000"/>
                                        </a:solidFill>
                                        <a:effectLst/>
                                        <a:latin typeface="Cambria Math" panose="02040503050406030204" pitchFamily="18" charset="0"/>
                                        <a:ea typeface="方正书宋_GBK"/>
                                        <a:cs typeface="Times New Roman" panose="02020603050405020304" pitchFamily="18" charset="0"/>
                                      </a:rPr>
                                      <m:t>𝟐</m:t>
                                    </m:r>
                                  </m:den>
                                </m:f>
                              </m:oMath>
                            </m:oMathPara>
                          </a14:m>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14:m>
                            <m:oMathPara xmlns:m="http://schemas.openxmlformats.org/officeDocument/2006/math">
                              <m:oMathParaPr>
                                <m:jc m:val="centerGroup"/>
                              </m:oMathParaPr>
                              <m:oMath xmlns:m="http://schemas.openxmlformats.org/officeDocument/2006/math">
                                <m:f>
                                  <m:fPr>
                                    <m:ctrlPr>
                                      <a:rPr lang="zh-CN" sz="3600" b="1"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sz="3600" b="1" i="1">
                                        <a:solidFill>
                                          <a:srgbClr val="000000"/>
                                        </a:solidFill>
                                        <a:effectLst/>
                                        <a:latin typeface="Cambria Math" panose="02040503050406030204" pitchFamily="18" charset="0"/>
                                        <a:ea typeface="方正书宋_GBK"/>
                                        <a:cs typeface="Times New Roman" panose="02020603050405020304" pitchFamily="18" charset="0"/>
                                      </a:rPr>
                                      <m:t>𝟓</m:t>
                                    </m:r>
                                  </m:num>
                                  <m:den>
                                    <m:r>
                                      <a:rPr lang="en-US" sz="3600" b="1" i="1">
                                        <a:solidFill>
                                          <a:srgbClr val="000000"/>
                                        </a:solidFill>
                                        <a:effectLst/>
                                        <a:latin typeface="Cambria Math" panose="02040503050406030204" pitchFamily="18" charset="0"/>
                                        <a:ea typeface="方正书宋_GBK"/>
                                        <a:cs typeface="Times New Roman" panose="02020603050405020304" pitchFamily="18" charset="0"/>
                                      </a:rPr>
                                      <m:t>𝟐</m:t>
                                    </m:r>
                                  </m:den>
                                </m:f>
                              </m:oMath>
                            </m:oMathPara>
                          </a14:m>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4667988"/>
                      </a:ext>
                    </a:extLst>
                  </a:tr>
                </a:tbl>
              </a:graphicData>
            </a:graphic>
          </p:graphicFrame>
        </mc:Choice>
        <mc:Fallback>
          <p:graphicFrame>
            <p:nvGraphicFramePr>
              <p:cNvPr id="3" name="表格 2"/>
              <p:cNvGraphicFramePr>
                <a:graphicFrameLocks noGrp="1"/>
              </p:cNvGraphicFramePr>
              <p:nvPr>
                <p:extLst>
                  <p:ext uri="{D42A27DB-BD31-4B8C-83A1-F6EECF244321}">
                    <p14:modId xmlns:p14="http://schemas.microsoft.com/office/powerpoint/2010/main" val="183968216"/>
                  </p:ext>
                </p:extLst>
              </p:nvPr>
            </p:nvGraphicFramePr>
            <p:xfrm>
              <a:off x="1415675" y="3429000"/>
              <a:ext cx="9648670" cy="2123822"/>
            </p:xfrm>
            <a:graphic>
              <a:graphicData uri="http://schemas.openxmlformats.org/drawingml/2006/table">
                <a:tbl>
                  <a:tblPr firstRow="1" firstCol="1" bandRow="1"/>
                  <a:tblGrid>
                    <a:gridCol w="933808">
                      <a:extLst>
                        <a:ext uri="{9D8B030D-6E8A-4147-A177-3AD203B41FA5}">
                          <a16:colId xmlns:a16="http://schemas.microsoft.com/office/drawing/2014/main" val="4053424297"/>
                        </a:ext>
                      </a:extLst>
                    </a:gridCol>
                    <a:gridCol w="933808">
                      <a:extLst>
                        <a:ext uri="{9D8B030D-6E8A-4147-A177-3AD203B41FA5}">
                          <a16:colId xmlns:a16="http://schemas.microsoft.com/office/drawing/2014/main" val="3650617120"/>
                        </a:ext>
                      </a:extLst>
                    </a:gridCol>
                    <a:gridCol w="933808">
                      <a:extLst>
                        <a:ext uri="{9D8B030D-6E8A-4147-A177-3AD203B41FA5}">
                          <a16:colId xmlns:a16="http://schemas.microsoft.com/office/drawing/2014/main" val="1246567336"/>
                        </a:ext>
                      </a:extLst>
                    </a:gridCol>
                    <a:gridCol w="933808">
                      <a:extLst>
                        <a:ext uri="{9D8B030D-6E8A-4147-A177-3AD203B41FA5}">
                          <a16:colId xmlns:a16="http://schemas.microsoft.com/office/drawing/2014/main" val="3042063703"/>
                        </a:ext>
                      </a:extLst>
                    </a:gridCol>
                    <a:gridCol w="933808">
                      <a:extLst>
                        <a:ext uri="{9D8B030D-6E8A-4147-A177-3AD203B41FA5}">
                          <a16:colId xmlns:a16="http://schemas.microsoft.com/office/drawing/2014/main" val="3294505110"/>
                        </a:ext>
                      </a:extLst>
                    </a:gridCol>
                    <a:gridCol w="1091360">
                      <a:extLst>
                        <a:ext uri="{9D8B030D-6E8A-4147-A177-3AD203B41FA5}">
                          <a16:colId xmlns:a16="http://schemas.microsoft.com/office/drawing/2014/main" val="3871963729"/>
                        </a:ext>
                      </a:extLst>
                    </a:gridCol>
                    <a:gridCol w="766105">
                      <a:extLst>
                        <a:ext uri="{9D8B030D-6E8A-4147-A177-3AD203B41FA5}">
                          <a16:colId xmlns:a16="http://schemas.microsoft.com/office/drawing/2014/main" val="988218843"/>
                        </a:ext>
                      </a:extLst>
                    </a:gridCol>
                    <a:gridCol w="690205">
                      <a:extLst>
                        <a:ext uri="{9D8B030D-6E8A-4147-A177-3AD203B41FA5}">
                          <a16:colId xmlns:a16="http://schemas.microsoft.com/office/drawing/2014/main" val="794915471"/>
                        </a:ext>
                      </a:extLst>
                    </a:gridCol>
                    <a:gridCol w="749076">
                      <a:extLst>
                        <a:ext uri="{9D8B030D-6E8A-4147-A177-3AD203B41FA5}">
                          <a16:colId xmlns:a16="http://schemas.microsoft.com/office/drawing/2014/main" val="1889806157"/>
                        </a:ext>
                      </a:extLst>
                    </a:gridCol>
                    <a:gridCol w="749076">
                      <a:extLst>
                        <a:ext uri="{9D8B030D-6E8A-4147-A177-3AD203B41FA5}">
                          <a16:colId xmlns:a16="http://schemas.microsoft.com/office/drawing/2014/main" val="3196675899"/>
                        </a:ext>
                      </a:extLst>
                    </a:gridCol>
                    <a:gridCol w="933808">
                      <a:extLst>
                        <a:ext uri="{9D8B030D-6E8A-4147-A177-3AD203B41FA5}">
                          <a16:colId xmlns:a16="http://schemas.microsoft.com/office/drawing/2014/main" val="1928632242"/>
                        </a:ext>
                      </a:extLst>
                    </a:gridCol>
                  </a:tblGrid>
                  <a:tr h="1056323">
                    <a:tc>
                      <a:txBody>
                        <a:bodyPr/>
                        <a:lstStyle/>
                        <a:p>
                          <a:pPr algn="ctr">
                            <a:spcAft>
                              <a:spcPts val="0"/>
                            </a:spcAft>
                          </a:pPr>
                          <a:r>
                            <a:rPr lang="en-US" sz="3600" b="1"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x</a:t>
                          </a:r>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4"/>
                          <a:stretch>
                            <a:fillRect l="-398701" t="-575" r="-531818" b="-101724"/>
                          </a:stretch>
                        </a:blipFill>
                      </a:tcPr>
                    </a:tc>
                    <a:tc>
                      <a:txBody>
                        <a:bodyPr/>
                        <a:lstStyle/>
                        <a:p>
                          <a:endParaRPr lang="zh-CN"/>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4"/>
                          <a:stretch>
                            <a:fillRect l="-429050" t="-575" r="-357542" b="-101724"/>
                          </a:stretch>
                        </a:blipFill>
                      </a:tcPr>
                    </a:tc>
                    <a:tc>
                      <a:txBody>
                        <a:bodyPr/>
                        <a:lstStyle/>
                        <a:p>
                          <a:endParaRPr lang="zh-CN"/>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4"/>
                          <a:stretch>
                            <a:fillRect l="-757600" t="-575" r="-412000" b="-101724"/>
                          </a:stretch>
                        </a:blipFill>
                      </a:tcPr>
                    </a:tc>
                    <a:tc>
                      <a:txBody>
                        <a:bodyPr/>
                        <a:lstStyle/>
                        <a:p>
                          <a:endParaRPr lang="zh-CN"/>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4"/>
                          <a:stretch>
                            <a:fillRect l="-940351" t="-575" r="-351754" b="-101724"/>
                          </a:stretch>
                        </a:blipFill>
                      </a:tcPr>
                    </a:tc>
                    <a:tc>
                      <a:txBody>
                        <a:bodyPr/>
                        <a:lstStyle/>
                        <a:p>
                          <a:pPr algn="ctr">
                            <a:spcAft>
                              <a:spcPts val="0"/>
                            </a:spcAft>
                          </a:pPr>
                          <a:r>
                            <a:rPr lang="en-US"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4665554"/>
                      </a:ext>
                    </a:extLst>
                  </a:tr>
                  <a:tr h="1067499">
                    <a:tc>
                      <a:txBody>
                        <a:bodyPr/>
                        <a:lstStyle/>
                        <a:p>
                          <a:pPr algn="ctr">
                            <a:spcAft>
                              <a:spcPts val="0"/>
                            </a:spcAft>
                          </a:pPr>
                          <a:r>
                            <a:rPr lang="en-US" sz="3600" b="1"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a:t>
                          </a:r>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4"/>
                          <a:stretch>
                            <a:fillRect l="-201307" t="-100000" r="-735948" b="-1143"/>
                          </a:stretch>
                        </a:blipFill>
                      </a:tcPr>
                    </a:tc>
                    <a:tc>
                      <a:txBody>
                        <a:bodyPr/>
                        <a:lstStyle/>
                        <a:p>
                          <a:pPr algn="ctr">
                            <a:spcAft>
                              <a:spcPts val="0"/>
                            </a:spcAft>
                          </a:pPr>
                          <a:r>
                            <a:rPr lang="en-US"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4"/>
                          <a:stretch>
                            <a:fillRect l="-398701" t="-100000" r="-531818" b="-1143"/>
                          </a:stretch>
                        </a:blipFill>
                      </a:tcPr>
                    </a:tc>
                    <a:tc>
                      <a:txBody>
                        <a:bodyPr/>
                        <a:lstStyle/>
                        <a:p>
                          <a:endParaRPr lang="zh-CN"/>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4"/>
                          <a:stretch>
                            <a:fillRect l="-429050" t="-100000" r="-357542" b="-1143"/>
                          </a:stretch>
                        </a:blipFill>
                      </a:tcPr>
                    </a:tc>
                    <a:tc>
                      <a:txBody>
                        <a:bodyPr/>
                        <a:lstStyle/>
                        <a:p>
                          <a:endParaRPr lang="zh-CN"/>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4"/>
                          <a:stretch>
                            <a:fillRect l="-757600" t="-100000" r="-412000" b="-1143"/>
                          </a:stretch>
                        </a:blipFill>
                      </a:tcPr>
                    </a:tc>
                    <a:tc>
                      <a:txBody>
                        <a:bodyPr/>
                        <a:lstStyle/>
                        <a:p>
                          <a:endParaRPr lang="zh-CN"/>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4"/>
                          <a:stretch>
                            <a:fillRect l="-940351" t="-100000" r="-351754" b="-1143"/>
                          </a:stretch>
                        </a:blipFill>
                      </a:tcPr>
                    </a:tc>
                    <a:tc>
                      <a:txBody>
                        <a:bodyPr/>
                        <a:lstStyle/>
                        <a:p>
                          <a:pPr algn="ctr">
                            <a:spcAft>
                              <a:spcPts val="0"/>
                            </a:spcAft>
                          </a:pPr>
                          <a:r>
                            <a:rPr lang="en-US"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36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4"/>
                          <a:stretch>
                            <a:fillRect l="-1064228" t="-100000" r="-126016" b="-1143"/>
                          </a:stretch>
                        </a:blipFill>
                      </a:tcPr>
                    </a:tc>
                    <a:tc>
                      <a:txBody>
                        <a:bodyPr/>
                        <a:lstStyle/>
                        <a:p>
                          <a:pPr algn="ctr">
                            <a:spcAft>
                              <a:spcPts val="0"/>
                            </a:spcAft>
                          </a:pPr>
                          <a:r>
                            <a:rPr 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4667988"/>
                      </a:ext>
                    </a:extLst>
                  </a:tr>
                </a:tbl>
              </a:graphicData>
            </a:graphic>
          </p:graphicFrame>
        </mc:Fallback>
      </mc:AlternateContent>
    </p:spTree>
    <p:extLst>
      <p:ext uri="{BB962C8B-B14F-4D97-AF65-F5344CB8AC3E}">
        <p14:creationId xmlns:p14="http://schemas.microsoft.com/office/powerpoint/2010/main" val="39040505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7630" y="548800"/>
            <a:ext cx="4044697" cy="818173"/>
          </a:xfrm>
          <a:prstGeom prst="rect">
            <a:avLst/>
          </a:prstGeom>
        </p:spPr>
        <p:txBody>
          <a:bodyPr wrap="none">
            <a:spAutoFit/>
          </a:bodyPr>
          <a:lstStyle/>
          <a:p>
            <a:pPr algn="just">
              <a:lnSpc>
                <a:spcPct val="150000"/>
              </a:lnSpc>
              <a:spcAft>
                <a:spcPts val="0"/>
              </a:spcAft>
            </a:pP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画出该函数的图象</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image99.jpeg"/>
          <p:cNvPicPr/>
          <p:nvPr/>
        </p:nvPicPr>
        <p:blipFill>
          <a:blip r:embed="rId3"/>
          <a:stretch>
            <a:fillRect/>
          </a:stretch>
        </p:blipFill>
        <p:spPr>
          <a:xfrm>
            <a:off x="3503820" y="1366973"/>
            <a:ext cx="3888270" cy="3744260"/>
          </a:xfrm>
          <a:prstGeom prst="rect">
            <a:avLst/>
          </a:prstGeom>
        </p:spPr>
      </p:pic>
      <p:sp>
        <p:nvSpPr>
          <p:cNvPr id="4" name="矩形 3"/>
          <p:cNvSpPr/>
          <p:nvPr/>
        </p:nvSpPr>
        <p:spPr>
          <a:xfrm>
            <a:off x="911640" y="4964048"/>
            <a:ext cx="3272264" cy="818173"/>
          </a:xfrm>
          <a:prstGeom prst="rect">
            <a:avLst/>
          </a:prstGeom>
        </p:spPr>
        <p:txBody>
          <a:bodyPr wrap="square">
            <a:spAutoFit/>
          </a:bodyPr>
          <a:lstStyle/>
          <a:p>
            <a:pPr algn="just">
              <a:lnSpc>
                <a:spcPct val="150000"/>
              </a:lnSpc>
            </a:pPr>
            <a:r>
              <a:rPr lang="zh-CN" altLang="zh-CN" sz="36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解</a:t>
            </a:r>
            <a:r>
              <a:rPr lang="en-US" altLang="zh-CN" sz="36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图略</a:t>
            </a:r>
            <a:r>
              <a:rPr lang="en-US" altLang="zh-CN" sz="36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99786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1640" y="1844890"/>
            <a:ext cx="10368720" cy="2585323"/>
          </a:xfrm>
          <a:prstGeom prst="rect">
            <a:avLst/>
          </a:prstGeom>
        </p:spPr>
        <p:txBody>
          <a:bodyPr wrap="square">
            <a:spAutoFit/>
          </a:bodyPr>
          <a:lstStyle/>
          <a:p>
            <a:pPr algn="just">
              <a:lnSpc>
                <a:spcPct val="150000"/>
              </a:lnSpc>
              <a:spcAft>
                <a:spcPts val="0"/>
              </a:spcAft>
            </a:pP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已知点</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en-US" altLang="zh-CN" sz="3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en-US" altLang="zh-CN" sz="3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在函数图象上</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仔细观察函数图象填空</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1&lt;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en-US" altLang="zh-CN" sz="3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en-US" altLang="zh-CN" sz="3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-1&lt;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&lt;</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3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&lt;0,</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en-US" altLang="zh-CN" sz="3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u="sng"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600" b="1" u="sng"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y</a:t>
            </a:r>
            <a:r>
              <a:rPr lang="en-US" altLang="zh-CN" sz="36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3600" b="1"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两空均填“</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6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6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矩形 2"/>
          <p:cNvSpPr/>
          <p:nvPr/>
        </p:nvSpPr>
        <p:spPr>
          <a:xfrm>
            <a:off x="6888055" y="2814385"/>
            <a:ext cx="447558" cy="646331"/>
          </a:xfrm>
          <a:prstGeom prst="rect">
            <a:avLst/>
          </a:prstGeom>
        </p:spPr>
        <p:txBody>
          <a:bodyPr wrap="none">
            <a:spAutoFit/>
          </a:bodyPr>
          <a:lstStyle/>
          <a:p>
            <a:r>
              <a:rPr lang="en-US" altLang="zh-CN" sz="3600" b="1" i="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&lt;</a:t>
            </a:r>
            <a:endParaRPr lang="zh-CN" altLang="en-US" dirty="0"/>
          </a:p>
        </p:txBody>
      </p:sp>
      <p:sp>
        <p:nvSpPr>
          <p:cNvPr id="4" name="矩形 3"/>
          <p:cNvSpPr/>
          <p:nvPr/>
        </p:nvSpPr>
        <p:spPr>
          <a:xfrm>
            <a:off x="2279735" y="3645015"/>
            <a:ext cx="447558" cy="646331"/>
          </a:xfrm>
          <a:prstGeom prst="rect">
            <a:avLst/>
          </a:prstGeom>
        </p:spPr>
        <p:txBody>
          <a:bodyPr wrap="none">
            <a:spAutoFit/>
          </a:bodyPr>
          <a:lstStyle/>
          <a:p>
            <a:r>
              <a:rPr lang="en-US" altLang="zh-CN" sz="3600" b="1" i="1" dirty="0">
                <a:solidFill>
                  <a:srgbClr val="E13E22"/>
                </a:solidFill>
                <a:latin typeface="Times New Roman" panose="02020603050405020304" pitchFamily="18" charset="0"/>
                <a:ea typeface="宋体" panose="02010600030101010101" pitchFamily="2" charset="-122"/>
                <a:cs typeface="Times New Roman" panose="02020603050405020304" pitchFamily="18" charset="0"/>
              </a:rPr>
              <a:t>&gt;</a:t>
            </a:r>
            <a:endParaRPr lang="zh-CN" altLang="en-US" dirty="0"/>
          </a:p>
        </p:txBody>
      </p:sp>
    </p:spTree>
    <p:extLst>
      <p:ext uri="{BB962C8B-B14F-4D97-AF65-F5344CB8AC3E}">
        <p14:creationId xmlns:p14="http://schemas.microsoft.com/office/powerpoint/2010/main" val="3433140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课件模板（2016.6）</Template>
  <TotalTime>2006</TotalTime>
  <Words>1140</Words>
  <Application>Microsoft Office PowerPoint</Application>
  <PresentationFormat>宽屏</PresentationFormat>
  <Paragraphs>108</Paragraphs>
  <Slides>22</Slides>
  <Notes>22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等线</vt:lpstr>
      <vt:lpstr>等线 Light</vt:lpstr>
      <vt:lpstr>方正书宋_GBK</vt:lpstr>
      <vt:lpstr>黑体</vt:lpstr>
      <vt:lpstr>宋体</vt:lpstr>
      <vt:lpstr>Arial</vt:lpstr>
      <vt:lpstr>Calibri</vt:lpstr>
      <vt:lpstr>Calibri Light</vt:lpstr>
      <vt:lpstr>Cambria Math</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Admin</cp:lastModifiedBy>
  <cp:revision>167</cp:revision>
  <dcterms:created xsi:type="dcterms:W3CDTF">2024-04-24T12:16:48Z</dcterms:created>
  <dcterms:modified xsi:type="dcterms:W3CDTF">2024-11-15T14:11:51Z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2052-12.1.0.16399</vt:lpwstr>
  </property>
  <property fmtid="{D5CDD505-2E9C-101B-9397-08002B2CF9AE}" pid="3" name="KSORubyTemplateID">
    <vt:lpwstr>13</vt:lpwstr>
  </property>
  <property fmtid="{D5CDD505-2E9C-101B-9397-08002B2CF9AE}" pid="4" name="ICV">
    <vt:lpwstr>C1F74F484A28490C9854105CB33BFC36_13</vt:lpwstr>
  </property>
</Properties>
</file>